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62" r:id="rId3"/>
    <p:sldId id="361" r:id="rId4"/>
    <p:sldId id="363" r:id="rId5"/>
    <p:sldId id="364" r:id="rId6"/>
    <p:sldId id="365" r:id="rId7"/>
    <p:sldId id="341" r:id="rId8"/>
    <p:sldId id="314" r:id="rId9"/>
    <p:sldId id="315" r:id="rId10"/>
    <p:sldId id="355" r:id="rId11"/>
    <p:sldId id="366" r:id="rId12"/>
    <p:sldId id="317" r:id="rId13"/>
    <p:sldId id="318" r:id="rId14"/>
    <p:sldId id="321" r:id="rId15"/>
    <p:sldId id="344" r:id="rId16"/>
    <p:sldId id="353" r:id="rId17"/>
    <p:sldId id="345" r:id="rId18"/>
    <p:sldId id="346" r:id="rId19"/>
    <p:sldId id="347" r:id="rId20"/>
    <p:sldId id="367" r:id="rId21"/>
    <p:sldId id="348" r:id="rId22"/>
    <p:sldId id="349" r:id="rId23"/>
    <p:sldId id="322" r:id="rId24"/>
    <p:sldId id="360" r:id="rId25"/>
    <p:sldId id="369" r:id="rId26"/>
    <p:sldId id="368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>
        <p:scale>
          <a:sx n="66" d="100"/>
          <a:sy n="66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2B42-C91E-415F-89D4-92B6F17D6FDB}" type="datetimeFigureOut">
              <a:rPr lang="cs-CZ" smtClean="0"/>
              <a:pPr/>
              <a:t>8.4.2013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810D-4333-4AFB-A6E0-863886586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4/8/2013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83840"/>
            <a:ext cx="8077200" cy="1673352"/>
          </a:xfrm>
        </p:spPr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789040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5 – Navigation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4" descr="D:\ut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353758" cy="252028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mathematics and physics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March 2013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NavPoint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NeighbourLink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types</a:t>
            </a:r>
            <a:endParaRPr lang="cs-CZ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3610744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b="1" dirty="0" err="1" smtClean="0">
                <a:sym typeface="Wingdings" pitchFamily="2" charset="2"/>
              </a:rPr>
              <a:t>NavPoint</a:t>
            </a:r>
            <a:r>
              <a:rPr lang="en-US" b="1" dirty="0" smtClean="0">
                <a:sym typeface="Wingdings" pitchFamily="2" charset="2"/>
              </a:rPr>
              <a:t> types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JumpPad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Lift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Teleport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Door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PlayerStart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SnipingSpot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InventorySpot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…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0" y="1775191"/>
            <a:ext cx="4032448" cy="48221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Link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flags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Walk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Jump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Lift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Door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err="1" smtClean="0">
                <a:sym typeface="Wingdings" pitchFamily="2" charset="2"/>
              </a:rPr>
              <a:t>DoubleJump</a:t>
            </a:r>
            <a:endParaRPr lang="en-US" sz="2800" dirty="0" smtClean="0"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Navigating inside UT2004</a:t>
            </a:r>
            <a:endParaRPr lang="en-US" sz="3200" b="1" dirty="0" smtClean="0"/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PogamutUT2004 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085857"/>
          </a:xfrm>
        </p:spPr>
        <p:txBody>
          <a:bodyPr>
            <a:normAutofit lnSpcReduction="10000"/>
          </a:bodyPr>
          <a:lstStyle/>
          <a:p>
            <a:pPr marL="633222" indent="-514350">
              <a:buNone/>
            </a:pPr>
            <a:r>
              <a:rPr lang="en-US" dirty="0" smtClean="0">
                <a:sym typeface="Wingdings" pitchFamily="2" charset="2"/>
              </a:rPr>
              <a:t>Navigation steps: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52942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ym typeface="Wingdings" pitchFamily="2" charset="2"/>
              </a:rPr>
              <a:t>Don’t worry it’s already wrapped up 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43608" y="3573016"/>
            <a:ext cx="6984776" cy="1728192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Handle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jumps&amp;lifts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along the way!</a:t>
            </a:r>
          </a:p>
          <a:p>
            <a:pPr marL="1090422" lvl="1" indent="-51435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baseline="0" dirty="0" smtClean="0">
                <a:sym typeface="Wingdings" pitchFamily="2" charset="2"/>
              </a:rPr>
              <a:t>Do you know right constants?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World is non-deterministic,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be sure to check how the action is executing!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aseline="0" dirty="0" smtClean="0">
                <a:sym typeface="Wingdings" pitchFamily="2" charset="2"/>
              </a:rPr>
              <a:t>	=&gt; </a:t>
            </a:r>
            <a:r>
              <a:rPr lang="en-US" sz="2600" baseline="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IStuckDetector</a:t>
            </a:r>
            <a:r>
              <a:rPr lang="en-US" sz="2800" baseline="0" dirty="0" smtClean="0">
                <a:sym typeface="Wingdings" pitchFamily="2" charset="2"/>
              </a:rPr>
              <a:t> implementations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 (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Decision making!)</a:t>
            </a:r>
            <a:endParaRPr lang="en-US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Spawned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.getNavPoints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DistanceUtils.getNearest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MyCollections.getRandom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633222" indent="-514350">
              <a:buNone/>
            </a:pPr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2. + 3.</a:t>
            </a:r>
            <a:r>
              <a:rPr lang="en-US" dirty="0" smtClean="0">
                <a:sym typeface="Wingdings" pitchFamily="2" charset="2"/>
              </a:rPr>
              <a:t> Plan and follow the path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UT2004Navigation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dirty="0" err="1" smtClean="0"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navigation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UT2004Navigation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Complete navigation wrapper</a:t>
            </a:r>
          </a:p>
          <a:p>
            <a:pPr marL="925830" lvl="1" indent="-514350"/>
            <a:r>
              <a:rPr lang="en-US" sz="26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 UT2004PathExecutor,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FloydWarshallMap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…) (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Handles both path planning &amp; path following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Can be called repeatedly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Contains 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smtClean="0">
                <a:cs typeface="Courier New" pitchFamily="49" charset="0"/>
                <a:sym typeface="Wingdings" pitchFamily="2" charset="2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sz="2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Main methods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.navigate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.isNavigating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.stopNavigation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Uses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FloydWarshallMap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StuckDetectors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UT2004PathExecutor</a:t>
            </a:r>
          </a:p>
          <a:p>
            <a:pPr marL="925830" lvl="1" indent="-514350"/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FloydWarshallMap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Pogamut path planner uses </a:t>
            </a:r>
            <a:r>
              <a:rPr lang="en-US" b="1" dirty="0" smtClean="0">
                <a:sym typeface="Wingdings" pitchFamily="2" charset="2"/>
              </a:rPr>
              <a:t>Floyd </a:t>
            </a:r>
            <a:r>
              <a:rPr lang="en-US" b="1" dirty="0" err="1" smtClean="0">
                <a:sym typeface="Wingdings" pitchFamily="2" charset="2"/>
              </a:rPr>
              <a:t>Warshall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algorithm (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O(n</a:t>
            </a:r>
            <a:r>
              <a:rPr lang="en-US" sz="3000" baseline="30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!)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Used by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Access by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FW matrix is auto-initialized</a:t>
            </a:r>
            <a:endParaRPr lang="en-US" dirty="0" smtClean="0">
              <a:latin typeface="+mj-lt"/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Methods of interest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…(…)</a:t>
            </a:r>
          </a:p>
          <a:p>
            <a:pPr marL="1191006" lvl="2" indent="-514350"/>
            <a:r>
              <a:rPr lang="en-US" sz="2800" dirty="0" smtClean="0">
                <a:sym typeface="Wingdings" pitchFamily="2" charset="2"/>
              </a:rPr>
              <a:t>Works the same as in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DistanceUtils</a:t>
            </a:r>
            <a:r>
              <a:rPr lang="en-US" sz="2800" dirty="0" smtClean="0">
                <a:sym typeface="Wingdings" pitchFamily="2" charset="2"/>
              </a:rPr>
              <a:t>, except the distance is measured by the path length</a:t>
            </a:r>
          </a:p>
          <a:p>
            <a:pPr marL="1191006" lvl="2" indent="-514350"/>
            <a:r>
              <a:rPr lang="en-US" sz="2800" dirty="0" smtClean="0">
                <a:sym typeface="Wingdings" pitchFamily="2" charset="2"/>
              </a:rPr>
              <a:t>Its ok to “spam” it (e.g. checking all items in each step), the nowadays computers can handle it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Modifying the navigation graph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10000"/>
          </a:bodyPr>
          <a:lstStyle/>
          <a:p>
            <a:pPr marL="633222" indent="-514350"/>
            <a:r>
              <a:rPr lang="en-US" dirty="0" err="1" smtClean="0">
                <a:sym typeface="Wingdings" pitchFamily="2" charset="2"/>
              </a:rPr>
              <a:t>NavigationGraphBuilder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Access by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Methods of interest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.removeEdgesBetween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If you use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b="1" dirty="0" err="1" smtClean="0">
                <a:sym typeface="Wingdings" pitchFamily="2" charset="2"/>
              </a:rPr>
              <a:t>botInitalized</a:t>
            </a:r>
            <a:r>
              <a:rPr lang="en-US" dirty="0" smtClean="0">
                <a:sym typeface="Wingdings" pitchFamily="2" charset="2"/>
              </a:rPr>
              <a:t> method, everything will be applied automatically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Otherwise, call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.refreshPathMatrix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191006" lvl="2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O(n</a:t>
            </a:r>
            <a:r>
              <a:rPr lang="en-US" baseline="30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!!</a:t>
            </a:r>
            <a:endParaRPr lang="en-US" dirty="0" smtClean="0"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StuckDetectors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Navigation Uses 3 stuck detectors </a:t>
            </a:r>
          </a:p>
          <a:p>
            <a:pPr marL="633222" indent="-514350"/>
            <a:endParaRPr lang="en-US" sz="2900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UT2004TimeStuckDetector(</a:t>
            </a:r>
            <a:r>
              <a:rPr lang="en-US" b="1" dirty="0" err="1" smtClean="0">
                <a:sym typeface="Wingdings" pitchFamily="2" charset="2"/>
              </a:rPr>
              <a:t>bot</a:t>
            </a:r>
            <a:r>
              <a:rPr lang="en-US" b="1" dirty="0" smtClean="0">
                <a:sym typeface="Wingdings" pitchFamily="2" charset="2"/>
              </a:rPr>
              <a:t>, 3000)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if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does not move for 3 seconds consider it is stuck (check small velocity delta)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endParaRPr lang="en-US" b="1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UT2004PositionStuckDetector()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watch over the position history of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, if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does not move sufficiently enough, consider that it is stuck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DEFAULT_HISTORY_LENGTH, DEFAULT_MIN_DIAMETER, DEFAULT_MIN_Z</a:t>
            </a: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UT2004DistanceStuckDetector()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counts how many times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was getting closer to the target and how many times it was getting farther (if it oscillates more than two times -&gt; STUCK)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Listening for navigation events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22161"/>
          </a:xfrm>
        </p:spPr>
        <p:txBody>
          <a:bodyPr>
            <a:normAutofit fontScale="55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With a </a:t>
            </a:r>
            <a:r>
              <a:rPr lang="en-US" dirty="0" err="1" smtClean="0">
                <a:sym typeface="Wingdings" pitchFamily="2" charset="2"/>
              </a:rPr>
              <a:t>FlagListener</a:t>
            </a:r>
            <a:r>
              <a:rPr lang="en-US" dirty="0" smtClean="0">
                <a:sym typeface="Wingdings" pitchFamily="2" charset="2"/>
              </a:rPr>
              <a:t>! Add one with method </a:t>
            </a:r>
            <a:r>
              <a:rPr lang="en-US" dirty="0" err="1" smtClean="0">
                <a:sym typeface="Wingdings" pitchFamily="2" charset="2"/>
              </a:rPr>
              <a:t>addStrongNavigationListener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.addStrongNavigationListener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new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FlagListener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&gt;() 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@Override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void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flagChanged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switch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STUCK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STOPPED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TARGET_REACHED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PATH_COMPUTATION_FAILED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                     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    }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}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});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 following hell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pPr marL="633222" indent="-514350"/>
            <a:r>
              <a:rPr lang="en-US" b="1" dirty="0" smtClean="0">
                <a:sym typeface="Wingdings" pitchFamily="2" charset="2"/>
              </a:rPr>
              <a:t>UT2004PathExecutor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Custom </a:t>
            </a:r>
            <a:r>
              <a:rPr lang="en-US" dirty="0" err="1" smtClean="0">
                <a:sym typeface="Wingdings" pitchFamily="2" charset="2"/>
              </a:rPr>
              <a:t>Pogamut</a:t>
            </a:r>
            <a:r>
              <a:rPr lang="en-US" dirty="0" smtClean="0">
                <a:sym typeface="Wingdings" pitchFamily="2" charset="2"/>
              </a:rPr>
              <a:t> path following code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Heavily tweaked for UT2004 and game update frequency 4 Hz (250 ms per synchronous batch)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The good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Works decently on non-complex maps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You don’t have to do it yourself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The bad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Has problems handling complex links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Spaghetti code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5 minutes limit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Stuck detection details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22161"/>
          </a:xfrm>
        </p:spPr>
        <p:txBody>
          <a:bodyPr>
            <a:normAutofit fontScale="55000" lnSpcReduction="20000"/>
          </a:bodyPr>
          <a:lstStyle/>
          <a:p>
            <a:pPr marL="633222" indent="-514350"/>
            <a:r>
              <a:rPr lang="en-US" sz="3400" dirty="0" smtClean="0">
                <a:sym typeface="Wingdings" pitchFamily="2" charset="2"/>
              </a:rPr>
              <a:t>Inside </a:t>
            </a:r>
            <a:r>
              <a:rPr lang="en-US" sz="3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UT2004PathExecutorStuckState</a:t>
            </a:r>
            <a:endParaRPr lang="en-US" sz="3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000" dirty="0" smtClean="0">
                <a:sym typeface="Wingdings" pitchFamily="2" charset="2"/>
              </a:rPr>
              <a:t>Who has detected the stuck</a:t>
            </a:r>
          </a:p>
          <a:p>
            <a:pPr marL="925830" lvl="1" indent="-514350"/>
            <a:r>
              <a:rPr lang="en-US" sz="3000" dirty="0" smtClean="0">
                <a:sym typeface="Wingdings" pitchFamily="2" charset="2"/>
              </a:rPr>
              <a:t>Which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NavPointNeighboutLink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bot</a:t>
            </a:r>
            <a:r>
              <a:rPr lang="en-US" sz="3000" dirty="0" smtClean="0">
                <a:sym typeface="Wingdings" pitchFamily="2" charset="2"/>
              </a:rPr>
              <a:t> failed to traverse</a:t>
            </a:r>
          </a:p>
          <a:p>
            <a:pPr marL="633222" indent="-514350"/>
            <a:r>
              <a:rPr lang="en-US" sz="3400" dirty="0" smtClean="0">
                <a:sym typeface="Wingdings" pitchFamily="2" charset="2"/>
              </a:rPr>
              <a:t>Version: 3.5.1-SNAPSHOT and later</a:t>
            </a: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29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pathExecutor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.getState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addStrongListener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</a:t>
            </a: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cs-CZ" sz="29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FlagListener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IPathExecutorState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&gt;()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Overrid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29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flagChanged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IPathExecutorState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								   				    event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switch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changedValue.getState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	case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STUCK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UT2004PathExecutorStuckState 									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stuckDetails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		(UT2004PathExecutorStuckState)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		event;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…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		break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…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}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}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});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 – Legacy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 planner &amp; Path executor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pathPlanner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.computePath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</a:p>
          <a:p>
            <a:pPr marL="925830" lvl="1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ILocated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from, to)</a:t>
            </a:r>
          </a:p>
          <a:p>
            <a:pPr marL="1191006" lvl="2" indent="-514350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Watch out for UT2004 quirks! Max 31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navpoints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per path (+ starting position location == 32 path points).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.computePath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from, to)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Plans path only between </a:t>
            </a:r>
            <a:r>
              <a:rPr lang="en-US" sz="23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NavPoints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.followPath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(path)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.isExecuting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Watch out for its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statefullness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!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 – Legacy 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fwMap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vs.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pathPlanner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44008" y="1772816"/>
            <a:ext cx="4320480" cy="2376264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3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Floyd-</a:t>
            </a:r>
            <a:r>
              <a:rPr lang="en-US" sz="2600" dirty="0" err="1" smtClean="0">
                <a:solidFill>
                  <a:srgbClr val="0070C0"/>
                </a:solidFill>
                <a:sym typeface="Wingdings" pitchFamily="2" charset="2"/>
              </a:rPr>
              <a:t>Warshall</a:t>
            </a:r>
            <a:endParaRPr lang="en-US" sz="2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925830" lvl="1" indent="-514350"/>
            <a:r>
              <a:rPr lang="en-US" sz="2200" dirty="0" smtClean="0">
                <a:solidFill>
                  <a:srgbClr val="0070C0"/>
                </a:solidFill>
                <a:sym typeface="Wingdings" pitchFamily="2" charset="2"/>
              </a:rPr>
              <a:t>O(n) path </a:t>
            </a:r>
            <a:r>
              <a:rPr lang="en-US" sz="2200" dirty="0" err="1" smtClean="0">
                <a:solidFill>
                  <a:srgbClr val="0070C0"/>
                </a:solidFill>
                <a:sym typeface="Wingdings" pitchFamily="2" charset="2"/>
              </a:rPr>
              <a:t>retrievel</a:t>
            </a:r>
            <a:endParaRPr lang="en-US" sz="22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633222" indent="-514350"/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Graph may be altered</a:t>
            </a:r>
          </a:p>
          <a:p>
            <a:pPr marL="633222" indent="-514350"/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Can’t plan to all locations</a:t>
            </a:r>
          </a:p>
          <a:p>
            <a:pPr marL="633222" indent="-514350"/>
            <a:endParaRPr lang="en-US" sz="2600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sym typeface="Wingdings" pitchFamily="2" charset="2"/>
            </a:endParaRPr>
          </a:p>
          <a:p>
            <a:pPr marL="633222" indent="-514350"/>
            <a:endParaRPr lang="en-US" sz="3600" dirty="0" smtClean="0">
              <a:sym typeface="Wingdings" pitchFamily="2" charset="2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44824"/>
            <a:ext cx="4392488" cy="2376264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pathPlanner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Path is planned at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UT2004 =&gt; slower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Graph is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fixed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600" baseline="0" dirty="0" smtClean="0">
                <a:solidFill>
                  <a:srgbClr val="0070C0"/>
                </a:solidFill>
                <a:sym typeface="Wingdings" pitchFamily="2" charset="2"/>
              </a:rPr>
              <a:t>May</a:t>
            </a:r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 plan everywhere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Has limit ~ 32 path points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4653136"/>
            <a:ext cx="8424936" cy="100811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pathExecutor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works with both!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/>
          </a:bodyPr>
          <a:lstStyle/>
          <a:p>
            <a:pPr marL="633222" lvl="0" indent="-514350"/>
            <a:r>
              <a:rPr lang="en-US" dirty="0" smtClean="0"/>
              <a:t>Let’s create </a:t>
            </a:r>
            <a:r>
              <a:rPr lang="en-US" b="1" dirty="0" err="1" smtClean="0"/>
              <a:t>NavigationBot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Choose a </a:t>
            </a:r>
            <a:r>
              <a:rPr lang="en-US" dirty="0" err="1" smtClean="0">
                <a:sym typeface="Wingdings" pitchFamily="2" charset="2"/>
              </a:rPr>
              <a:t>NavPoint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Run </a:t>
            </a:r>
            <a:r>
              <a:rPr lang="en-US" dirty="0" smtClean="0"/>
              <a:t>to that </a:t>
            </a:r>
            <a:r>
              <a:rPr lang="en-US" dirty="0" err="1" smtClean="0"/>
              <a:t>NavPoint</a:t>
            </a:r>
            <a:endParaRPr lang="en-US" dirty="0" smtClean="0"/>
          </a:p>
          <a:p>
            <a:pPr marL="925830" lvl="1" indent="-514350"/>
            <a:r>
              <a:rPr lang="en-US" dirty="0" smtClean="0"/>
              <a:t>Iterate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Handle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stucking</a:t>
            </a:r>
            <a:endParaRPr lang="en-US" dirty="0" smtClean="0">
              <a:sym typeface="Wingdings" pitchFamily="2" charset="2"/>
            </a:endParaRP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How to detect that the </a:t>
            </a:r>
            <a:r>
              <a:rPr lang="en-US" sz="3200" dirty="0" err="1" smtClean="0"/>
              <a:t>bot</a:t>
            </a:r>
            <a:r>
              <a:rPr lang="en-US" sz="3200" dirty="0" smtClean="0"/>
              <a:t> has stuck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What if the location is currently unreachable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925830" lvl="1" indent="-514350"/>
            <a:r>
              <a:rPr lang="en-US" dirty="0" smtClean="0"/>
              <a:t>See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TabooSet</a:t>
            </a:r>
            <a:r>
              <a:rPr lang="en-US" dirty="0" smtClean="0"/>
              <a:t> class</a:t>
            </a:r>
            <a:endParaRPr lang="cs-CZ" dirty="0" smtClean="0"/>
          </a:p>
          <a:p>
            <a:pPr marL="633222" indent="-514350"/>
            <a:r>
              <a:rPr lang="cs-CZ" dirty="0" err="1" smtClean="0"/>
              <a:t>Try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on DM</a:t>
            </a:r>
            <a:r>
              <a:rPr lang="en-US" dirty="0" smtClean="0"/>
              <a:t>-1on1-Albatross</a:t>
            </a:r>
          </a:p>
          <a:p>
            <a:pPr marL="633222" indent="-514350"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ucc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server DM-1on1-Albatross?game=GameBots2004.BotDeathMatch?...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Cheatsheet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822161"/>
          </a:xfrm>
        </p:spPr>
        <p:txBody>
          <a:bodyPr>
            <a:normAutofit lnSpcReduction="10000"/>
          </a:bodyPr>
          <a:lstStyle/>
          <a:p>
            <a:pPr marL="633222" lvl="0" indent="-514350"/>
            <a:r>
              <a:rPr lang="en-US" dirty="0" smtClean="0"/>
              <a:t>Deciding where to go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MyCollections.getRandom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DistanceUtils</a:t>
            </a:r>
            <a:r>
              <a:rPr lang="en-US" dirty="0" smtClean="0"/>
              <a:t>…</a:t>
            </a:r>
          </a:p>
          <a:p>
            <a:pPr marL="633222" lvl="0" indent="-514350"/>
            <a:r>
              <a:rPr lang="en-US" dirty="0" smtClean="0"/>
              <a:t>Navigation module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.navigate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.isNavigating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633222" indent="-514350"/>
            <a:r>
              <a:rPr lang="en-US" dirty="0" smtClean="0"/>
              <a:t>Stuck listening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addStrongNavigationListener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925830" lvl="1" indent="-514350">
              <a:buNone/>
            </a:pPr>
            <a:r>
              <a:rPr lang="en-US" sz="2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FlagListener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NavigationState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&gt;() { … })</a:t>
            </a:r>
            <a:r>
              <a:rPr lang="en-US" sz="2400" dirty="0" smtClean="0"/>
              <a:t> </a:t>
            </a:r>
          </a:p>
          <a:p>
            <a:pPr marL="633222" lvl="0" indent="-514350"/>
            <a:endParaRPr lang="en-US" dirty="0" smtClean="0"/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2013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3"/>
              </a:rPr>
              <a:t>m</a:t>
            </a:r>
            <a:r>
              <a:rPr lang="cs-CZ" sz="2800" dirty="0" err="1" smtClean="0">
                <a:hlinkClick r:id="rId3"/>
              </a:rPr>
              <a:t>ichal.bida</a:t>
            </a:r>
            <a:r>
              <a:rPr lang="en-US" sz="2800" dirty="0" smtClean="0">
                <a:hlinkClick r:id="rId3"/>
              </a:rPr>
              <a:t>@</a:t>
            </a:r>
            <a:r>
              <a:rPr lang="en-US" sz="2800" dirty="0" err="1" smtClean="0">
                <a:hlinkClick r:id="rId3"/>
              </a:rPr>
              <a:t>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3200" b="1" dirty="0" smtClean="0"/>
              <a:t>Navigating inside UT2004</a:t>
            </a:r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Already covered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97886" y="3824900"/>
            <a:ext cx="1098050" cy="30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129281" y="4520703"/>
            <a:ext cx="1098050" cy="276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Navigating inside UT2004</a:t>
            </a:r>
            <a:endParaRPr lang="en-US" sz="3200" b="1" dirty="0" smtClean="0"/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PogamutUT2004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World Abstraction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sz="36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Objects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IWorldObject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Player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Item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IncomingProjectile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Events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IWorldEvent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HearNoise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HearPickup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BotKilled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PlayerKilled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Bumped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7504" y="3717032"/>
            <a:ext cx="878497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modules, listeners and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Pogamut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helper classes!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info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…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MyCollections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.canSeePlayers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()) {  …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chat(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chatEvent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UT2004 World Abstraction</a:t>
            </a:r>
            <a:br>
              <a:rPr lang="en-US" sz="4200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graph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8" descr="UT-Nav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808"/>
            <a:ext cx="4248150" cy="4896544"/>
          </a:xfrm>
          <a:prstGeom prst="rect">
            <a:avLst/>
          </a:prstGeom>
          <a:noFill/>
        </p:spPr>
      </p:pic>
      <p:pic>
        <p:nvPicPr>
          <p:cNvPr id="5" name="Picture 10" descr="UT-NavGraph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62350" cy="3435846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44008" y="4365104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644008" y="1772816"/>
            <a:ext cx="4248472" cy="49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#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Navpoints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in the map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= 100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– 5000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Underlaying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classes – low level API</a:t>
            </a:r>
            <a:endParaRPr lang="cs-CZ" sz="3600" dirty="0"/>
          </a:p>
        </p:txBody>
      </p:sp>
      <p:pic>
        <p:nvPicPr>
          <p:cNvPr id="4" name="Picture 8" descr="UT-Nav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645" y="4437112"/>
            <a:ext cx="2623857" cy="2160240"/>
          </a:xfrm>
          <a:prstGeom prst="rect">
            <a:avLst/>
          </a:prstGeom>
          <a:noFill/>
        </p:spPr>
      </p:pic>
      <p:pic>
        <p:nvPicPr>
          <p:cNvPr id="5" name="Picture 10" descr="UT-NavGraph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077" y="4797152"/>
            <a:ext cx="2200275" cy="1516426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75981" y="5445224"/>
            <a:ext cx="332048" cy="177473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Classes of interest: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NavPointNeighbourLink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Item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ILocated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Location,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ItemType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ItemType.Category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ItemDescriptor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Methods of interest: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.getAllItems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descriptors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.getDescriptor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Item.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spcBef>
                <a:spcPts val="700"/>
              </a:spcBef>
              <a:buClr>
                <a:srgbClr val="00FFCC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NavPoint.getOutgoingEdges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NavPoint.getIncomingEdges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8" name="Oblouk 7"/>
          <p:cNvSpPr/>
          <p:nvPr/>
        </p:nvSpPr>
        <p:spPr>
          <a:xfrm>
            <a:off x="8028384" y="2708920"/>
            <a:ext cx="360040" cy="576064"/>
          </a:xfrm>
          <a:prstGeom prst="arc">
            <a:avLst>
              <a:gd name="adj1" fmla="val 16200000"/>
              <a:gd name="adj2" fmla="val 5550176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8460432" y="2780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7569</TotalTime>
  <Words>974</Words>
  <Application>Microsoft Office PowerPoint</Application>
  <PresentationFormat>Předvádění na obrazovce (4:3)</PresentationFormat>
  <Paragraphs>286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Module</vt:lpstr>
      <vt:lpstr>Pogamut 3</vt:lpstr>
      <vt:lpstr>Warm Up!</vt:lpstr>
      <vt:lpstr>Today’s menu</vt:lpstr>
      <vt:lpstr>Big Picture Already covered</vt:lpstr>
      <vt:lpstr>Big Picture Today</vt:lpstr>
      <vt:lpstr>Today’s menu</vt:lpstr>
      <vt:lpstr>Pogamut World Abstraction Basics</vt:lpstr>
      <vt:lpstr>UT2004 World Abstraction Navigation graph</vt:lpstr>
      <vt:lpstr>UT2004 World Abstraction Underlaying classes – low level API</vt:lpstr>
      <vt:lpstr>UT2004 World Abstraction NavPoint/NeighbourLink types</vt:lpstr>
      <vt:lpstr>Today’s menu</vt:lpstr>
      <vt:lpstr>Navigation Step by step</vt:lpstr>
      <vt:lpstr>Navigation Step by step</vt:lpstr>
      <vt:lpstr>Navigation UT2004Navigation</vt:lpstr>
      <vt:lpstr>Navigation FloydWarshallMap</vt:lpstr>
      <vt:lpstr>Navigation Modifying the navigation graph</vt:lpstr>
      <vt:lpstr>Navigation StuckDetectors</vt:lpstr>
      <vt:lpstr>Navigation Listening for navigation events</vt:lpstr>
      <vt:lpstr>Navigation Path following hell</vt:lpstr>
      <vt:lpstr>Navigation Stuck detection details</vt:lpstr>
      <vt:lpstr>Navigation – Legacy Path planner &amp; Path executor</vt:lpstr>
      <vt:lpstr>Navigation – Legacy  fwMap vs. pathPlanner</vt:lpstr>
      <vt:lpstr>Assignment 5 Navigation Bot</vt:lpstr>
      <vt:lpstr>Assignment 5 Cheatsheet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239</cp:revision>
  <dcterms:created xsi:type="dcterms:W3CDTF">2010-03-09T16:35:26Z</dcterms:created>
  <dcterms:modified xsi:type="dcterms:W3CDTF">2013-04-08T11:55:10Z</dcterms:modified>
</cp:coreProperties>
</file>