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5"/>
  </p:notesMasterIdLst>
  <p:sldIdLst>
    <p:sldId id="377" r:id="rId4"/>
    <p:sldId id="362" r:id="rId5"/>
    <p:sldId id="368" r:id="rId6"/>
    <p:sldId id="366" r:id="rId7"/>
    <p:sldId id="367" r:id="rId8"/>
    <p:sldId id="369" r:id="rId9"/>
    <p:sldId id="370" r:id="rId10"/>
    <p:sldId id="341" r:id="rId11"/>
    <p:sldId id="314" r:id="rId12"/>
    <p:sldId id="355" r:id="rId13"/>
    <p:sldId id="371" r:id="rId14"/>
    <p:sldId id="317" r:id="rId15"/>
    <p:sldId id="376" r:id="rId16"/>
    <p:sldId id="374" r:id="rId17"/>
    <p:sldId id="318" r:id="rId18"/>
    <p:sldId id="375" r:id="rId19"/>
    <p:sldId id="372" r:id="rId20"/>
    <p:sldId id="324" r:id="rId21"/>
    <p:sldId id="327" r:id="rId22"/>
    <p:sldId id="325" r:id="rId23"/>
    <p:sldId id="326" r:id="rId24"/>
    <p:sldId id="329" r:id="rId25"/>
    <p:sldId id="373" r:id="rId26"/>
    <p:sldId id="354" r:id="rId27"/>
    <p:sldId id="357" r:id="rId28"/>
    <p:sldId id="358" r:id="rId29"/>
    <p:sldId id="330" r:id="rId30"/>
    <p:sldId id="328" r:id="rId31"/>
    <p:sldId id="365" r:id="rId32"/>
    <p:sldId id="363" r:id="rId33"/>
    <p:sldId id="378" r:id="rId3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A437D-C599-4160-A08D-089CA1FD3F3D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2ED0F-AB9F-4FAB-9090-3D1128D4C6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06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prezentaceOPPa_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9813" y="2482850"/>
            <a:ext cx="7772400" cy="1470025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9813" y="5591175"/>
            <a:ext cx="6400800" cy="6032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5950" y="1600200"/>
            <a:ext cx="3994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94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1475" y="236538"/>
            <a:ext cx="2035175" cy="58896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5950" y="236538"/>
            <a:ext cx="5953125" cy="58896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prezentaceOPPa_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9813" y="2482850"/>
            <a:ext cx="7772400" cy="1470025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9813" y="5591175"/>
            <a:ext cx="6400800" cy="6032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5950" y="1600200"/>
            <a:ext cx="3994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94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1475" y="236538"/>
            <a:ext cx="2035175" cy="58896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5950" y="236538"/>
            <a:ext cx="5953125" cy="58896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prezentaceOPPa_S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00200"/>
            <a:ext cx="8140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7688" y="6191250"/>
            <a:ext cx="588962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C3C8C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36538"/>
            <a:ext cx="5848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6838950" y="6362700"/>
            <a:ext cx="1295400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sz="900" b="1" smtClean="0">
                <a:solidFill>
                  <a:srgbClr val="D42E12"/>
                </a:solidFill>
              </a:rPr>
              <a:t>WWW.OPPA.CZ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D42E12"/>
        </a:buClr>
        <a:buFont typeface="Wingdings" pitchFamily="2" charset="2"/>
        <a:buChar char="§"/>
        <a:defRPr sz="2400">
          <a:solidFill>
            <a:srgbClr val="3C3C8C"/>
          </a:solidFill>
          <a:latin typeface="+mn-lt"/>
          <a:ea typeface="+mn-ea"/>
          <a:cs typeface="+mn-cs"/>
        </a:defRPr>
      </a:lvl1pPr>
      <a:lvl2pPr marL="714375" indent="-2682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C3C8C"/>
          </a:solidFill>
          <a:latin typeface="+mn-lt"/>
        </a:defRPr>
      </a:lvl2pPr>
      <a:lvl3pPr marL="1076325" indent="-1825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C3C8C"/>
          </a:solidFill>
          <a:latin typeface="+mn-lt"/>
        </a:defRPr>
      </a:lvl3pPr>
      <a:lvl4pPr marL="1524000" indent="-2682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C3C8C"/>
          </a:solidFill>
          <a:latin typeface="+mn-lt"/>
        </a:defRPr>
      </a:lvl4pPr>
      <a:lvl5pPr marL="1885950" indent="-1825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5pPr>
      <a:lvl6pPr marL="23431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6pPr>
      <a:lvl7pPr marL="28003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7pPr>
      <a:lvl8pPr marL="32575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8pPr>
      <a:lvl9pPr marL="37147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prezentaceOPPa_S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00200"/>
            <a:ext cx="8140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7688" y="6191250"/>
            <a:ext cx="588962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C3C8C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36538"/>
            <a:ext cx="5848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6838950" y="6362700"/>
            <a:ext cx="1295400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sz="900" b="1" smtClean="0">
                <a:solidFill>
                  <a:srgbClr val="D42E12"/>
                </a:solidFill>
              </a:rPr>
              <a:t>WWW.OPPA.CZ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D42E12"/>
        </a:buClr>
        <a:buFont typeface="Wingdings" pitchFamily="2" charset="2"/>
        <a:buChar char="§"/>
        <a:defRPr sz="2400">
          <a:solidFill>
            <a:srgbClr val="3C3C8C"/>
          </a:solidFill>
          <a:latin typeface="+mn-lt"/>
          <a:ea typeface="+mn-ea"/>
          <a:cs typeface="+mn-cs"/>
        </a:defRPr>
      </a:lvl1pPr>
      <a:lvl2pPr marL="714375" indent="-2682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C3C8C"/>
          </a:solidFill>
          <a:latin typeface="+mn-lt"/>
        </a:defRPr>
      </a:lvl2pPr>
      <a:lvl3pPr marL="1076325" indent="-1825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C3C8C"/>
          </a:solidFill>
          <a:latin typeface="+mn-lt"/>
        </a:defRPr>
      </a:lvl3pPr>
      <a:lvl4pPr marL="1524000" indent="-2682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C3C8C"/>
          </a:solidFill>
          <a:latin typeface="+mn-lt"/>
        </a:defRPr>
      </a:lvl4pPr>
      <a:lvl5pPr marL="1885950" indent="-1825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5pPr>
      <a:lvl6pPr marL="23431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6pPr>
      <a:lvl7pPr marL="28003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7pPr>
      <a:lvl8pPr marL="32575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8pPr>
      <a:lvl9pPr marL="37147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lanetunreal.gamespy.com/View.php?view=UT2004GameInfo.Detail&amp;id=2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turl.com/uoq7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ocs.google.com/forms/d/10Bu4yPY46oebtuMv54yHFx7iQZqJHrpO4BJrHYC_pr4/viewfor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ida@gmail.com" TargetMode="External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25525" y="2574925"/>
            <a:ext cx="7651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Pogamut 3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>Lekce 7 – Předměty a zbraně</a:t>
            </a:r>
            <a:r>
              <a:rPr lang="cs-CZ" sz="3200" b="1" dirty="0" smtClean="0">
                <a:solidFill>
                  <a:schemeClr val="bg1"/>
                </a:solidFill>
              </a:rPr>
              <a:t> 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038225" y="1236663"/>
            <a:ext cx="6400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Clr>
                <a:srgbClr val="D42E12"/>
              </a:buClr>
              <a:buFont typeface="Wingdings" pitchFamily="2" charset="2"/>
              <a:buNone/>
            </a:pPr>
            <a:r>
              <a:rPr lang="cs-CZ" sz="1400" b="1">
                <a:solidFill>
                  <a:schemeClr val="bg1"/>
                </a:solidFill>
              </a:rPr>
              <a:t>EVROPSKÝ SOCIÁLNÍ FOND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946150" y="3952875"/>
            <a:ext cx="4956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D42E12"/>
                </a:solidFill>
              </a:rPr>
              <a:t>PRAHA </a:t>
            </a:r>
            <a:r>
              <a:rPr lang="en-US" b="1">
                <a:solidFill>
                  <a:srgbClr val="D42E12"/>
                </a:solidFill>
              </a:rPr>
              <a:t>&amp; EU</a:t>
            </a:r>
            <a:br>
              <a:rPr lang="en-US" b="1">
                <a:solidFill>
                  <a:srgbClr val="D42E12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INVESTUJEME DO VA</a:t>
            </a:r>
            <a:r>
              <a:rPr lang="cs-CZ" b="1">
                <a:solidFill>
                  <a:schemeClr val="bg1"/>
                </a:solidFill>
              </a:rPr>
              <a:t>ŠÍ BUDOUCNOSTI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UT2004 World Abstraction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link/</a:t>
            </a: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NavPoint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types</a:t>
            </a:r>
            <a:endParaRPr lang="cs-CZ" sz="3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3322712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b="1" dirty="0" err="1" smtClean="0">
                <a:sym typeface="Wingdings" pitchFamily="2" charset="2"/>
              </a:rPr>
              <a:t>NavPoints</a:t>
            </a:r>
            <a:endParaRPr lang="en-US" b="1" dirty="0" smtClean="0">
              <a:sym typeface="Wingdings" pitchFamily="2" charset="2"/>
            </a:endParaRPr>
          </a:p>
          <a:p>
            <a:pPr marL="925830" lvl="1" indent="-514350"/>
            <a:r>
              <a:rPr lang="en-US" b="1" dirty="0" err="1" smtClean="0">
                <a:sym typeface="Wingdings" pitchFamily="2" charset="2"/>
              </a:rPr>
              <a:t>InventorySpot</a:t>
            </a:r>
            <a:endParaRPr lang="en-US" b="1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JumpPad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Lift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Teleport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Door</a:t>
            </a: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PlayerStart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SnipingSpot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…</a:t>
            </a:r>
          </a:p>
          <a:p>
            <a:pPr marL="925830" lvl="1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572000" y="1775191"/>
            <a:ext cx="4032448" cy="482216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Nav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links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Walk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Jump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Lift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Door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err="1" smtClean="0">
                <a:sym typeface="Wingdings" pitchFamily="2" charset="2"/>
              </a:rPr>
              <a:t>DoubleJump</a:t>
            </a:r>
            <a:endParaRPr lang="en-US" sz="2800" dirty="0" smtClean="0">
              <a:sym typeface="Wingdings" pitchFamily="2" charset="2"/>
            </a:endParaRP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…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Navigation intermezzo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Items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Weapons introduction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by step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dirty="0" smtClean="0">
                <a:sym typeface="Wingdings" pitchFamily="2" charset="2"/>
              </a:rPr>
              <a:t>General steps: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Decide where to go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Plan the path (list of </a:t>
            </a:r>
            <a:r>
              <a:rPr lang="en-US" dirty="0" err="1" smtClean="0">
                <a:sym typeface="Wingdings" pitchFamily="2" charset="2"/>
              </a:rPr>
              <a:t>navpoints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Follow the path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by step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b="1" dirty="0" smtClean="0">
                <a:sym typeface="Wingdings" pitchFamily="2" charset="2"/>
              </a:rPr>
              <a:t>Improvements: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Decide where to go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Plan the path (list of </a:t>
            </a:r>
            <a:r>
              <a:rPr lang="en-US" dirty="0" err="1" smtClean="0">
                <a:sym typeface="Wingdings" pitchFamily="2" charset="2"/>
              </a:rPr>
              <a:t>navpoints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Follow the path</a:t>
            </a:r>
          </a:p>
          <a:p>
            <a:pPr marL="925830" lvl="1" indent="-514350"/>
            <a:r>
              <a:rPr lang="en-US" b="1" dirty="0" smtClean="0">
                <a:sym typeface="Wingdings" pitchFamily="2" charset="2"/>
              </a:rPr>
              <a:t>Watch for meaningfulness!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Check that you have truly grabbed the item!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Stages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Decide where to go (</a:t>
            </a:r>
            <a:r>
              <a:rPr lang="en-US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Decision making!)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items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Spawned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Items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perform reasoning</a:t>
            </a:r>
          </a:p>
          <a:p>
            <a:pPr marL="1191006" lvl="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It’s OK to compute paths to all spawned items every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logic()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Plan and follow the path</a:t>
            </a:r>
          </a:p>
          <a:p>
            <a:pPr marL="925830" lvl="1" indent="-514350"/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dirty="0" err="1" smtClean="0"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navigation.</a:t>
            </a:r>
            <a:r>
              <a:rPr lang="en-US" dirty="0" err="1" smtClean="0">
                <a:sym typeface="Wingdings" pitchFamily="2" charset="2"/>
              </a:rPr>
              <a:t>navigate</a:t>
            </a:r>
            <a:r>
              <a:rPr lang="en-US" dirty="0" smtClean="0">
                <a:sym typeface="Wingdings" pitchFamily="2" charset="2"/>
              </a:rPr>
              <a:t>(item)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Stages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3"/>
            </a:pPr>
            <a:r>
              <a:rPr lang="en-US" dirty="0" smtClean="0">
                <a:sym typeface="Wingdings" pitchFamily="2" charset="2"/>
              </a:rPr>
              <a:t>Follow the path</a:t>
            </a:r>
            <a:endParaRPr lang="en-US" sz="32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Do you still believe that item your running for is spawned?</a:t>
            </a:r>
          </a:p>
          <a:p>
            <a:pPr marL="1191006" lvl="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It might have been picked up by your opponent!</a:t>
            </a:r>
          </a:p>
          <a:p>
            <a:pPr marL="1191006" lvl="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if (!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.isPickupSpawned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(item)) </a:t>
            </a:r>
          </a:p>
          <a:p>
            <a:pPr marL="1191006" lvl="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{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replan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}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1191006" lvl="2" indent="-514350"/>
            <a:endParaRPr lang="en-US" dirty="0" smtClean="0">
              <a:latin typeface="+mj-lt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Stages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4"/>
            </a:pPr>
            <a:r>
              <a:rPr lang="en-US" dirty="0" smtClean="0">
                <a:sym typeface="Wingdings" pitchFamily="2" charset="2"/>
              </a:rPr>
              <a:t>Check that you truly grabbed the item! </a:t>
            </a:r>
          </a:p>
          <a:p>
            <a:pPr marL="925830" lvl="1" indent="-514350"/>
            <a:r>
              <a:rPr lang="cs-CZ" dirty="0" smtClean="0">
                <a:latin typeface="+mj-lt"/>
                <a:cs typeface="Courier New" pitchFamily="49" charset="0"/>
                <a:sym typeface="Wingdings" pitchFamily="2" charset="2"/>
              </a:rPr>
              <a:t>UT2004 </a:t>
            </a:r>
            <a:r>
              <a:rPr lang="cs-CZ" dirty="0" err="1" smtClean="0">
                <a:latin typeface="+mj-lt"/>
                <a:cs typeface="Courier New" pitchFamily="49" charset="0"/>
                <a:sym typeface="Wingdings" pitchFamily="2" charset="2"/>
              </a:rPr>
              <a:t>navigation</a:t>
            </a:r>
            <a:r>
              <a:rPr lang="cs-CZ" dirty="0" smtClean="0">
                <a:latin typeface="+mj-lt"/>
                <a:cs typeface="Courier New" pitchFamily="49" charset="0"/>
                <a:sym typeface="Wingdings" pitchFamily="2" charset="2"/>
              </a:rPr>
              <a:t> </a:t>
            </a:r>
            <a:r>
              <a:rPr lang="cs-CZ" dirty="0" err="1" smtClean="0">
                <a:latin typeface="+mj-lt"/>
                <a:cs typeface="Courier New" pitchFamily="49" charset="0"/>
                <a:sym typeface="Wingdings" pitchFamily="2" charset="2"/>
              </a:rPr>
              <a:t>is</a:t>
            </a:r>
            <a:r>
              <a:rPr lang="cs-CZ" dirty="0" smtClean="0">
                <a:latin typeface="+mj-lt"/>
                <a:cs typeface="Courier New" pitchFamily="49" charset="0"/>
                <a:sym typeface="Wingdings" pitchFamily="2" charset="2"/>
              </a:rPr>
              <a:t> not 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100% precise</a:t>
            </a:r>
          </a:p>
          <a:p>
            <a:pPr marL="1191006" lvl="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It might stopped running just right before the item!</a:t>
            </a:r>
          </a:p>
          <a:p>
            <a:pPr lvl="4">
              <a:buNone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EventListener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eventClass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ItemPickedUp</a:t>
            </a:r>
            <a:r>
              <a:rPr lang="en-US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.class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4">
              <a:buNone/>
              <a:tabLst>
                <a:tab pos="1701800" algn="l"/>
                <a:tab pos="2062163" algn="l"/>
              </a:tabLst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public void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itemPickedUp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ItemPickedUp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event) {</a:t>
            </a:r>
          </a:p>
          <a:p>
            <a:pPr lvl="4">
              <a:buNone/>
              <a:tabLst>
                <a:tab pos="1701800" algn="l"/>
                <a:tab pos="2062163" algn="l"/>
              </a:tabLst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	if 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itemRunning.getId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().equals(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event.getId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()) {</a:t>
            </a:r>
          </a:p>
          <a:p>
            <a:pPr lvl="4">
              <a:buNone/>
              <a:tabLst>
                <a:tab pos="1701800" algn="l"/>
                <a:tab pos="2062163" algn="l"/>
              </a:tabLst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		// I have picked the item!</a:t>
            </a:r>
          </a:p>
          <a:p>
            <a:pPr lvl="4">
              <a:buNone/>
              <a:tabLst>
                <a:tab pos="1701800" algn="l"/>
                <a:tab pos="2062163" algn="l"/>
              </a:tabLst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	}</a:t>
            </a:r>
          </a:p>
          <a:p>
            <a:pPr lvl="4">
              <a:buNone/>
              <a:tabLst>
                <a:tab pos="1701800" algn="l"/>
                <a:tab pos="2062163" algn="l"/>
              </a:tabLst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Navigation intermezzo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Items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Weapons introduction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Item </a:t>
            </a:r>
            <a:r>
              <a:rPr lang="en-US" dirty="0" smtClean="0">
                <a:latin typeface="+mj-lt"/>
                <a:cs typeface="Courier New" pitchFamily="49" charset="0"/>
              </a:rPr>
              <a:t>(</a:t>
            </a:r>
            <a:r>
              <a:rPr lang="en-US" dirty="0" err="1" smtClean="0">
                <a:latin typeface="+mj-lt"/>
                <a:cs typeface="Courier New" pitchFamily="49" charset="0"/>
              </a:rPr>
              <a:t>accesible</a:t>
            </a:r>
            <a:r>
              <a:rPr lang="en-US" dirty="0" smtClean="0">
                <a:latin typeface="+mj-lt"/>
                <a:cs typeface="Courier New" pitchFamily="49" charset="0"/>
              </a:rPr>
              <a:t> via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dirty="0" smtClean="0">
                <a:latin typeface="+mj-lt"/>
                <a:cs typeface="Courier New" pitchFamily="49" charset="0"/>
              </a:rPr>
              <a:t> !)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More “spawning location” than item</a:t>
            </a:r>
          </a:p>
          <a:p>
            <a:pPr lvl="2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.isPickupSpawned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(item)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Unique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=&gt; Can be used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dirty="0" smtClean="0">
                <a:latin typeface="+mj-lt"/>
                <a:cs typeface="Courier New" pitchFamily="49" charset="0"/>
              </a:rPr>
              <a:t>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getLocation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+mj-lt"/>
                <a:cs typeface="Courier New" pitchFamily="49" charset="0"/>
              </a:rPr>
              <a:t> ~ X, Y, Z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IViewable</a:t>
            </a:r>
            <a:r>
              <a:rPr lang="en-US" dirty="0" smtClean="0">
                <a:latin typeface="+mj-lt"/>
                <a:cs typeface="Courier New" pitchFamily="49" charset="0"/>
              </a:rPr>
              <a:t>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isVisible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Always has corresponding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dirty="0" smtClean="0">
                <a:latin typeface="+mj-lt"/>
                <a:cs typeface="Courier New" pitchFamily="49" charset="0"/>
              </a:rPr>
              <a:t> instance</a:t>
            </a: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itemNP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item.getNavPoint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Described by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item.getType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Basics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Important </a:t>
            </a: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ItemTypes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None/>
            </a:pPr>
            <a:r>
              <a:rPr lang="en-US" sz="31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FLAK_CANNON</a:t>
            </a:r>
            <a:endParaRPr lang="en-US" sz="31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MINIGUN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LIGHTING_GUN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ROCKET_LAUNCHER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			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LINK_GUN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</a:p>
          <a:p>
            <a:pPr marL="633222" indent="-514350">
              <a:buNone/>
            </a:pPr>
            <a:r>
              <a:rPr lang="en-US" sz="31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SUPER_HEALTH</a:t>
            </a:r>
            <a:endParaRPr lang="en-US" sz="31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SUPER_ARMOR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SHIELD_PACK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SUPER_SHIELD_PACK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U_DAMAGE_PACK</a:t>
            </a:r>
          </a:p>
          <a:p>
            <a:pPr marL="633222" indent="-514350">
              <a:buNone/>
            </a:pPr>
            <a:endParaRPr lang="en-US" sz="31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endParaRPr lang="en-US" sz="3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083840"/>
            <a:ext cx="8077200" cy="1673352"/>
          </a:xfrm>
        </p:spPr>
        <p:txBody>
          <a:bodyPr/>
          <a:lstStyle/>
          <a:p>
            <a:r>
              <a:rPr lang="en-US" dirty="0" err="1" smtClean="0"/>
              <a:t>Pogamut</a:t>
            </a:r>
            <a:r>
              <a:rPr lang="en-US" dirty="0" smtClean="0"/>
              <a:t>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8077200" cy="1499616"/>
          </a:xfrm>
        </p:spPr>
        <p:txBody>
          <a:bodyPr/>
          <a:lstStyle/>
          <a:p>
            <a:r>
              <a:rPr lang="en-US" dirty="0" smtClean="0"/>
              <a:t>UT2004 bots made easy!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142875"/>
            <a:ext cx="21605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348" y="3789040"/>
            <a:ext cx="8072494" cy="13922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7 – Items and Weapons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4838" y="381000"/>
            <a:ext cx="4543425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of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Mathematics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Physics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Charles University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Prague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en-GB" sz="1600" baseline="300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April 2013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2" descr="D:\Documents\VŠ\Doktorandske\2011-UB\Lecture 3\Images\UT2004-Weapo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36912"/>
            <a:ext cx="2304256" cy="3187752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301208"/>
            <a:ext cx="968212" cy="13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err="1" smtClean="0">
                <a:latin typeface="+mj-lt"/>
                <a:cs typeface="Courier New" pitchFamily="49" charset="0"/>
              </a:rPr>
              <a:t>Enum</a:t>
            </a:r>
            <a:r>
              <a:rPr lang="en-US" dirty="0" smtClean="0">
                <a:latin typeface="+mj-lt"/>
                <a:cs typeface="Courier New" pitchFamily="49" charset="0"/>
              </a:rPr>
              <a:t> holding concrete type of the item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Part of some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ItemType.Category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Categories are divided based on what items are intended to do</a:t>
            </a:r>
          </a:p>
          <a:p>
            <a:pPr lvl="2"/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ItemType.Category.</a:t>
            </a:r>
            <a:r>
              <a:rPr lang="en-US" sz="22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HEALTH</a:t>
            </a:r>
            <a:endParaRPr lang="en-US" sz="22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ItemType.Category.</a:t>
            </a:r>
            <a:r>
              <a:rPr lang="en-US" sz="22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ARMOR</a:t>
            </a:r>
            <a:endParaRPr lang="en-US" sz="22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ItemType.Category.</a:t>
            </a:r>
            <a:r>
              <a:rPr lang="en-US" sz="22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SHIELD</a:t>
            </a:r>
            <a:endParaRPr lang="en-US" sz="22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ItemType.Category.</a:t>
            </a:r>
            <a:r>
              <a:rPr lang="en-US" sz="22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WEAPON</a:t>
            </a:r>
            <a:endParaRPr lang="en-US" sz="22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ItemType.Category.</a:t>
            </a:r>
            <a:r>
              <a:rPr lang="en-US" sz="22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AMMO</a:t>
            </a:r>
            <a:endParaRPr lang="en-US" sz="22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Items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ItemType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&amp; Categories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Courier New" pitchFamily="49" charset="0"/>
              </a:rPr>
              <a:t>Agent module: </a:t>
            </a:r>
            <a:r>
              <a:rPr lang="en-US" sz="2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</a:p>
          <a:p>
            <a:pPr lvl="1">
              <a:buNone/>
            </a:pP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.getAllItems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>
              <a:buNone/>
            </a:pP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.getVisibleItems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.getSpawnedItems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.isPickable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(Item)</a:t>
            </a:r>
          </a:p>
          <a:p>
            <a:pPr lvl="1"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DistanceUtils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getNearest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(Collection&lt;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&gt;)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getNthNearest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n,Collection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&gt;)</a:t>
            </a:r>
          </a:p>
          <a:p>
            <a:pPr lvl="1"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fwMap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getNearestItem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(Collection&lt;Item&gt;)</a:t>
            </a:r>
          </a:p>
          <a:p>
            <a:pPr lvl="1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Items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Items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ItemDescriptor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(s)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Every item is “well” described</a:t>
            </a: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items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.getAll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ItemType.Category</a:t>
            </a:r>
            <a:r>
              <a:rPr lang="en-US" sz="20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).values()</a:t>
            </a: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.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iterator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().next();</a:t>
            </a:r>
          </a:p>
          <a:p>
            <a:pPr marL="633222" indent="-514350">
              <a:buNone/>
            </a:pPr>
            <a:endParaRPr lang="en-US" sz="5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WeaponDescriptor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weaponDesc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</a:t>
            </a: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WeaponDescriptor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</a:t>
            </a:r>
            <a:r>
              <a:rPr lang="en-US" sz="20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descriptors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.getDescriptor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item.getType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());</a:t>
            </a:r>
          </a:p>
          <a:p>
            <a:pPr marL="633222" indent="-514350">
              <a:buNone/>
            </a:pPr>
            <a:endParaRPr lang="en-US" sz="5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if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weaponDesc.</a:t>
            </a:r>
            <a:r>
              <a:rPr lang="en-US" sz="20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getPriDamage</a:t>
            </a:r>
            <a:r>
              <a:rPr lang="en-US" sz="20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&gt; 50) { </a:t>
            </a: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…</a:t>
            </a: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</a:p>
          <a:p>
            <a:pPr marL="633222" indent="-51435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Ammo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en-US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Armor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Health</a:t>
            </a:r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Descriptor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available as well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Navigation intermezzo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Items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Weapons introduction</a:t>
            </a:r>
          </a:p>
          <a:p>
            <a:pPr marL="898398" lvl="2" indent="-514350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b="1" dirty="0" smtClean="0">
                <a:hlinkClick r:id="rId2"/>
              </a:rPr>
              <a:t>http://planetunreal.gamespy.com/View.php?view=UT2004GameInfo.Detail&amp;id=26</a:t>
            </a:r>
            <a:r>
              <a:rPr lang="en-US" b="1" dirty="0" smtClean="0"/>
              <a:t> </a:t>
            </a:r>
          </a:p>
          <a:p>
            <a:pPr marL="633222" indent="-514350">
              <a:buFont typeface="+mj-lt"/>
              <a:buAutoNum type="arabicPeriod"/>
            </a:pPr>
            <a:endParaRPr lang="en-US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Weapons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UT2004 weapons guide I – the weak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85000" lnSpcReduction="20000"/>
          </a:bodyPr>
          <a:lstStyle/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SHIELD_GUN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(DEFAULT)</a:t>
            </a:r>
          </a:p>
          <a:p>
            <a:pPr marL="925830" lvl="1" indent="-514350"/>
            <a:r>
              <a:rPr lang="en-US" sz="3000" dirty="0" smtClean="0">
                <a:cs typeface="Courier New" pitchFamily="49" charset="0"/>
                <a:sym typeface="Wingdings" pitchFamily="2" charset="2"/>
              </a:rPr>
              <a:t>Melee weapon (can be charged)</a:t>
            </a:r>
          </a:p>
          <a:p>
            <a:pPr marL="925830" lvl="1" indent="-514350"/>
            <a:r>
              <a:rPr lang="en-US" sz="3000" dirty="0" smtClean="0">
                <a:cs typeface="Courier New" pitchFamily="49" charset="0"/>
                <a:sym typeface="Wingdings" pitchFamily="2" charset="2"/>
              </a:rPr>
              <a:t>Secondary mode – shield </a:t>
            </a:r>
            <a:endParaRPr lang="en-US" sz="31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ASSAULT_RIFLE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(DEFAULT)</a:t>
            </a:r>
          </a:p>
          <a:p>
            <a:pPr marL="925830" lvl="1" indent="-514350"/>
            <a:r>
              <a:rPr lang="en-US" sz="3000" dirty="0" smtClean="0">
                <a:cs typeface="Courier New" pitchFamily="49" charset="0"/>
                <a:sym typeface="Wingdings" pitchFamily="2" charset="2"/>
              </a:rPr>
              <a:t>Weak, basic, inaccurate (can have two)</a:t>
            </a:r>
          </a:p>
          <a:p>
            <a:pPr marL="925830" lvl="1" indent="-514350"/>
            <a:r>
              <a:rPr lang="en-US" sz="3000" dirty="0" smtClean="0">
                <a:cs typeface="Courier New" pitchFamily="49" charset="0"/>
                <a:sym typeface="Wingdings" pitchFamily="2" charset="2"/>
              </a:rPr>
              <a:t>Secondary mode – grenades (charged)</a:t>
            </a: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BIO_RIFLE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3100" dirty="0" smtClean="0">
                <a:cs typeface="Courier New" pitchFamily="49" charset="0"/>
                <a:sym typeface="Wingdings" pitchFamily="2" charset="2"/>
              </a:rPr>
              <a:t>Fires green blobs, short range, defense weapon</a:t>
            </a:r>
          </a:p>
          <a:p>
            <a:pPr marL="925830" lvl="1" indent="-514350"/>
            <a:r>
              <a:rPr lang="en-US" sz="3100" dirty="0" smtClean="0">
                <a:cs typeface="Courier New" pitchFamily="49" charset="0"/>
                <a:sym typeface="Wingdings" pitchFamily="2" charset="2"/>
              </a:rPr>
              <a:t>Secondary mode – charged (big blob)</a:t>
            </a:r>
            <a:endParaRPr lang="en-US" sz="31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LINK_GUN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3100" dirty="0" smtClean="0">
                <a:cs typeface="Courier New" pitchFamily="49" charset="0"/>
                <a:sym typeface="Wingdings" pitchFamily="2" charset="2"/>
              </a:rPr>
              <a:t>Primary fires rather slow, but decent projectiles</a:t>
            </a:r>
          </a:p>
          <a:p>
            <a:pPr marL="925830" lvl="1" indent="-514350"/>
            <a:r>
              <a:rPr lang="en-US" sz="3100" dirty="0" smtClean="0">
                <a:cs typeface="Courier New" pitchFamily="49" charset="0"/>
                <a:sym typeface="Wingdings" pitchFamily="2" charset="2"/>
              </a:rPr>
              <a:t>Secondary – medium-to-short range beam </a:t>
            </a:r>
          </a:p>
          <a:p>
            <a:pPr marL="633222" indent="-514350">
              <a:buNone/>
            </a:pPr>
            <a:endParaRPr lang="en-US" sz="31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endParaRPr lang="en-US" sz="3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6" name="Picture 2" descr="http://pnmedia.gamespy.com/planetunreal.gamespy.com/images/oldsite/clusterimages/sh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44824"/>
            <a:ext cx="1101298" cy="936104"/>
          </a:xfrm>
          <a:prstGeom prst="rect">
            <a:avLst/>
          </a:prstGeom>
          <a:noFill/>
        </p:spPr>
      </p:pic>
      <p:pic>
        <p:nvPicPr>
          <p:cNvPr id="11268" name="Picture 4" descr="http://pnmedia.gamespy.com/planetunreal.gamespy.com/images/oldsite/clusterimages/ass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996953"/>
            <a:ext cx="930796" cy="949792"/>
          </a:xfrm>
          <a:prstGeom prst="rect">
            <a:avLst/>
          </a:prstGeom>
          <a:noFill/>
        </p:spPr>
      </p:pic>
      <p:pic>
        <p:nvPicPr>
          <p:cNvPr id="11270" name="Picture 6" descr="http://pnmedia.gamespy.com/planetunreal.gamespy.com/images/oldsite/clusterimages/biorif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2058" y="4077072"/>
            <a:ext cx="993213" cy="720080"/>
          </a:xfrm>
          <a:prstGeom prst="rect">
            <a:avLst/>
          </a:prstGeom>
          <a:noFill/>
        </p:spPr>
      </p:pic>
      <p:pic>
        <p:nvPicPr>
          <p:cNvPr id="11272" name="Picture 8" descr="http://pnmedia.gamespy.com/planetunreal.gamespy.com/images/oldsite/clusterimages/linkgu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192" y="5157193"/>
            <a:ext cx="104107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Weapons 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UT2004 weapons guide II – the strong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 fontScale="85000" lnSpcReduction="20000"/>
          </a:bodyPr>
          <a:lstStyle/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FLAK_CANNON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Shotgun style weapon – deadly at short range</a:t>
            </a: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Sec. mode is a grenade launcher</a:t>
            </a: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MINIGUN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Choose between rapid fire but less accuracy (</a:t>
            </a:r>
            <a:r>
              <a:rPr lang="en-US" sz="2600" dirty="0" err="1" smtClean="0">
                <a:cs typeface="Courier New" pitchFamily="49" charset="0"/>
                <a:sym typeface="Wingdings" pitchFamily="2" charset="2"/>
              </a:rPr>
              <a:t>pri</a:t>
            </a:r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. mode) </a:t>
            </a:r>
          </a:p>
          <a:p>
            <a:pPr marL="925830" lvl="1" indent="-514350">
              <a:buNone/>
            </a:pPr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	or slower fire and more accuracy (sec. mode)</a:t>
            </a:r>
          </a:p>
          <a:p>
            <a:pPr marL="633222" indent="-514350"/>
            <a:r>
              <a:rPr lang="en-US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SHOCK_RIFLE</a:t>
            </a:r>
            <a:endParaRPr lang="en-US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600" dirty="0" err="1" smtClean="0">
                <a:cs typeface="Courier New" pitchFamily="49" charset="0"/>
                <a:sym typeface="Wingdings" pitchFamily="2" charset="2"/>
              </a:rPr>
              <a:t>Pri</a:t>
            </a:r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. mode is very accurate with medium damage</a:t>
            </a: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Sec. mode fires slow moving projectiles, that can be detonated by </a:t>
            </a:r>
            <a:r>
              <a:rPr lang="en-US" sz="2600" dirty="0" err="1" smtClean="0">
                <a:cs typeface="Courier New" pitchFamily="49" charset="0"/>
                <a:sym typeface="Wingdings" pitchFamily="2" charset="2"/>
              </a:rPr>
              <a:t>pri</a:t>
            </a:r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. fire making a big explosion (tricky to do though)</a:t>
            </a: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LIGHTING_GUN</a:t>
            </a:r>
            <a:r>
              <a:rPr lang="en-US" sz="31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, SNIPER_RIFLE</a:t>
            </a: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Sniper rifle – precise, can one-shot others by a headshot</a:t>
            </a: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Bots can use only </a:t>
            </a:r>
            <a:r>
              <a:rPr lang="en-US" sz="2600" dirty="0" err="1" smtClean="0">
                <a:cs typeface="Courier New" pitchFamily="49" charset="0"/>
                <a:sym typeface="Wingdings" pitchFamily="2" charset="2"/>
              </a:rPr>
              <a:t>pri</a:t>
            </a:r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. fire (sec. is zoom)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 descr="http://pnmedia.gamespy.com/planetunreal.gamespy.com/images/oldsite/clusterimages/fl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44824"/>
            <a:ext cx="1040904" cy="900382"/>
          </a:xfrm>
          <a:prstGeom prst="rect">
            <a:avLst/>
          </a:prstGeom>
          <a:noFill/>
        </p:spPr>
      </p:pic>
      <p:pic>
        <p:nvPicPr>
          <p:cNvPr id="10246" name="Picture 6" descr="http://pnmedia.gamespy.com/planetunreal.gamespy.com/images/oldsite/clusterimages/minig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852936"/>
            <a:ext cx="1040904" cy="629748"/>
          </a:xfrm>
          <a:prstGeom prst="rect">
            <a:avLst/>
          </a:prstGeom>
          <a:noFill/>
        </p:spPr>
      </p:pic>
      <p:pic>
        <p:nvPicPr>
          <p:cNvPr id="10248" name="Picture 8" descr="http://pnmedia.gamespy.com/planetunreal.gamespy.com/images/oldsite/clusterimages/sh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861048"/>
            <a:ext cx="1040904" cy="707815"/>
          </a:xfrm>
          <a:prstGeom prst="rect">
            <a:avLst/>
          </a:prstGeom>
          <a:noFill/>
        </p:spPr>
      </p:pic>
      <p:pic>
        <p:nvPicPr>
          <p:cNvPr id="10250" name="Picture 10" descr="http://pnmedia.gamespy.com/planetunreal.gamespy.com/images/oldsite/clusterimages/sni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5949280"/>
            <a:ext cx="1002642" cy="792088"/>
          </a:xfrm>
          <a:prstGeom prst="rect">
            <a:avLst/>
          </a:prstGeom>
          <a:noFill/>
        </p:spPr>
      </p:pic>
      <p:pic>
        <p:nvPicPr>
          <p:cNvPr id="10252" name="Picture 12" descr="http://pnmedia.gamespy.com/planetunreal.gamespy.com/images/oldsite/clusterimages/lightn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94457" y="5220235"/>
            <a:ext cx="911787" cy="661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Weapons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UT2004 weapons guide III – mayhem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 lnSpcReduction="20000"/>
          </a:bodyPr>
          <a:lstStyle/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ROCKET_LAUNCHER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Good old rocket launcher, rockets have </a:t>
            </a:r>
          </a:p>
          <a:p>
            <a:pPr marL="925830" lvl="1" indent="-514350">
              <a:buNone/>
            </a:pPr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	splash damage (beware!)</a:t>
            </a: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Secondary mode can charge up to three rockets</a:t>
            </a: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REDEEMER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cs typeface="Courier New" pitchFamily="49" charset="0"/>
                <a:sym typeface="Wingdings" pitchFamily="2" charset="2"/>
              </a:rPr>
              <a:t>Unleash nuclear mayhem! </a:t>
            </a:r>
          </a:p>
          <a:p>
            <a:pPr marL="1191006" lvl="2" indent="-514350"/>
            <a:r>
              <a:rPr lang="en-US" sz="2000" dirty="0" smtClean="0">
                <a:cs typeface="Courier New" pitchFamily="49" charset="0"/>
                <a:sym typeface="Wingdings" pitchFamily="2" charset="2"/>
              </a:rPr>
              <a:t>big splash damage radius</a:t>
            </a:r>
          </a:p>
          <a:p>
            <a:pPr marL="925830" lvl="1" indent="-514350"/>
            <a:r>
              <a:rPr lang="en-US" sz="2400" dirty="0" smtClean="0">
                <a:cs typeface="Courier New" pitchFamily="49" charset="0"/>
                <a:sym typeface="Wingdings" pitchFamily="2" charset="2"/>
              </a:rPr>
              <a:t>Bots can use only primary firing mode!</a:t>
            </a:r>
          </a:p>
          <a:p>
            <a:pPr marL="925830" lvl="1" indent="-514350"/>
            <a:endParaRPr lang="en-US" sz="2400" dirty="0" smtClean="0"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U_DAMAGE_PACK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cs typeface="Courier New" pitchFamily="49" charset="0"/>
                <a:sym typeface="Wingdings" pitchFamily="2" charset="2"/>
              </a:rPr>
              <a:t>Not enough damage? Grab DOUBLE DAMAGE pack and double your damage output!</a:t>
            </a:r>
          </a:p>
          <a:p>
            <a:pPr marL="925830" lvl="1" indent="-514350"/>
            <a:endParaRPr lang="en-US" sz="27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endParaRPr lang="en-US" sz="31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endParaRPr lang="en-US" sz="31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endParaRPr lang="en-US" sz="3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8" name="Picture 2" descr="http://pnmedia.gamespy.com/planetunreal.gamespy.com/images/oldsite/clusterimages/ro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28" y="1916832"/>
            <a:ext cx="1292451" cy="1008112"/>
          </a:xfrm>
          <a:prstGeom prst="rect">
            <a:avLst/>
          </a:prstGeom>
          <a:noFill/>
        </p:spPr>
      </p:pic>
      <p:pic>
        <p:nvPicPr>
          <p:cNvPr id="9220" name="Picture 4" descr="http://pnmedia.gamespy.com/planetunreal.gamespy.com/images/oldsite/clusterimages/redee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3" y="3573016"/>
            <a:ext cx="1256928" cy="1018113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402" y="4932203"/>
            <a:ext cx="968212" cy="13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Weapons 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Weaponry class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 lnSpcReduction="20000"/>
          </a:bodyPr>
          <a:lstStyle/>
          <a:p>
            <a:pPr marL="633222" indent="-514350"/>
            <a:r>
              <a:rPr lang="en-US" sz="28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en-US" sz="28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endParaRPr lang="en-US" sz="28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All you wanted to know about UT2004 weapons but were afraid to ask</a:t>
            </a:r>
            <a:endParaRPr lang="en-US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Note that it contains also some obsolete and to-be-deprecated methods…</a:t>
            </a:r>
            <a:endParaRPr lang="en-US" sz="1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endParaRPr lang="en-US" sz="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.getCurrentWeapon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.hasWeapon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.hasLoadedWeapon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.hasPrimaryLoadedWeapon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.hasSecondaryLoadedWeapon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.getLoadedWeapons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.changeWeapon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…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7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(or Homework)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1844824"/>
            <a:ext cx="8229600" cy="4752528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CollectorBot</a:t>
            </a:r>
            <a:endParaRPr kumimoji="0" lang="en-US" sz="1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Collects weapons, ammo and armor on the map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Run 3 bots on DM-1on1-Albatross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What if the item you want to pick up is not there? (e.g. you run two collector bots and the other one got it first) ~ </a:t>
            </a:r>
            <a:r>
              <a:rPr lang="en-US" sz="3200" b="1" dirty="0" err="1" smtClean="0">
                <a:solidFill>
                  <a:srgbClr val="00B050"/>
                </a:solidFill>
              </a:rPr>
              <a:t>items</a:t>
            </a:r>
            <a:r>
              <a:rPr lang="en-US" sz="3200" b="1" dirty="0" err="1" smtClean="0"/>
              <a:t>.isPickupSpawned</a:t>
            </a:r>
            <a:r>
              <a:rPr lang="en-US" sz="3200" b="1" dirty="0" smtClean="0"/>
              <a:t>(item)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Re-plan!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How to check that your </a:t>
            </a:r>
            <a:r>
              <a:rPr lang="en-US" sz="3200" dirty="0" err="1" smtClean="0"/>
              <a:t>bot</a:t>
            </a:r>
            <a:r>
              <a:rPr lang="en-US" sz="3200" dirty="0" smtClean="0"/>
              <a:t> can pick some item?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.isPickable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(Item)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How to check the </a:t>
            </a:r>
            <a:r>
              <a:rPr lang="en-US" sz="3200" dirty="0" err="1" smtClean="0"/>
              <a:t>bot</a:t>
            </a:r>
            <a:r>
              <a:rPr lang="en-US" sz="3200" dirty="0" smtClean="0"/>
              <a:t> successfully picked up an item?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How to avoid unreachable items?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Use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TabooSet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32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Cheatsheet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1844824"/>
            <a:ext cx="8229600" cy="4752528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 smtClean="0"/>
              <a:t>Getting and filtering the items: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.getSpawnedItems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ItemType.Category.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WEAPON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MyCollections.getFiltered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(Collection, </a:t>
            </a:r>
            <a:r>
              <a:rPr lang="en-US" sz="2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&lt;Item&gt;() {…})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 smtClean="0"/>
              <a:t>Handling unreachable items: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Navigation.addStrongNavigationListener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(…STUCK_EVENT…)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myTabooSet.add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 &amp;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myTabooSet.filter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(…)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 smtClean="0"/>
              <a:t>Some thin items (e.g. </a:t>
            </a:r>
            <a:r>
              <a:rPr lang="en-US" sz="2800" dirty="0" err="1" smtClean="0"/>
              <a:t>HealthVial</a:t>
            </a:r>
            <a:r>
              <a:rPr lang="en-US" sz="2800" dirty="0" smtClean="0"/>
              <a:t>) are tricky to pick up! How to be sure that your </a:t>
            </a:r>
            <a:r>
              <a:rPr lang="en-US" sz="2800" dirty="0" err="1" smtClean="0"/>
              <a:t>bot</a:t>
            </a:r>
            <a:r>
              <a:rPr lang="en-US" sz="2800" dirty="0" smtClean="0"/>
              <a:t> has picked the item up?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ItemPickedUp.</a:t>
            </a:r>
            <a:r>
              <a:rPr lang="en-US" sz="26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dirty="0" smtClean="0"/>
              <a:t>event</a:t>
            </a:r>
          </a:p>
          <a:p>
            <a:pPr marL="893763" lvl="2">
              <a:buClr>
                <a:schemeClr val="accent1"/>
              </a:buClr>
              <a:buSzPct val="80000"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EventListener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eventClass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ItemPickedUp.</a:t>
            </a:r>
            <a:r>
              <a:rPr lang="en-US" sz="22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93763" lvl="2">
              <a:buClr>
                <a:schemeClr val="accent1"/>
              </a:buClr>
              <a:buSzPct val="80000"/>
              <a:defRPr/>
            </a:pPr>
            <a:r>
              <a:rPr lang="en-US" sz="22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public void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pickedUp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ItemPickepUp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event) {}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4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the short test for this lessons</a:t>
            </a:r>
          </a:p>
          <a:p>
            <a:pPr lvl="1"/>
            <a:r>
              <a:rPr lang="en-US" dirty="0" smtClean="0"/>
              <a:t>6 minutes limit</a:t>
            </a:r>
          </a:p>
          <a:p>
            <a:pPr lvl="1"/>
            <a:r>
              <a:rPr lang="en-US" dirty="0" smtClean="0">
                <a:hlinkClick r:id="rId3"/>
              </a:rPr>
              <a:t>http://alturl.com/uoq75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sz="2400" dirty="0" smtClean="0">
                <a:hlinkClick r:id="rId4"/>
              </a:rPr>
              <a:t>https://docs.google.com/forms/d/10Bu4yPY46oebtuMv54yHFx7iQZqJHrpO4BJrHYC_pr4/viewform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 sense a soul in search of answers…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8864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do not own the patent of perfection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(yet…)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000" dirty="0" smtClean="0"/>
              <a:t>In case of doubts about the assignment, tournament or hard problems, bugs don’t hesitate to contact us!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(Monday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</a:t>
            </a:r>
            <a:r>
              <a:rPr lang="en-US" sz="2800" baseline="0" dirty="0" smtClean="0">
                <a:hlinkClick r:id="rId2"/>
              </a:rPr>
              <a:t>akub.gemrot@gmail.com</a:t>
            </a:r>
            <a:endParaRPr lang="en-US" sz="2800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Michal B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(Thursday practice lessons)</a:t>
            </a:r>
            <a:endParaRPr kumimoji="0" lang="cs-CZ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baseline="0" dirty="0" smtClean="0">
                <a:hlinkClick r:id="rId3"/>
              </a:rPr>
              <a:t>m</a:t>
            </a:r>
            <a:r>
              <a:rPr lang="cs-CZ" sz="2800" baseline="0" dirty="0" err="1" smtClean="0">
                <a:hlinkClick r:id="rId3"/>
              </a:rPr>
              <a:t>ichal.bida</a:t>
            </a:r>
            <a:r>
              <a:rPr lang="en-US" sz="2800" baseline="0" dirty="0" smtClean="0">
                <a:hlinkClick r:id="rId3"/>
              </a:rPr>
              <a:t>@</a:t>
            </a:r>
            <a:r>
              <a:rPr lang="en-US" sz="2800" baseline="0" dirty="0" err="1" smtClean="0">
                <a:hlinkClick r:id="rId3"/>
              </a:rPr>
              <a:t>gmail.com</a:t>
            </a: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5950" y="1600200"/>
            <a:ext cx="8140700" cy="2897188"/>
          </a:xfrm>
        </p:spPr>
        <p:txBody>
          <a:bodyPr/>
          <a:lstStyle/>
          <a:p>
            <a:pPr algn="ctr"/>
            <a:endParaRPr lang="cs-CZ" sz="2800" smtClean="0"/>
          </a:p>
          <a:p>
            <a:pPr algn="ctr"/>
            <a:r>
              <a:rPr lang="cs-CZ" sz="2800" smtClean="0"/>
              <a:t>DĚKUJI ZA POZORNOST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2852738"/>
            <a:ext cx="3248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Navigation intermezzo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Items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Weapons introduction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Already covered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843808" y="382490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084168" y="450912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Today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843808" y="3824900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084168" y="450912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Elipsa 11"/>
          <p:cNvSpPr/>
          <p:nvPr/>
        </p:nvSpPr>
        <p:spPr>
          <a:xfrm>
            <a:off x="1187624" y="2492896"/>
            <a:ext cx="122413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Pogamut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Navigation intermezzo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Items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Weapons &amp; Shooting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Pogamut World Abstraction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Items overview</a:t>
            </a:r>
            <a:endParaRPr lang="cs-CZ" sz="3600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7504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Objects (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IWorldObject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):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Player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Item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NavPoint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Self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IncomingProjectile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572000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Events (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IWorldEvent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):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HearNoise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HearPickup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BotDamaged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BotKilled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PlayerDamaged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PlayerKilled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ItemPickedUp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GlobalChat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07504" y="3717032"/>
            <a:ext cx="8784976" cy="3140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 modules, listeners and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Pogamut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helper classes!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items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info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…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MyCollections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DistanceUtils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fwMap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items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sz="2000" dirty="0" smtClean="0"/>
              <a:t> </a:t>
            </a:r>
            <a:r>
              <a:rPr lang="cs-CZ" sz="2000" dirty="0" err="1" smtClean="0"/>
              <a:t>getSpawnedItems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().values().size() &gt; 0) {  …  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EventListener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eventClass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ItemPickedUp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.class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public void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itemPickedUp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ItemPickedUp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event)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…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UT2004 World Abstraction</a:t>
            </a:r>
            <a:br>
              <a:rPr lang="en-US" sz="4200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Navigation graph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8" descr="UT-Nav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808"/>
            <a:ext cx="4248150" cy="4896544"/>
          </a:xfrm>
          <a:prstGeom prst="rect">
            <a:avLst/>
          </a:prstGeom>
          <a:noFill/>
        </p:spPr>
      </p:pic>
      <p:pic>
        <p:nvPicPr>
          <p:cNvPr id="5" name="Picture 10" descr="UT-NavGraph-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3562350" cy="3435846"/>
          </a:xfrm>
          <a:prstGeom prst="rect">
            <a:avLst/>
          </a:prstGeom>
          <a:noFill/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644008" y="4365104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644008" y="1772816"/>
            <a:ext cx="4248472" cy="49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#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Navpoints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in the map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= 100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– 5000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_OPPa - Arial">
  <a:themeElements>
    <a:clrScheme name="PPT_OPPa - Arial 1">
      <a:dk1>
        <a:srgbClr val="3C3C8C"/>
      </a:dk1>
      <a:lt1>
        <a:srgbClr val="FFFFFF"/>
      </a:lt1>
      <a:dk2>
        <a:srgbClr val="F7D417"/>
      </a:dk2>
      <a:lt2>
        <a:srgbClr val="B8B3AD"/>
      </a:lt2>
      <a:accent1>
        <a:srgbClr val="D42E12"/>
      </a:accent1>
      <a:accent2>
        <a:srgbClr val="7DBA00"/>
      </a:accent2>
      <a:accent3>
        <a:srgbClr val="FFFFFF"/>
      </a:accent3>
      <a:accent4>
        <a:srgbClr val="323277"/>
      </a:accent4>
      <a:accent5>
        <a:srgbClr val="E6ADAA"/>
      </a:accent5>
      <a:accent6>
        <a:srgbClr val="71A800"/>
      </a:accent6>
      <a:hlink>
        <a:srgbClr val="0085A1"/>
      </a:hlink>
      <a:folHlink>
        <a:srgbClr val="BA5700"/>
      </a:folHlink>
    </a:clrScheme>
    <a:fontScheme name="PPT_OPPa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OPPa - Arial 1">
        <a:dk1>
          <a:srgbClr val="3C3C8C"/>
        </a:dk1>
        <a:lt1>
          <a:srgbClr val="FFFFFF"/>
        </a:lt1>
        <a:dk2>
          <a:srgbClr val="F7D417"/>
        </a:dk2>
        <a:lt2>
          <a:srgbClr val="B8B3AD"/>
        </a:lt2>
        <a:accent1>
          <a:srgbClr val="D42E12"/>
        </a:accent1>
        <a:accent2>
          <a:srgbClr val="7DBA00"/>
        </a:accent2>
        <a:accent3>
          <a:srgbClr val="FFFFFF"/>
        </a:accent3>
        <a:accent4>
          <a:srgbClr val="323277"/>
        </a:accent4>
        <a:accent5>
          <a:srgbClr val="E6ADAA"/>
        </a:accent5>
        <a:accent6>
          <a:srgbClr val="71A800"/>
        </a:accent6>
        <a:hlink>
          <a:srgbClr val="0085A1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_OPPa - Arial">
  <a:themeElements>
    <a:clrScheme name="PPT_OPPa - Arial 1">
      <a:dk1>
        <a:srgbClr val="3C3C8C"/>
      </a:dk1>
      <a:lt1>
        <a:srgbClr val="FFFFFF"/>
      </a:lt1>
      <a:dk2>
        <a:srgbClr val="F7D417"/>
      </a:dk2>
      <a:lt2>
        <a:srgbClr val="B8B3AD"/>
      </a:lt2>
      <a:accent1>
        <a:srgbClr val="D42E12"/>
      </a:accent1>
      <a:accent2>
        <a:srgbClr val="7DBA00"/>
      </a:accent2>
      <a:accent3>
        <a:srgbClr val="FFFFFF"/>
      </a:accent3>
      <a:accent4>
        <a:srgbClr val="323277"/>
      </a:accent4>
      <a:accent5>
        <a:srgbClr val="E6ADAA"/>
      </a:accent5>
      <a:accent6>
        <a:srgbClr val="71A800"/>
      </a:accent6>
      <a:hlink>
        <a:srgbClr val="0085A1"/>
      </a:hlink>
      <a:folHlink>
        <a:srgbClr val="BA5700"/>
      </a:folHlink>
    </a:clrScheme>
    <a:fontScheme name="PPT_OPPa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OPPa - Arial 1">
        <a:dk1>
          <a:srgbClr val="3C3C8C"/>
        </a:dk1>
        <a:lt1>
          <a:srgbClr val="FFFFFF"/>
        </a:lt1>
        <a:dk2>
          <a:srgbClr val="F7D417"/>
        </a:dk2>
        <a:lt2>
          <a:srgbClr val="B8B3AD"/>
        </a:lt2>
        <a:accent1>
          <a:srgbClr val="D42E12"/>
        </a:accent1>
        <a:accent2>
          <a:srgbClr val="7DBA00"/>
        </a:accent2>
        <a:accent3>
          <a:srgbClr val="FFFFFF"/>
        </a:accent3>
        <a:accent4>
          <a:srgbClr val="323277"/>
        </a:accent4>
        <a:accent5>
          <a:srgbClr val="E6ADAA"/>
        </a:accent5>
        <a:accent6>
          <a:srgbClr val="71A800"/>
        </a:accent6>
        <a:hlink>
          <a:srgbClr val="0085A1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_OPPa - Arial 1">
    <a:dk1>
      <a:srgbClr val="3C3C8C"/>
    </a:dk1>
    <a:lt1>
      <a:srgbClr val="FFFFFF"/>
    </a:lt1>
    <a:dk2>
      <a:srgbClr val="F7D417"/>
    </a:dk2>
    <a:lt2>
      <a:srgbClr val="B8B3AD"/>
    </a:lt2>
    <a:accent1>
      <a:srgbClr val="D42E12"/>
    </a:accent1>
    <a:accent2>
      <a:srgbClr val="7DBA00"/>
    </a:accent2>
    <a:accent3>
      <a:srgbClr val="FFFFFF"/>
    </a:accent3>
    <a:accent4>
      <a:srgbClr val="323277"/>
    </a:accent4>
    <a:accent5>
      <a:srgbClr val="E6ADAA"/>
    </a:accent5>
    <a:accent6>
      <a:srgbClr val="71A800"/>
    </a:accent6>
    <a:hlink>
      <a:srgbClr val="0085A1"/>
    </a:hlink>
    <a:folHlink>
      <a:srgbClr val="BA5700"/>
    </a:folHlink>
  </a:clrScheme>
</a:themeOverride>
</file>

<file path=ppt/theme/themeOverride2.xml><?xml version="1.0" encoding="utf-8"?>
<a:themeOverride xmlns:a="http://schemas.openxmlformats.org/drawingml/2006/main">
  <a:clrScheme name="PPT_OPPa - Arial 1">
    <a:dk1>
      <a:srgbClr val="3C3C8C"/>
    </a:dk1>
    <a:lt1>
      <a:srgbClr val="FFFFFF"/>
    </a:lt1>
    <a:dk2>
      <a:srgbClr val="F7D417"/>
    </a:dk2>
    <a:lt2>
      <a:srgbClr val="B8B3AD"/>
    </a:lt2>
    <a:accent1>
      <a:srgbClr val="D42E12"/>
    </a:accent1>
    <a:accent2>
      <a:srgbClr val="7DBA00"/>
    </a:accent2>
    <a:accent3>
      <a:srgbClr val="FFFFFF"/>
    </a:accent3>
    <a:accent4>
      <a:srgbClr val="323277"/>
    </a:accent4>
    <a:accent5>
      <a:srgbClr val="E6ADAA"/>
    </a:accent5>
    <a:accent6>
      <a:srgbClr val="71A800"/>
    </a:accent6>
    <a:hlink>
      <a:srgbClr val="0085A1"/>
    </a:hlink>
    <a:folHlink>
      <a:srgbClr val="BA57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4954</TotalTime>
  <Words>869</Words>
  <Application>Microsoft Office PowerPoint</Application>
  <PresentationFormat>Předvádění na obrazovce (4:3)</PresentationFormat>
  <Paragraphs>275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Module</vt:lpstr>
      <vt:lpstr>PPT_OPPa - Arial</vt:lpstr>
      <vt:lpstr>1_PPT_OPPa - Arial</vt:lpstr>
      <vt:lpstr>Prezentace aplikace PowerPoint</vt:lpstr>
      <vt:lpstr>Pogamut 3</vt:lpstr>
      <vt:lpstr>Warm Up!</vt:lpstr>
      <vt:lpstr>Today’s menu</vt:lpstr>
      <vt:lpstr>Big Picture Already covered</vt:lpstr>
      <vt:lpstr>Big Picture Today</vt:lpstr>
      <vt:lpstr>Today’s menu</vt:lpstr>
      <vt:lpstr>Pogamut World Abstraction Items overview</vt:lpstr>
      <vt:lpstr>UT2004 World Abstraction Navigation graph</vt:lpstr>
      <vt:lpstr>UT2004 World Abstraction Nav link/NavPoint types</vt:lpstr>
      <vt:lpstr>Today’s menu</vt:lpstr>
      <vt:lpstr>Navigation Step by step</vt:lpstr>
      <vt:lpstr>Navigation Step by step</vt:lpstr>
      <vt:lpstr>Navigation Stages</vt:lpstr>
      <vt:lpstr>Navigation Stages</vt:lpstr>
      <vt:lpstr>Navigation Stages</vt:lpstr>
      <vt:lpstr>Today’s menu</vt:lpstr>
      <vt:lpstr>Items Basics</vt:lpstr>
      <vt:lpstr>Items Important ItemTypes</vt:lpstr>
      <vt:lpstr>Items ItemType &amp; Categories</vt:lpstr>
      <vt:lpstr>Items Items</vt:lpstr>
      <vt:lpstr>Items ItemDescriptor(s)</vt:lpstr>
      <vt:lpstr>Today’s menu</vt:lpstr>
      <vt:lpstr>Weapons UT2004 weapons guide I – the weak</vt:lpstr>
      <vt:lpstr>Weapons  UT2004 weapons guide II – the strong</vt:lpstr>
      <vt:lpstr>Weapons UT2004 weapons guide III – mayhem</vt:lpstr>
      <vt:lpstr>Weapons  Weaponry class</vt:lpstr>
      <vt:lpstr>Assignment 7 (or Homework)</vt:lpstr>
      <vt:lpstr>Assignment Cheatsheet</vt:lpstr>
      <vt:lpstr>Questions? I sense a soul in search of answers…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Pogamut 3</dc:title>
  <dc:creator>Jimmy</dc:creator>
  <cp:lastModifiedBy>Karolína</cp:lastModifiedBy>
  <cp:revision>254</cp:revision>
  <dcterms:created xsi:type="dcterms:W3CDTF">2010-03-09T16:35:26Z</dcterms:created>
  <dcterms:modified xsi:type="dcterms:W3CDTF">2013-07-30T20:44:01Z</dcterms:modified>
</cp:coreProperties>
</file>