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sldIdLst>
    <p:sldId id="362" r:id="rId2"/>
    <p:sldId id="388" r:id="rId3"/>
    <p:sldId id="403" r:id="rId4"/>
    <p:sldId id="313" r:id="rId5"/>
    <p:sldId id="389" r:id="rId6"/>
    <p:sldId id="390" r:id="rId7"/>
    <p:sldId id="391" r:id="rId8"/>
    <p:sldId id="366" r:id="rId9"/>
    <p:sldId id="392" r:id="rId10"/>
    <p:sldId id="379" r:id="rId11"/>
    <p:sldId id="377" r:id="rId12"/>
    <p:sldId id="378" r:id="rId13"/>
    <p:sldId id="380" r:id="rId14"/>
    <p:sldId id="368" r:id="rId15"/>
    <p:sldId id="369" r:id="rId16"/>
    <p:sldId id="370" r:id="rId17"/>
    <p:sldId id="371" r:id="rId18"/>
    <p:sldId id="372" r:id="rId19"/>
    <p:sldId id="382" r:id="rId20"/>
    <p:sldId id="408" r:id="rId21"/>
    <p:sldId id="373" r:id="rId22"/>
    <p:sldId id="404" r:id="rId23"/>
    <p:sldId id="405" r:id="rId24"/>
    <p:sldId id="406" r:id="rId25"/>
    <p:sldId id="407" r:id="rId26"/>
    <p:sldId id="383" r:id="rId27"/>
    <p:sldId id="409" r:id="rId28"/>
    <p:sldId id="384" r:id="rId29"/>
    <p:sldId id="385" r:id="rId30"/>
    <p:sldId id="374" r:id="rId31"/>
    <p:sldId id="375" r:id="rId32"/>
    <p:sldId id="386" r:id="rId33"/>
    <p:sldId id="393" r:id="rId34"/>
    <p:sldId id="397" r:id="rId35"/>
    <p:sldId id="398" r:id="rId36"/>
    <p:sldId id="399" r:id="rId37"/>
    <p:sldId id="400" r:id="rId38"/>
    <p:sldId id="401" r:id="rId39"/>
    <p:sldId id="367" r:id="rId40"/>
    <p:sldId id="318" r:id="rId41"/>
    <p:sldId id="381" r:id="rId42"/>
    <p:sldId id="410" r:id="rId43"/>
    <p:sldId id="328" r:id="rId44"/>
    <p:sldId id="365" r:id="rId45"/>
    <p:sldId id="411" r:id="rId46"/>
    <p:sldId id="363" r:id="rId47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995" autoAdjust="0"/>
    <p:restoredTop sz="94660"/>
  </p:normalViewPr>
  <p:slideViewPr>
    <p:cSldViewPr>
      <p:cViewPr varScale="1">
        <p:scale>
          <a:sx n="106" d="100"/>
          <a:sy n="106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76031-1D3A-4ED7-BDD6-0F448D19A314}" type="datetimeFigureOut">
              <a:rPr lang="cs-CZ" smtClean="0"/>
              <a:pPr/>
              <a:t>1.5.2013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3D58E-EAD0-4E95-8523-946001B0FEB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e14QmiDSnSWdcrHoeen1Rzl80vu2my0Dwf9-1ghJgQ0/viewform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37695-F253-4141-AD95-9FA42BCBA00B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>
                <a:hlinkClick r:id="rId3"/>
              </a:rPr>
              <a:t>https://docs.google.com/forms/d/1e14QmiDSnSWdcrHoeen1Rzl80vu2my0Dwf9-1ghJgQ0/viewform</a:t>
            </a:r>
            <a:r>
              <a:rPr lang="en-US" sz="1200" dirty="0" smtClean="0"/>
              <a:t> </a:t>
            </a:r>
            <a:endParaRPr lang="en-US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37695-F253-4141-AD95-9FA42BCBA00B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5/1/2013</a:t>
            </a:fld>
            <a:endParaRPr lang="en-US" dirty="0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5/1/2013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planetunreal.gamespy.com/View.php?view=UT2004GameInfo.Detail&amp;id=26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ogamutcup.com/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l.bida@gmail.com" TargetMode="External"/><Relationship Id="rId2" Type="http://schemas.openxmlformats.org/officeDocument/2006/relationships/hyperlink" Target="mailto:jakub.gemrot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bath.ac.uk/~jjb/web/bod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bath.ac.uk/~jjb/web/bod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083840"/>
            <a:ext cx="8077200" cy="1673352"/>
          </a:xfrm>
        </p:spPr>
        <p:txBody>
          <a:bodyPr/>
          <a:lstStyle/>
          <a:p>
            <a:r>
              <a:rPr lang="en-US" dirty="0" err="1" smtClean="0"/>
              <a:t>Pogamut</a:t>
            </a:r>
            <a:r>
              <a:rPr lang="en-US" dirty="0" smtClean="0"/>
              <a:t> 3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556792"/>
            <a:ext cx="8077200" cy="1499616"/>
          </a:xfrm>
        </p:spPr>
        <p:txBody>
          <a:bodyPr/>
          <a:lstStyle/>
          <a:p>
            <a:r>
              <a:rPr lang="en-US" dirty="0" smtClean="0"/>
              <a:t>UT2004 bots made easy!</a:t>
            </a:r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538" y="142875"/>
            <a:ext cx="2160587" cy="2160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14348" y="3789040"/>
            <a:ext cx="8072494" cy="139223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2160" tIns="46080" rIns="92160" bIns="46080" anchor="ctr"/>
          <a:lstStyle/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Lecture 9 – BOD,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ya</a:t>
            </a:r>
            <a:r>
              <a:rPr lang="en-GB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POSH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&amp; </a:t>
            </a:r>
            <a:r>
              <a:rPr lang="en-GB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DeathMatch</a:t>
            </a:r>
            <a:endParaRPr lang="en-GB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04838" y="381000"/>
            <a:ext cx="4543425" cy="1392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Faculty of 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Mathematics </a:t>
            </a: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Physics</a:t>
            </a:r>
            <a:endParaRPr lang="en-GB" sz="160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Charles University 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</a:t>
            </a: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Prague</a:t>
            </a:r>
          </a:p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25</a:t>
            </a:r>
            <a:r>
              <a:rPr lang="en-GB" sz="1600" baseline="300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April 2013</a:t>
            </a:r>
            <a:endParaRPr lang="en-GB" sz="160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027" name="Picture 3" descr="D:\yaPOSH.png"/>
          <p:cNvPicPr>
            <a:picLocks noChangeAspect="1" noChangeArrowheads="1"/>
          </p:cNvPicPr>
          <p:nvPr/>
        </p:nvPicPr>
        <p:blipFill>
          <a:blip r:embed="rId3" cstate="print"/>
          <a:srcRect l="679"/>
          <a:stretch>
            <a:fillRect/>
          </a:stretch>
        </p:blipFill>
        <p:spPr bwMode="auto">
          <a:xfrm>
            <a:off x="5501275" y="4731181"/>
            <a:ext cx="3642725" cy="21268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Behavior Oriented Design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BOD in human language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6856" y="1628800"/>
            <a:ext cx="8229600" cy="5112568"/>
          </a:xfrm>
        </p:spPr>
        <p:txBody>
          <a:bodyPr>
            <a:no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sz="2400" dirty="0" smtClean="0">
                <a:sym typeface="Wingdings" pitchFamily="2" charset="2"/>
              </a:rPr>
              <a:t>State the goal of you agent behavior </a:t>
            </a:r>
          </a:p>
          <a:p>
            <a:pPr marL="925830" lvl="1" indent="-514350"/>
            <a:r>
              <a:rPr lang="en-US" sz="1800" dirty="0" smtClean="0">
                <a:sym typeface="Wingdings" pitchFamily="2" charset="2"/>
              </a:rPr>
              <a:t>E.g. It will be a </a:t>
            </a:r>
            <a:r>
              <a:rPr lang="en-US" sz="1800" dirty="0" err="1" smtClean="0">
                <a:sym typeface="Wingdings" pitchFamily="2" charset="2"/>
              </a:rPr>
              <a:t>Deathmatch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bot</a:t>
            </a:r>
            <a:endParaRPr lang="en-US" sz="1800" dirty="0" smtClean="0">
              <a:sym typeface="Wingdings" pitchFamily="2" charset="2"/>
            </a:endParaRPr>
          </a:p>
          <a:p>
            <a:pPr marL="633222" indent="-514350">
              <a:buFont typeface="+mj-lt"/>
              <a:buAutoNum type="arabicPeriod"/>
            </a:pPr>
            <a:r>
              <a:rPr lang="en-US" sz="2400" dirty="0" smtClean="0">
                <a:sym typeface="Wingdings" pitchFamily="2" charset="2"/>
              </a:rPr>
              <a:t>Brainstorm what it will mean to fulfill the behavior goal</a:t>
            </a:r>
          </a:p>
          <a:p>
            <a:pPr marL="925830" lvl="1" indent="-514350"/>
            <a:r>
              <a:rPr lang="en-US" sz="1800" dirty="0" smtClean="0">
                <a:sym typeface="Wingdings" pitchFamily="2" charset="2"/>
              </a:rPr>
              <a:t>E.g. fight players, gather items</a:t>
            </a:r>
          </a:p>
          <a:p>
            <a:pPr marL="633222" indent="-514350">
              <a:buFont typeface="+mj-lt"/>
              <a:buAutoNum type="arabicPeriod"/>
            </a:pPr>
            <a:r>
              <a:rPr lang="en-US" sz="2400" dirty="0" smtClean="0">
                <a:sym typeface="Wingdings" pitchFamily="2" charset="2"/>
              </a:rPr>
              <a:t>Think about conditions that should be fulfilled for the respective behaviors </a:t>
            </a:r>
          </a:p>
          <a:p>
            <a:pPr marL="925830" lvl="1" indent="-514350"/>
            <a:r>
              <a:rPr lang="en-US" sz="1800" dirty="0" smtClean="0">
                <a:sym typeface="Wingdings" pitchFamily="2" charset="2"/>
              </a:rPr>
              <a:t>E.g. I’ll fight only when I see enemy and have proper weapon</a:t>
            </a:r>
          </a:p>
          <a:p>
            <a:pPr marL="633222" indent="-514350">
              <a:buFont typeface="+mj-lt"/>
              <a:buAutoNum type="arabicPeriod"/>
            </a:pPr>
            <a:r>
              <a:rPr lang="en-US" sz="2400" dirty="0" smtClean="0">
                <a:sym typeface="Wingdings" pitchFamily="2" charset="2"/>
              </a:rPr>
              <a:t>Revise, revise, revise</a:t>
            </a:r>
          </a:p>
          <a:p>
            <a:pPr marL="925830" lvl="1" indent="-514350"/>
            <a:r>
              <a:rPr lang="en-US" sz="1800" dirty="0" smtClean="0">
                <a:sym typeface="Wingdings" pitchFamily="2" charset="2"/>
              </a:rPr>
              <a:t>Oh wait, what if I don’t have the proper weapon, I should add a behavior to flee from fight and gather some weapon.</a:t>
            </a:r>
          </a:p>
          <a:p>
            <a:pPr marL="633222" indent="-514350">
              <a:buFont typeface="+mj-lt"/>
              <a:buAutoNum type="arabicPeriod"/>
            </a:pPr>
            <a:r>
              <a:rPr lang="en-US" sz="2400" dirty="0" smtClean="0">
                <a:sym typeface="Wingdings" pitchFamily="2" charset="2"/>
              </a:rPr>
              <a:t>Pick one of the specified top level behaviors and apply recursion from point 1! </a:t>
            </a:r>
          </a:p>
          <a:p>
            <a:pPr marL="633222" indent="-514350">
              <a:buFont typeface="+mj-lt"/>
              <a:buAutoNum type="arabicPeriod"/>
            </a:pPr>
            <a:r>
              <a:rPr lang="en-US" sz="2400" dirty="0" smtClean="0">
                <a:sym typeface="Wingdings" pitchFamily="2" charset="2"/>
              </a:rPr>
              <a:t>When you end up with sufficiently simple and clear defined sense/action – </a:t>
            </a:r>
            <a:r>
              <a:rPr lang="en-US" sz="2400" b="1" dirty="0" smtClean="0">
                <a:sym typeface="Wingdings" pitchFamily="2" charset="2"/>
              </a:rPr>
              <a:t>NAME IT WELL</a:t>
            </a:r>
            <a:r>
              <a:rPr lang="en-US" sz="2400" dirty="0" smtClean="0">
                <a:sym typeface="Wingdings" pitchFamily="2" charset="2"/>
              </a:rPr>
              <a:t>, implement it and test it!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Behavior Oriented Design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Iterative Development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None/>
            </a:pPr>
            <a:r>
              <a:rPr lang="en-US" dirty="0" smtClean="0"/>
              <a:t>Recursion == Iterative development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Select a part of the plan to extend next. 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Extend the agent with that implementation </a:t>
            </a:r>
          </a:p>
          <a:p>
            <a:pPr lvl="1"/>
            <a:r>
              <a:rPr lang="en-US" dirty="0" smtClean="0"/>
              <a:t>Extend the plan, code actions and senses</a:t>
            </a:r>
          </a:p>
          <a:p>
            <a:pPr lvl="1"/>
            <a:r>
              <a:rPr lang="en-US" dirty="0" smtClean="0"/>
              <a:t>Test and debug that code (!!!)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Revise the current specification.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Behavior Oriented Design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Revising BOD Specifications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Name the behaviors (functions) logically! </a:t>
            </a:r>
          </a:p>
          <a:p>
            <a:pPr lvl="1"/>
            <a:r>
              <a:rPr lang="en-US" dirty="0" smtClean="0"/>
              <a:t>Good method name is better than documentation!</a:t>
            </a:r>
          </a:p>
          <a:p>
            <a:pPr lvl="1"/>
            <a:endParaRPr lang="en-US" sz="900" dirty="0" smtClean="0"/>
          </a:p>
          <a:p>
            <a:r>
              <a:rPr lang="en-US" dirty="0" smtClean="0"/>
              <a:t>Reduce code redundancy </a:t>
            </a:r>
          </a:p>
          <a:p>
            <a:pPr lvl="1"/>
            <a:r>
              <a:rPr lang="en-US" dirty="0" smtClean="0"/>
              <a:t>Use copy-paste with caution or not at all!</a:t>
            </a:r>
          </a:p>
          <a:p>
            <a:pPr lvl="1">
              <a:buNone/>
            </a:pPr>
            <a:endParaRPr lang="en-US" sz="900" dirty="0" smtClean="0"/>
          </a:p>
          <a:p>
            <a:r>
              <a:rPr lang="en-US" dirty="0" smtClean="0"/>
              <a:t>Avoid Complex Conditions</a:t>
            </a:r>
          </a:p>
          <a:p>
            <a:pPr lvl="1"/>
            <a:r>
              <a:rPr lang="en-US" dirty="0" smtClean="0"/>
              <a:t>The shorter condition, the better the understanding</a:t>
            </a:r>
          </a:p>
          <a:p>
            <a:pPr lvl="1">
              <a:buNone/>
            </a:pPr>
            <a:endParaRPr lang="en-US" sz="900" dirty="0" smtClean="0"/>
          </a:p>
          <a:p>
            <a:r>
              <a:rPr lang="en-US" dirty="0" smtClean="0"/>
              <a:t>Avoid Too Many If-then rules at one level</a:t>
            </a:r>
          </a:p>
          <a:p>
            <a:pPr lvl="1"/>
            <a:r>
              <a:rPr lang="en-US" dirty="0" smtClean="0"/>
              <a:t>One level of decision making usually needs no more than 5 to 7 if-then rules, they may contain fewer… </a:t>
            </a:r>
          </a:p>
          <a:p>
            <a:pPr lvl="1">
              <a:buNone/>
            </a:pPr>
            <a:endParaRPr lang="en-US" sz="900" dirty="0" smtClean="0"/>
          </a:p>
          <a:p>
            <a:r>
              <a:rPr lang="en-US" dirty="0" smtClean="0"/>
              <a:t>When in doubt, favor simplicity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 Lesson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Outline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Big Picture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BOD (Behavior Oriented Design)</a:t>
            </a:r>
          </a:p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Gentle </a:t>
            </a:r>
            <a:r>
              <a:rPr lang="en-US" b="1" dirty="0" err="1" smtClean="0"/>
              <a:t>yaPOSH</a:t>
            </a:r>
            <a:r>
              <a:rPr lang="en-US" b="1" dirty="0" smtClean="0"/>
              <a:t> introduction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Weapons &amp; Shooting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err="1" smtClean="0"/>
              <a:t>DeathMatch</a:t>
            </a:r>
            <a:r>
              <a:rPr lang="en-US" dirty="0" smtClean="0"/>
              <a:t> </a:t>
            </a:r>
            <a:r>
              <a:rPr lang="en-US" dirty="0" err="1" smtClean="0"/>
              <a:t>Bot</a:t>
            </a: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endParaRPr lang="en-US" sz="3200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yaPOSH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Introduction</a:t>
            </a:r>
            <a:endParaRPr lang="cs-CZ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 fontScale="92500" lnSpcReduction="10000"/>
          </a:bodyPr>
          <a:lstStyle/>
          <a:p>
            <a:pPr marL="633222" indent="-514350"/>
            <a:r>
              <a:rPr lang="en-US" sz="2800" b="1" dirty="0" err="1" smtClean="0">
                <a:sym typeface="Wingdings" pitchFamily="2" charset="2"/>
              </a:rPr>
              <a:t>yaPOSH</a:t>
            </a:r>
            <a:r>
              <a:rPr lang="en-US" sz="2800" b="1" dirty="0" smtClean="0">
                <a:sym typeface="Wingdings" pitchFamily="2" charset="2"/>
              </a:rPr>
              <a:t> </a:t>
            </a:r>
          </a:p>
          <a:p>
            <a:pPr marL="925830" lvl="1" indent="-514350"/>
            <a:r>
              <a:rPr lang="en-US" sz="2400" b="1" dirty="0" smtClean="0"/>
              <a:t>y</a:t>
            </a:r>
            <a:r>
              <a:rPr lang="en-US" sz="2400" dirty="0" smtClean="0"/>
              <a:t>et</a:t>
            </a:r>
            <a:r>
              <a:rPr lang="en-US" sz="2400" b="1" dirty="0" smtClean="0"/>
              <a:t>-a</a:t>
            </a:r>
            <a:r>
              <a:rPr lang="en-US" sz="2400" dirty="0" smtClean="0"/>
              <a:t>nother</a:t>
            </a:r>
            <a:r>
              <a:rPr lang="en-US" sz="2400" b="1" dirty="0" smtClean="0"/>
              <a:t> </a:t>
            </a:r>
            <a:r>
              <a:rPr lang="cs-CZ" sz="2400" b="1" dirty="0" err="1" smtClean="0"/>
              <a:t>P</a:t>
            </a:r>
            <a:r>
              <a:rPr lang="cs-CZ" sz="2400" dirty="0" err="1" smtClean="0"/>
              <a:t>arallel</a:t>
            </a:r>
            <a:r>
              <a:rPr lang="cs-CZ" sz="2400" dirty="0" smtClean="0"/>
              <a:t>-</a:t>
            </a:r>
            <a:r>
              <a:rPr lang="cs-CZ" sz="2400" dirty="0" err="1" smtClean="0"/>
              <a:t>rooted</a:t>
            </a:r>
            <a:r>
              <a:rPr lang="cs-CZ" sz="2400" dirty="0" smtClean="0"/>
              <a:t>, </a:t>
            </a:r>
            <a:r>
              <a:rPr lang="cs-CZ" sz="2400" b="1" dirty="0" err="1" smtClean="0"/>
              <a:t>O</a:t>
            </a:r>
            <a:r>
              <a:rPr lang="cs-CZ" sz="2400" dirty="0" err="1" smtClean="0"/>
              <a:t>rdered</a:t>
            </a:r>
            <a:r>
              <a:rPr lang="cs-CZ" sz="2400" dirty="0" smtClean="0"/>
              <a:t> </a:t>
            </a:r>
            <a:r>
              <a:rPr lang="cs-CZ" sz="2400" b="1" dirty="0" smtClean="0"/>
              <a:t>S</a:t>
            </a:r>
            <a:r>
              <a:rPr lang="cs-CZ" sz="2400" dirty="0" smtClean="0"/>
              <a:t>lip-</a:t>
            </a:r>
            <a:r>
              <a:rPr lang="cs-CZ" sz="2400" dirty="0" err="1" smtClean="0"/>
              <a:t>stack</a:t>
            </a:r>
            <a:r>
              <a:rPr lang="cs-CZ" sz="2400" dirty="0" smtClean="0"/>
              <a:t> </a:t>
            </a:r>
            <a:r>
              <a:rPr lang="cs-CZ" sz="2400" b="1" dirty="0" err="1" smtClean="0"/>
              <a:t>H</a:t>
            </a:r>
            <a:r>
              <a:rPr lang="cs-CZ" sz="2400" dirty="0" err="1" smtClean="0"/>
              <a:t>ierarchical</a:t>
            </a:r>
            <a:r>
              <a:rPr lang="en-US" sz="2400" dirty="0" smtClean="0"/>
              <a:t> planner</a:t>
            </a:r>
          </a:p>
          <a:p>
            <a:pPr marL="925830" lvl="1" indent="-514350"/>
            <a:endParaRPr lang="en-US" sz="800" dirty="0" smtClean="0"/>
          </a:p>
          <a:p>
            <a:pPr marL="633222" indent="-514350"/>
            <a:r>
              <a:rPr lang="en-US" sz="2800" dirty="0" smtClean="0">
                <a:sym typeface="Wingdings" pitchFamily="2" charset="2"/>
              </a:rPr>
              <a:t>To put it simply: </a:t>
            </a:r>
          </a:p>
          <a:p>
            <a:pPr marL="925830" lvl="1" indent="-514350"/>
            <a:r>
              <a:rPr lang="en-US" sz="2400" dirty="0" smtClean="0">
                <a:sym typeface="Wingdings" pitchFamily="2" charset="2"/>
              </a:rPr>
              <a:t>a reactive planner working with </a:t>
            </a:r>
            <a:r>
              <a:rPr lang="en-US" sz="2400" b="1" dirty="0" smtClean="0">
                <a:sym typeface="Wingdings" pitchFamily="2" charset="2"/>
              </a:rPr>
              <a:t>FIXED</a:t>
            </a:r>
            <a:r>
              <a:rPr lang="en-US" sz="2400" dirty="0" smtClean="0">
                <a:sym typeface="Wingdings" pitchFamily="2" charset="2"/>
              </a:rPr>
              <a:t>, </a:t>
            </a:r>
            <a:r>
              <a:rPr lang="en-US" sz="2400" b="1" dirty="0" smtClean="0">
                <a:sym typeface="Wingdings" pitchFamily="2" charset="2"/>
              </a:rPr>
              <a:t>PRE-SET</a:t>
            </a:r>
            <a:r>
              <a:rPr lang="en-US" sz="2400" dirty="0" smtClean="0">
                <a:sym typeface="Wingdings" pitchFamily="2" charset="2"/>
              </a:rPr>
              <a:t> plans</a:t>
            </a:r>
          </a:p>
          <a:p>
            <a:pPr marL="925830" lvl="1" indent="-514350"/>
            <a:endParaRPr lang="en-US" sz="800" dirty="0" smtClean="0">
              <a:sym typeface="Wingdings" pitchFamily="2" charset="2"/>
            </a:endParaRPr>
          </a:p>
          <a:p>
            <a:pPr marL="633222" indent="-514350"/>
            <a:r>
              <a:rPr lang="en-US" sz="2800" dirty="0" smtClean="0">
                <a:sym typeface="Wingdings" pitchFamily="2" charset="2"/>
              </a:rPr>
              <a:t>To put it even simpler: </a:t>
            </a:r>
          </a:p>
          <a:p>
            <a:pPr marL="925830" lvl="1" indent="-514350"/>
            <a:r>
              <a:rPr lang="en-US" sz="2400" dirty="0" smtClean="0">
                <a:sym typeface="Wingdings" pitchFamily="2" charset="2"/>
              </a:rPr>
              <a:t>a tool enabling to specify </a:t>
            </a:r>
            <a:r>
              <a:rPr lang="en-US" sz="2400" b="1" dirty="0" smtClean="0">
                <a:sym typeface="Wingdings" pitchFamily="2" charset="2"/>
              </a:rPr>
              <a:t>if – then </a:t>
            </a:r>
            <a:r>
              <a:rPr lang="en-US" sz="2400" dirty="0" smtClean="0">
                <a:sym typeface="Wingdings" pitchFamily="2" charset="2"/>
              </a:rPr>
              <a:t>rules with </a:t>
            </a:r>
            <a:r>
              <a:rPr lang="en-US" sz="2400" b="1" dirty="0" smtClean="0">
                <a:sym typeface="Wingdings" pitchFamily="2" charset="2"/>
              </a:rPr>
              <a:t>priority</a:t>
            </a:r>
            <a:r>
              <a:rPr lang="en-US" sz="2400" dirty="0" smtClean="0">
                <a:sym typeface="Wingdings" pitchFamily="2" charset="2"/>
              </a:rPr>
              <a:t> in a </a:t>
            </a:r>
            <a:r>
              <a:rPr lang="en-US" sz="2400" b="1" dirty="0" smtClean="0">
                <a:sym typeface="Wingdings" pitchFamily="2" charset="2"/>
              </a:rPr>
              <a:t>tree like structure</a:t>
            </a:r>
          </a:p>
          <a:p>
            <a:pPr marL="925830" lvl="1" indent="-514350"/>
            <a:endParaRPr lang="en-US" sz="900" b="1" dirty="0" smtClean="0">
              <a:sym typeface="Wingdings" pitchFamily="2" charset="2"/>
            </a:endParaRPr>
          </a:p>
          <a:p>
            <a:pPr marL="633222" indent="-514350"/>
            <a:r>
              <a:rPr lang="en-US" sz="2800" dirty="0" smtClean="0">
                <a:sym typeface="Wingdings" pitchFamily="2" charset="2"/>
              </a:rPr>
              <a:t>Advantage: </a:t>
            </a:r>
          </a:p>
          <a:p>
            <a:pPr marL="925830" lvl="1" indent="-514350"/>
            <a:r>
              <a:rPr lang="en-US" sz="2400" dirty="0" smtClean="0">
                <a:sym typeface="Wingdings" pitchFamily="2" charset="2"/>
              </a:rPr>
              <a:t>Makes you think about the behavior in human terms more than the code</a:t>
            </a:r>
            <a:endParaRPr lang="en-US" sz="2400" b="1" dirty="0" smtClean="0"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yaPOSH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Primitives</a:t>
            </a:r>
            <a:endParaRPr lang="cs-CZ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/>
          </a:bodyPr>
          <a:lstStyle/>
          <a:p>
            <a:pPr marL="633222" indent="-514350"/>
            <a:r>
              <a:rPr lang="en-US" b="1" dirty="0" smtClean="0">
                <a:sym typeface="Wingdings" pitchFamily="2" charset="2"/>
              </a:rPr>
              <a:t>Actions and Senses</a:t>
            </a:r>
          </a:p>
          <a:p>
            <a:pPr marL="925830" lvl="1" indent="-514350"/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if</a:t>
            </a:r>
            <a:r>
              <a:rPr lang="en-US" dirty="0" smtClean="0">
                <a:sym typeface="Wingdings" pitchFamily="2" charset="2"/>
              </a:rPr>
              <a:t> (sense) </a:t>
            </a: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then</a:t>
            </a:r>
            <a:r>
              <a:rPr lang="en-US" dirty="0" smtClean="0">
                <a:sym typeface="Wingdings" pitchFamily="2" charset="2"/>
              </a:rPr>
              <a:t> (action)</a:t>
            </a:r>
          </a:p>
          <a:p>
            <a:pPr marL="633222" indent="-514350"/>
            <a:r>
              <a:rPr lang="en-US" b="1" dirty="0" smtClean="0">
                <a:sym typeface="Wingdings" pitchFamily="2" charset="2"/>
              </a:rPr>
              <a:t>Drive Collection (DC)</a:t>
            </a:r>
          </a:p>
          <a:p>
            <a:pPr marL="925830" lvl="1" indent="-514350"/>
            <a:r>
              <a:rPr lang="en-US" dirty="0" smtClean="0">
                <a:sym typeface="Wingdings" pitchFamily="2" charset="2"/>
              </a:rPr>
              <a:t>First level of if-then rules</a:t>
            </a:r>
          </a:p>
          <a:p>
            <a:pPr marL="633222" indent="-514350"/>
            <a:r>
              <a:rPr lang="en-US" b="1" dirty="0" smtClean="0">
                <a:sym typeface="Wingdings" pitchFamily="2" charset="2"/>
              </a:rPr>
              <a:t>Competence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ym typeface="Wingdings" pitchFamily="2" charset="2"/>
              </a:rPr>
              <a:t>(C)</a:t>
            </a:r>
          </a:p>
          <a:p>
            <a:pPr marL="925830" lvl="1" indent="-514350"/>
            <a:r>
              <a:rPr lang="en-US" dirty="0" smtClean="0"/>
              <a:t>Second – Nth level of if-then rules</a:t>
            </a:r>
            <a:endParaRPr lang="en-US" sz="2200" dirty="0" smtClean="0"/>
          </a:p>
          <a:p>
            <a:pPr marL="633222" indent="-514350"/>
            <a:r>
              <a:rPr lang="en-US" b="1" dirty="0" smtClean="0">
                <a:sym typeface="Wingdings" pitchFamily="2" charset="2"/>
              </a:rPr>
              <a:t>Action Patterns (AP)</a:t>
            </a:r>
          </a:p>
          <a:p>
            <a:pPr marL="925830" lvl="1" indent="-514350"/>
            <a:r>
              <a:rPr lang="en-US" dirty="0" smtClean="0">
                <a:sym typeface="Wingdings" pitchFamily="2" charset="2"/>
              </a:rPr>
              <a:t>Specifies N actions that will be performed in a sequence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026" name="Picture 2" descr="C:\Users\knight\Documents\POSHPlanStructur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4071" y="1340768"/>
            <a:ext cx="4129929" cy="23116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yaPOSH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Plan structure (Java glasses)</a:t>
            </a:r>
            <a:endParaRPr lang="cs-CZ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507288" cy="4625609"/>
          </a:xfrm>
        </p:spPr>
        <p:txBody>
          <a:bodyPr>
            <a:normAutofit fontScale="92500" lnSpcReduction="20000"/>
          </a:bodyPr>
          <a:lstStyle/>
          <a:p>
            <a:pPr marL="633222" indent="-51435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DriveCollection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</a:p>
          <a:p>
            <a:pPr marL="633222" indent="-51435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1. 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sense1()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 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competence1(); 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return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;</a:t>
            </a:r>
          </a:p>
          <a:p>
            <a:pPr marL="633222" indent="-51435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2. 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sense2()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 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competence2(); 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return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;</a:t>
            </a:r>
          </a:p>
          <a:p>
            <a:pPr marL="633222" indent="-51435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3. 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sense3()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 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action-pattern1(); 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return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;</a:t>
            </a:r>
          </a:p>
          <a:p>
            <a:pPr marL="633222" indent="-51435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4. 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sense4()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 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competence3();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</a:p>
          <a:p>
            <a:pPr marL="633222" indent="-514350"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 		    1. </a:t>
            </a:r>
            <a:r>
              <a:rPr lang="en-US" sz="2000" i="1" u="sng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2000" i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</a:t>
            </a:r>
            <a:r>
              <a:rPr lang="en-US" sz="2000" i="1" u="sng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sense5()</a:t>
            </a:r>
            <a:r>
              <a:rPr lang="en-US" sz="2000" i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 </a:t>
            </a:r>
            <a:r>
              <a:rPr lang="en-US" sz="2000" i="1" u="sng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  <a:r>
              <a:rPr lang="en-US" sz="2000" i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action1(); </a:t>
            </a:r>
            <a:r>
              <a:rPr lang="en-US" sz="2000" i="1" u="sng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return</a:t>
            </a:r>
            <a:r>
              <a:rPr lang="en-US" sz="2000" i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; </a:t>
            </a:r>
          </a:p>
          <a:p>
            <a:pPr marL="633222" indent="-514350"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		    2. </a:t>
            </a:r>
            <a:r>
              <a:rPr lang="en-US" sz="2000" i="1" u="sng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2000" i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</a:t>
            </a:r>
            <a:r>
              <a:rPr lang="en-US" sz="2000" i="1" u="sng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sense6()</a:t>
            </a:r>
            <a:r>
              <a:rPr lang="en-US" sz="2000" i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 </a:t>
            </a:r>
            <a:r>
              <a:rPr lang="en-US" sz="2000" i="1" u="sng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  <a:r>
              <a:rPr lang="en-US" sz="2000" i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competence4(); </a:t>
            </a:r>
            <a:r>
              <a:rPr lang="en-US" sz="2000" i="1" u="sng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return</a:t>
            </a:r>
            <a:r>
              <a:rPr lang="en-US" sz="2000" i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;</a:t>
            </a:r>
          </a:p>
          <a:p>
            <a:pPr marL="633222" indent="-514350"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    3. </a:t>
            </a:r>
            <a:r>
              <a:rPr lang="en-US" sz="2000" i="1" u="sng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2000" i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</a:t>
            </a:r>
            <a:r>
              <a:rPr lang="en-US" sz="2000" i="1" u="sng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sense7()</a:t>
            </a:r>
            <a:r>
              <a:rPr lang="en-US" sz="2000" i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 </a:t>
            </a:r>
            <a:r>
              <a:rPr lang="en-US" sz="2000" i="1" u="sng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  <a:r>
              <a:rPr lang="en-US" sz="2000" i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action2(); </a:t>
            </a:r>
            <a:r>
              <a:rPr lang="en-US" sz="2000" i="1" u="sng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return</a:t>
            </a:r>
            <a:r>
              <a:rPr lang="en-US" sz="2000" i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;</a:t>
            </a:r>
          </a:p>
          <a:p>
            <a:pPr marL="633222" indent="-514350"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    4. </a:t>
            </a:r>
            <a:r>
              <a:rPr lang="en-US" sz="2000" i="1" u="sng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2000" i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</a:t>
            </a:r>
            <a:r>
              <a:rPr lang="en-US" sz="2000" i="1" u="sng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sense8()</a:t>
            </a:r>
            <a:r>
              <a:rPr lang="en-US" sz="2000" i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 </a:t>
            </a:r>
            <a:r>
              <a:rPr lang="en-US" sz="2000" i="1" u="sng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  <a:r>
              <a:rPr lang="en-US" sz="2000" i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action-pattern(); </a:t>
            </a:r>
            <a:r>
              <a:rPr lang="en-US" sz="2000" i="1" u="sng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return</a:t>
            </a:r>
            <a:r>
              <a:rPr lang="en-US" sz="2000" i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;</a:t>
            </a:r>
          </a:p>
          <a:p>
            <a:pPr marL="633222" indent="-514350"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    5. </a:t>
            </a:r>
            <a:r>
              <a:rPr lang="en-US" sz="2000" i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return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;</a:t>
            </a:r>
          </a:p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)</a:t>
            </a:r>
          </a:p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</a:t>
            </a:r>
          </a:p>
          <a:p>
            <a:pPr marL="633222" indent="-51435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ActionPattern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</a:p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20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while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(!action1-finished()) {action1();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000" i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return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;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} </a:t>
            </a:r>
          </a:p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20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while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(!action2-finished()) {action2();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000" i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return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;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}</a:t>
            </a:r>
          </a:p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20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while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(!action3-finished()) {action3();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000" i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return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;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}</a:t>
            </a:r>
          </a:p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yaPOSH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Plan structure (the real)</a:t>
            </a:r>
            <a:endParaRPr lang="cs-CZ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/>
          </a:bodyPr>
          <a:lstStyle/>
          <a:p>
            <a:pPr marL="633222" indent="-51435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450" y="2781300"/>
            <a:ext cx="80391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844824"/>
            <a:ext cx="811530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4725144"/>
            <a:ext cx="805815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yaPOSH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Senses I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/>
          </a:bodyPr>
          <a:lstStyle/>
          <a:p>
            <a:pPr marL="63322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Senses</a:t>
            </a: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Represent condition (Do I see a player?)</a:t>
            </a: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Return basic types</a:t>
            </a:r>
          </a:p>
          <a:p>
            <a:pPr marL="1191006" lvl="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Boolean, Integer, Double, String, …</a:t>
            </a: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Can be queried either as ==, !=, &gt;, &lt;, &lt;= or &gt;=</a:t>
            </a:r>
          </a:p>
          <a:p>
            <a:pPr marL="1191006" lvl="2" indent="-514350"/>
            <a:r>
              <a:rPr lang="en-US" sz="1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E.g.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cz.cuni.attackbot.FlagIsVisible</a:t>
            </a:r>
            <a:r>
              <a:rPr lang="en-US" sz="1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false !=</a:t>
            </a: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Can be parameterized:</a:t>
            </a:r>
          </a:p>
          <a:p>
            <a:pPr marL="1191006" lvl="2" indent="-514350"/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MySense</a:t>
            </a:r>
            <a:r>
              <a:rPr lang="en-US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 extends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ParamsSense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&lt;BOT_CONTEXT&gt;</a:t>
            </a:r>
          </a:p>
          <a:p>
            <a:pPr marL="1191006" lvl="2" indent="-514350"/>
            <a:r>
              <a:rPr lang="en-US" sz="1800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public void</a:t>
            </a:r>
            <a:r>
              <a:rPr lang="en-US" sz="1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sz="1800" b="1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querry</a:t>
            </a:r>
            <a:r>
              <a:rPr lang="en-US" sz="1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(@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Param</a:t>
            </a:r>
            <a:r>
              <a:rPr lang="en-US" sz="1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(“$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myParameter</a:t>
            </a:r>
            <a:r>
              <a:rPr lang="en-US" sz="1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”) String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myParameter</a:t>
            </a:r>
            <a:r>
              <a:rPr lang="en-US" sz="1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) { … }</a:t>
            </a:r>
          </a:p>
          <a:p>
            <a:pPr marL="1191006" lvl="2" indent="-514350"/>
            <a:r>
              <a:rPr lang="en-US" sz="18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cz.cuni.attackbot.MySense</a:t>
            </a:r>
            <a:r>
              <a:rPr lang="en-US" sz="1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($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myParameter</a:t>
            </a:r>
            <a:r>
              <a:rPr lang="en-US" sz="1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= “string-value”) false !=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yaPOSH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Senses II – New Sense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fontScale="92500" lnSpcReduction="10000"/>
          </a:bodyPr>
          <a:lstStyle/>
          <a:p>
            <a:pPr marL="63322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How to make a new sense? </a:t>
            </a: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There are no templates yet…</a:t>
            </a:r>
          </a:p>
          <a:p>
            <a:pPr marL="63322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In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NetBeans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:</a:t>
            </a: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Right click on some existing sense, </a:t>
            </a: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Right click the Java class and select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refactor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and Copy it with a new name</a:t>
            </a: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Change the sense description and human readable name in the annotation before the class declaration</a:t>
            </a:r>
          </a:p>
          <a:p>
            <a:pPr marL="925830" lvl="1" indent="-514350"/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In POSH editor click Refresh button in the Senses editor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2674" y="0"/>
            <a:ext cx="3421326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5157192"/>
            <a:ext cx="53625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Warm Up!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the short test for this lessons</a:t>
            </a:r>
          </a:p>
          <a:p>
            <a:pPr lvl="1"/>
            <a:r>
              <a:rPr lang="en-US" dirty="0" smtClean="0"/>
              <a:t>6 minutes limit</a:t>
            </a:r>
          </a:p>
          <a:p>
            <a:pPr lvl="1"/>
            <a:endParaRPr lang="en-US" dirty="0" smtClean="0"/>
          </a:p>
          <a:p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yaPOSH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Senses III – Parameterized sense example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/>
          </a:bodyPr>
          <a:lstStyle/>
          <a:p>
            <a:pPr marL="633222" indent="-514350"/>
            <a:endParaRPr lang="en-US" sz="18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628800"/>
            <a:ext cx="47815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005064"/>
            <a:ext cx="499906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944" y="4869160"/>
            <a:ext cx="488632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yaPOSH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Actions I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marL="63322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Actions</a:t>
            </a: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Represent an action in the environment </a:t>
            </a: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Have three methods – 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init(), run(), done()</a:t>
            </a:r>
          </a:p>
          <a:p>
            <a:pPr marL="925830" lvl="1" indent="-514350"/>
            <a:endParaRPr lang="en-US" b="1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925830" lvl="1" indent="-514350"/>
            <a:endParaRPr lang="en-US" b="1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925830" lvl="1" indent="-514350"/>
            <a:endParaRPr lang="en-US" b="1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1191006" lvl="2" indent="-514350"/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1191006" lvl="2" indent="-514350"/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Can be parameterized </a:t>
            </a:r>
          </a:p>
          <a:p>
            <a:pPr marL="1191006" lvl="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need to </a:t>
            </a:r>
            <a:r>
              <a:rPr lang="en-US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extend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ParamsAction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&lt;BOT_CONTEXT&gt;</a:t>
            </a:r>
          </a:p>
          <a:p>
            <a:pPr marL="1191006" lvl="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Parameters passed to 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init()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method, define them with annotation:</a:t>
            </a:r>
          </a:p>
          <a:p>
            <a:pPr marL="1410462" lvl="3" indent="-514350"/>
            <a:r>
              <a:rPr lang="en-US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public void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init(@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Param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(“$target”) String target) { … }</a:t>
            </a:r>
          </a:p>
          <a:p>
            <a:pPr marL="1191006" lvl="2" indent="-514350"/>
            <a:endParaRPr lang="en-US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6" name="Obrázek 5" descr="D:\Documents\Prezentace-Clanky\2013 - 04 - IVA, yaPOSH\Gra[hics\yaPOSH-ActionExecution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924944"/>
            <a:ext cx="8599813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yaPOSH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Actions II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511679"/>
            <a:ext cx="8229600" cy="5301208"/>
          </a:xfrm>
        </p:spPr>
        <p:txBody>
          <a:bodyPr>
            <a:normAutofit fontScale="77500" lnSpcReduction="20000"/>
          </a:bodyPr>
          <a:lstStyle/>
          <a:p>
            <a:pPr marL="63322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Actions are expected to return their “state” in the 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run()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method – to notify </a:t>
            </a:r>
            <a:r>
              <a:rPr lang="cs-CZ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ya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POSH </a:t>
            </a:r>
          </a:p>
          <a:p>
            <a:pPr marL="925830" lvl="1" indent="-514350"/>
            <a:r>
              <a:rPr lang="en-US" b="1" dirty="0" smtClean="0"/>
              <a:t>RUNNING </a:t>
            </a:r>
          </a:p>
          <a:p>
            <a:pPr marL="1191006" lvl="2" indent="-514350"/>
            <a:r>
              <a:rPr lang="en-US" dirty="0" smtClean="0"/>
              <a:t>Action says, I am still running and I want to run in next cycles as well</a:t>
            </a:r>
            <a:endParaRPr lang="cs-CZ" dirty="0" smtClean="0"/>
          </a:p>
          <a:p>
            <a:pPr marL="925830" lvl="1" indent="-514350"/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RUNNING_ONCE</a:t>
            </a:r>
          </a:p>
          <a:p>
            <a:pPr marL="1191006" lvl="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Actions says, I want to be executed for one logic iteration and then I am done</a:t>
            </a:r>
            <a:endParaRPr lang="en-US" dirty="0" smtClean="0"/>
          </a:p>
          <a:p>
            <a:pPr marL="925830" lvl="1" indent="-514350"/>
            <a:r>
              <a:rPr lang="en-US" b="1" dirty="0" smtClean="0"/>
              <a:t>FINISHED </a:t>
            </a:r>
          </a:p>
          <a:p>
            <a:pPr marL="1191006" lvl="2" indent="-514350"/>
            <a:r>
              <a:rPr lang="en-US" dirty="0" smtClean="0"/>
              <a:t>Action says, I am FINISHED and DONE.</a:t>
            </a:r>
          </a:p>
          <a:p>
            <a:pPr marL="1191006" lvl="2" indent="-514350"/>
            <a:r>
              <a:rPr lang="en-US" b="1" dirty="0" smtClean="0"/>
              <a:t>This triggers </a:t>
            </a:r>
            <a:r>
              <a:rPr lang="cs-CZ" b="1" dirty="0" err="1" smtClean="0"/>
              <a:t>ya</a:t>
            </a:r>
            <a:r>
              <a:rPr lang="en-US" b="1" dirty="0" smtClean="0"/>
              <a:t>POSH to “</a:t>
            </a:r>
            <a:r>
              <a:rPr lang="en-US" b="1" dirty="0" err="1" smtClean="0"/>
              <a:t>replan</a:t>
            </a:r>
            <a:r>
              <a:rPr lang="en-US" b="1" dirty="0" smtClean="0"/>
              <a:t>” – to search for new action –IMMEDIATELLY! </a:t>
            </a:r>
            <a:r>
              <a:rPr lang="en-US" dirty="0" smtClean="0"/>
              <a:t>(without waiting for the next update from the environment) See next slides for caveats! </a:t>
            </a:r>
            <a:endParaRPr lang="cs-CZ" dirty="0" smtClean="0"/>
          </a:p>
          <a:p>
            <a:pPr marL="1191006" lvl="2" indent="-514350"/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r>
              <a:rPr lang="cs-CZ" dirty="0" smtClean="0"/>
              <a:t> to </a:t>
            </a:r>
            <a:r>
              <a:rPr lang="cs-CZ" dirty="0" err="1" smtClean="0"/>
              <a:t>implement</a:t>
            </a:r>
            <a:r>
              <a:rPr lang="cs-CZ" dirty="0" smtClean="0"/>
              <a:t> </a:t>
            </a:r>
            <a:r>
              <a:rPr lang="cs-CZ" dirty="0" err="1" smtClean="0"/>
              <a:t>pure</a:t>
            </a:r>
            <a:r>
              <a:rPr lang="cs-CZ" dirty="0" smtClean="0"/>
              <a:t> „</a:t>
            </a:r>
            <a:r>
              <a:rPr lang="cs-CZ" dirty="0" err="1" smtClean="0"/>
              <a:t>mental</a:t>
            </a:r>
            <a:r>
              <a:rPr lang="cs-CZ" dirty="0" smtClean="0"/>
              <a:t>“ </a:t>
            </a:r>
            <a:r>
              <a:rPr lang="cs-CZ" dirty="0" err="1" smtClean="0"/>
              <a:t>actions</a:t>
            </a:r>
            <a:r>
              <a:rPr lang="cs-CZ" dirty="0" smtClean="0"/>
              <a:t> </a:t>
            </a:r>
            <a:r>
              <a:rPr lang="en-US" dirty="0" smtClean="0"/>
              <a:t>~ “altering internal state only” action</a:t>
            </a:r>
          </a:p>
          <a:p>
            <a:pPr marL="925830" lvl="1" indent="-514350"/>
            <a:r>
              <a:rPr lang="en-US" b="1" dirty="0" smtClean="0"/>
              <a:t>FAILED </a:t>
            </a:r>
          </a:p>
          <a:p>
            <a:pPr marL="1191006" lvl="2" indent="-514350"/>
            <a:r>
              <a:rPr lang="en-US" dirty="0" smtClean="0"/>
              <a:t>An action execution has failed</a:t>
            </a:r>
          </a:p>
          <a:p>
            <a:pPr marL="1191006" lvl="2" indent="-514350"/>
            <a:r>
              <a:rPr lang="en-US" b="1" dirty="0" smtClean="0"/>
              <a:t>This triggers </a:t>
            </a:r>
            <a:r>
              <a:rPr lang="cs-CZ" b="1" dirty="0" err="1" smtClean="0"/>
              <a:t>ya</a:t>
            </a:r>
            <a:r>
              <a:rPr lang="en-US" b="1" dirty="0" smtClean="0"/>
              <a:t>POSH to “</a:t>
            </a:r>
            <a:r>
              <a:rPr lang="en-US" b="1" dirty="0" err="1" smtClean="0"/>
              <a:t>replan</a:t>
            </a:r>
            <a:r>
              <a:rPr lang="en-US" b="1" dirty="0" smtClean="0"/>
              <a:t>” – to search for new action –IMMEDIATELLY!</a:t>
            </a:r>
            <a:endParaRPr lang="en-US" dirty="0" smtClean="0"/>
          </a:p>
          <a:p>
            <a:pPr marL="1191006" lvl="2" indent="-514350"/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yaPOSH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Actions III – </a:t>
            </a:r>
            <a:r>
              <a:rPr lang="en-US" sz="3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yaPOSH</a:t>
            </a: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action selection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2161"/>
          </a:xfrm>
        </p:spPr>
        <p:txBody>
          <a:bodyPr>
            <a:normAutofit fontScale="92500"/>
          </a:bodyPr>
          <a:lstStyle/>
          <a:p>
            <a:pPr marL="63322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POSH searches for next action to execute as long as it finds one</a:t>
            </a:r>
          </a:p>
          <a:p>
            <a:pPr marL="63322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This means if your plan doesn’t return any action (no sense matches), the POSH will re-evaluate immediately!</a:t>
            </a:r>
          </a:p>
          <a:p>
            <a:pPr marL="925830" lvl="1" indent="-514350"/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And will be stuck in infinite loop!</a:t>
            </a:r>
          </a:p>
          <a:p>
            <a:pPr marL="633222" indent="-514350"/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Your POSH plan should ALWAYS return action! </a:t>
            </a:r>
          </a:p>
          <a:p>
            <a:pPr marL="925830" lvl="1" indent="-514350"/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The best way is to have default sense with action </a:t>
            </a:r>
            <a:r>
              <a:rPr lang="en-US" b="1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doNothing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at the bottom of the plan!</a:t>
            </a:r>
          </a:p>
          <a:p>
            <a:pPr marL="1191006" lvl="2" indent="-514350"/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E.g.: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5805264"/>
            <a:ext cx="3245894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yaPOSH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Actions IV – FINISHED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 fontScale="70000" lnSpcReduction="20000"/>
          </a:bodyPr>
          <a:lstStyle/>
          <a:p>
            <a:pPr marL="63322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Action returning in 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run()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method 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FINISHED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tells POSH to re-evaluate plan immediately to search for a new action</a:t>
            </a:r>
          </a:p>
          <a:p>
            <a:pPr marL="63322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This can be used to your advantage (parallel actions), but has a caveat!</a:t>
            </a:r>
          </a:p>
          <a:p>
            <a:pPr marL="63322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Consider plan, where </a:t>
            </a:r>
            <a:r>
              <a:rPr lang="en-US" b="1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StopShooting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returns 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FINISHED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in 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run()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immediately:</a:t>
            </a:r>
          </a:p>
          <a:p>
            <a:pPr marL="633222" indent="-514350"/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33222" indent="-514350"/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33222" indent="-514350"/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Makes sense, because as we send stop shoot command in 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init()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, the action is done…</a:t>
            </a: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The problem is that the POSH re-evaluates the plan immediately to search for a new action and guess what it finds? </a:t>
            </a:r>
            <a:r>
              <a:rPr lang="en-US" b="1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StopShooting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again. Why?</a:t>
            </a:r>
          </a:p>
          <a:p>
            <a:pPr marL="1191006" lvl="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Because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isShooting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sense will be returning the same value it was before! The environmental state is not changed. The POSH re-evaluates immediately! We are stuck in infinite loop and no more environmental updates will ever come (even at first glance no exceptions raised).</a:t>
            </a:r>
          </a:p>
          <a:p>
            <a:pPr marL="63322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For these types of actions always return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RUNNING_ONCE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!</a:t>
            </a:r>
          </a:p>
          <a:p>
            <a:pPr marL="633222" indent="-514350"/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33222" indent="-514350"/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33222" indent="-514350"/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3037299"/>
            <a:ext cx="3168352" cy="967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yaPOSH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Actions V – Parallel Actions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 fontScale="77500" lnSpcReduction="20000"/>
          </a:bodyPr>
          <a:lstStyle/>
          <a:p>
            <a:pPr marL="63322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Returning 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FINISHED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in 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run()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method can be used to your advantage if you are careful enough.</a:t>
            </a:r>
          </a:p>
          <a:p>
            <a:pPr marL="63322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Lets say you want to execute two actions in parallel. </a:t>
            </a: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Create an action-pattern (drag and drop from action pattern tab)</a:t>
            </a: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Add the actions you want to execute in parallel (in our example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StopShooting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and Jump). They will be returning 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FINISHED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in 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run()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to trigger immediate POSH re-evaluation</a:t>
            </a: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Add one more dummy action to the end of action pattern returning 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RUNNING_ONCE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(to stop POSH plan re-evaluation – otherwise we would be stuck in infinite loop again)</a:t>
            </a: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Done! You have now action pattern executing two actions in parallel!</a:t>
            </a:r>
          </a:p>
          <a:p>
            <a:pPr marL="925830" lvl="1" indent="-514350"/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925830" lvl="1" indent="-514350"/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925830" lvl="1" indent="-514350"/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5373216"/>
            <a:ext cx="499578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yaPOSH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Actions VI – New Action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fontScale="92500" lnSpcReduction="10000"/>
          </a:bodyPr>
          <a:lstStyle/>
          <a:p>
            <a:pPr marL="63322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How to make a new action? </a:t>
            </a: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There are no templates yet…</a:t>
            </a:r>
          </a:p>
          <a:p>
            <a:pPr marL="63322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In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NetBeans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:</a:t>
            </a: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Right click on some existing action, </a:t>
            </a: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Right click the Java class and select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refactor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and Copy it with a new name</a:t>
            </a: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Change the action description and human readable name in the annotation before the class declaration</a:t>
            </a:r>
          </a:p>
          <a:p>
            <a:pPr marL="925830" lvl="1" indent="-514350"/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In POSH editor click Refresh button in the Senses editor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5157192"/>
            <a:ext cx="4876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2674" y="0"/>
            <a:ext cx="3421326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yaPOSH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Actions VII – Parameterized Action Example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/>
          </a:bodyPr>
          <a:lstStyle/>
          <a:p>
            <a:pPr marL="925830" lvl="1" indent="-514350"/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925830" lvl="1" indent="-514350"/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925830" lvl="1" indent="-514350"/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556792"/>
            <a:ext cx="5153025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5229200"/>
            <a:ext cx="4277513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5229200"/>
            <a:ext cx="4195047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yaPOSH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New Action Pattern, New competence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/>
          </a:bodyPr>
          <a:lstStyle/>
          <a:p>
            <a:pPr marL="63322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Are created by drag and dropping from POSH editor from the tabs at the right side of IDE</a:t>
            </a:r>
          </a:p>
          <a:p>
            <a:pPr marL="633222" indent="-514350"/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996952"/>
            <a:ext cx="3833404" cy="386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yaPOSH</a:t>
            </a:r>
            <a:r>
              <a:rPr lang="en-US" dirty="0" smtClean="0"/>
              <a:t> Context</a:t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How to access Pogamut modules?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/>
          </a:bodyPr>
          <a:lstStyle/>
          <a:p>
            <a:pPr marL="63322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Every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yaPOSH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action and sense has context (</a:t>
            </a:r>
            <a:r>
              <a:rPr lang="en-US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this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.</a:t>
            </a:r>
            <a:r>
              <a:rPr lang="en-US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ctx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) that contains all Pogamut modules.</a:t>
            </a:r>
          </a:p>
          <a:p>
            <a:pPr marL="63322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Context is an editable class that is a part of your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yaPOSH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bot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sources, e.g. </a:t>
            </a:r>
            <a:r>
              <a:rPr lang="en-US" b="1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AttackBotContext</a:t>
            </a:r>
            <a:endParaRPr lang="en-US" b="1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3322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You may use context to store some variables, e.g. Item you are going for or player you are going to fight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NAIL068 Exam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Reserved </a:t>
            </a:r>
            <a:r>
              <a:rPr lang="cs-CZ" sz="2400" dirty="0" smtClean="0"/>
              <a:t>SW1</a:t>
            </a:r>
            <a:r>
              <a:rPr lang="en-US" sz="2400" dirty="0" smtClean="0"/>
              <a:t> for:</a:t>
            </a:r>
            <a:endParaRPr lang="cs-CZ" sz="2400" dirty="0" smtClean="0"/>
          </a:p>
          <a:p>
            <a:pPr lvl="1"/>
            <a:r>
              <a:rPr lang="cs-CZ" sz="2000" dirty="0" err="1" smtClean="0"/>
              <a:t>Monday</a:t>
            </a:r>
            <a:r>
              <a:rPr lang="cs-CZ" sz="2000" dirty="0" smtClean="0"/>
              <a:t> 20.</a:t>
            </a:r>
            <a:r>
              <a:rPr lang="en-US" sz="2000" dirty="0" smtClean="0"/>
              <a:t> </a:t>
            </a:r>
            <a:r>
              <a:rPr lang="cs-CZ" sz="2000" dirty="0" smtClean="0"/>
              <a:t>5.2013 – 9:00-15:40</a:t>
            </a:r>
          </a:p>
          <a:p>
            <a:pPr lvl="1"/>
            <a:r>
              <a:rPr lang="cs-CZ" sz="2000" dirty="0" err="1" smtClean="0"/>
              <a:t>Thursday</a:t>
            </a:r>
            <a:r>
              <a:rPr lang="cs-CZ" sz="2000" dirty="0" smtClean="0"/>
              <a:t> 23.5.2013 – 9:00-15:40</a:t>
            </a:r>
          </a:p>
          <a:p>
            <a:endParaRPr lang="cs-CZ" sz="2400" dirty="0" smtClean="0"/>
          </a:p>
          <a:p>
            <a:r>
              <a:rPr lang="en-US" sz="2400" dirty="0" smtClean="0"/>
              <a:t>Exam will last</a:t>
            </a:r>
            <a:r>
              <a:rPr lang="cs-CZ" sz="2400" dirty="0" smtClean="0"/>
              <a:t> cca 3-4 ho</a:t>
            </a:r>
            <a:r>
              <a:rPr lang="en-US" sz="2400" dirty="0" err="1" smtClean="0"/>
              <a:t>urs</a:t>
            </a:r>
            <a:r>
              <a:rPr lang="en-US" sz="2400" dirty="0" smtClean="0"/>
              <a:t> (coding)</a:t>
            </a:r>
            <a:r>
              <a:rPr lang="cs-CZ" sz="2400" dirty="0" smtClean="0"/>
              <a:t> + 30 minut </a:t>
            </a:r>
            <a:r>
              <a:rPr lang="en-US" sz="2400" dirty="0" smtClean="0"/>
              <a:t>questionnaires filling</a:t>
            </a:r>
            <a:r>
              <a:rPr lang="cs-CZ" sz="2400" dirty="0" smtClean="0"/>
              <a:t> + 5 minut „</a:t>
            </a:r>
            <a:r>
              <a:rPr lang="en-US" sz="2400" dirty="0" smtClean="0"/>
              <a:t>informal chat</a:t>
            </a:r>
            <a:r>
              <a:rPr lang="cs-CZ" sz="2400" dirty="0" smtClean="0"/>
              <a:t>“</a:t>
            </a:r>
          </a:p>
          <a:p>
            <a:endParaRPr lang="cs-CZ" sz="2400" dirty="0" smtClean="0"/>
          </a:p>
          <a:p>
            <a:r>
              <a:rPr lang="en-US" sz="2400" dirty="0" smtClean="0"/>
              <a:t>Do the time and date suit you</a:t>
            </a:r>
            <a:r>
              <a:rPr lang="cs-CZ" sz="2400" dirty="0" smtClean="0"/>
              <a:t>?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yaPOSH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Parameters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2161"/>
          </a:xfrm>
        </p:spPr>
        <p:txBody>
          <a:bodyPr>
            <a:normAutofit/>
          </a:bodyPr>
          <a:lstStyle/>
          <a:p>
            <a:pPr marL="633222" indent="-514350"/>
            <a:r>
              <a:rPr lang="en-US" sz="2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Competences, action patterns, actions and senses can be parameterized</a:t>
            </a:r>
            <a:endParaRPr lang="en-US" sz="2400" b="1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7" name="Obrázek 6" descr="D:\Documents\Prezentace-Clanky\2013 - 04 - IVA, yaPOSH\Gra[hics\yaPOSH-Parameterization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582633"/>
            <a:ext cx="8280920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yaPOSH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POSH Editor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/>
          </a:bodyPr>
          <a:lstStyle/>
          <a:p>
            <a:pPr marL="633222" indent="-514350"/>
            <a:r>
              <a:rPr lang="en-US" sz="2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Enables drag and drop </a:t>
            </a:r>
          </a:p>
          <a:p>
            <a:pPr marL="925830" lvl="1" indent="-514350"/>
            <a:r>
              <a:rPr lang="en-US" sz="2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Select action or sense you want to add or change from the editor and drag and drop it at desired place</a:t>
            </a:r>
          </a:p>
          <a:p>
            <a:pPr marL="633222" indent="-514350"/>
            <a:r>
              <a:rPr lang="en-US" sz="2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Double clicking POSH graphical element open editor, right clicking opens element menu</a:t>
            </a:r>
          </a:p>
          <a:p>
            <a:pPr marL="633222" indent="-514350"/>
            <a:r>
              <a:rPr lang="en-US" sz="2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Support “Go to source”, breakpoints and debugging</a:t>
            </a:r>
          </a:p>
          <a:p>
            <a:pPr marL="633222" indent="-514350"/>
            <a:r>
              <a:rPr lang="en-US" sz="2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Breakpoints </a:t>
            </a:r>
            <a:r>
              <a:rPr lang="en-US" sz="2800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PAUSE</a:t>
            </a:r>
            <a:r>
              <a:rPr lang="en-US" sz="2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the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bot</a:t>
            </a:r>
            <a:r>
              <a:rPr lang="en-US" sz="2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sz="2800" b="1" u="sng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AND</a:t>
            </a:r>
            <a:r>
              <a:rPr lang="en-US" sz="2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the </a:t>
            </a:r>
            <a:r>
              <a:rPr lang="en-US" sz="2800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environment</a:t>
            </a:r>
            <a:endParaRPr lang="en-US" sz="2800" b="1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6" name="Obrázek 5" descr="D:\Documents\Prezentace-Clanky\2013 - 04 - IVA, yaPOSH\Gra[hics\yaPOSH-PlanVisualization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941168"/>
            <a:ext cx="3854859" cy="1809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7" descr="D:\Documents\Prezentace-Clanky\2013 - 04 - IVA, yaPOSH\Gra[hics\yaPOSH-Debugger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4881716"/>
            <a:ext cx="4484124" cy="197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3720" y="1484784"/>
            <a:ext cx="2520280" cy="794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yaPOSH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How to run POSH plan debugger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/>
          </a:bodyPr>
          <a:lstStyle/>
          <a:p>
            <a:pPr marL="633222" indent="-514350"/>
            <a:r>
              <a:rPr lang="en-US" sz="2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Run the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bot</a:t>
            </a:r>
            <a:r>
              <a:rPr lang="en-US" sz="2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in </a:t>
            </a:r>
            <a:r>
              <a:rPr lang="en-US" sz="2800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Debug mode</a:t>
            </a:r>
            <a:r>
              <a:rPr lang="en-US" sz="2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(right click the project, select </a:t>
            </a:r>
            <a:r>
              <a:rPr lang="en-US" sz="2800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Debug</a:t>
            </a:r>
            <a:r>
              <a:rPr lang="en-US" sz="2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)</a:t>
            </a:r>
          </a:p>
          <a:p>
            <a:pPr marL="633222" indent="-514350"/>
            <a:r>
              <a:rPr lang="en-US" sz="2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In the Debug toolbar, click the green circle button to enable POSH plan debugger</a:t>
            </a:r>
          </a:p>
          <a:p>
            <a:pPr marL="633222" indent="-514350"/>
            <a:endParaRPr lang="en-US" sz="28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33222" indent="-514350"/>
            <a:endParaRPr lang="en-US" sz="15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33222" indent="-514350"/>
            <a:r>
              <a:rPr lang="en-US" sz="2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 window with Debugger appears:</a:t>
            </a:r>
            <a:endParaRPr lang="en-US" sz="2800" b="1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" name="Obrázek 7" descr="D:\Documents\Prezentace-Clanky\2013 - 04 - IVA, yaPOSH\Gra[hics\yaPOSH-Debugger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5440" y="4666555"/>
            <a:ext cx="4870609" cy="2146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3573016"/>
            <a:ext cx="51149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Přímá spojovací šipka 10"/>
          <p:cNvCxnSpPr/>
          <p:nvPr/>
        </p:nvCxnSpPr>
        <p:spPr>
          <a:xfrm flipV="1">
            <a:off x="3021106" y="3889811"/>
            <a:ext cx="0" cy="35049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menu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69986"/>
            <a:ext cx="8229600" cy="4968551"/>
          </a:xfrm>
        </p:spPr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Big Picture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BOD (Behavior Oriented Design)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Gentle </a:t>
            </a:r>
            <a:r>
              <a:rPr lang="en-US" dirty="0" err="1" smtClean="0"/>
              <a:t>yaPOSH</a:t>
            </a:r>
            <a:r>
              <a:rPr lang="en-US" dirty="0" smtClean="0"/>
              <a:t> introduction</a:t>
            </a:r>
          </a:p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Weapons &amp; Shooting</a:t>
            </a:r>
          </a:p>
          <a:p>
            <a:pPr marL="852678" lvl="3" indent="-514350"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en-US" b="1" dirty="0" smtClean="0">
                <a:hlinkClick r:id="rId2"/>
              </a:rPr>
              <a:t>http://planetunreal.gamespy.com/View.php?view=UT2004GameInfo.Detail&amp;id=26</a:t>
            </a:r>
            <a:r>
              <a:rPr lang="en-US" b="1" dirty="0" smtClean="0"/>
              <a:t> </a:t>
            </a: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err="1" smtClean="0"/>
              <a:t>DeathMatch</a:t>
            </a:r>
            <a:r>
              <a:rPr lang="en-US" dirty="0" smtClean="0"/>
              <a:t> </a:t>
            </a:r>
            <a:r>
              <a:rPr lang="en-US" dirty="0" err="1" smtClean="0"/>
              <a:t>Bot</a:t>
            </a: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endParaRPr lang="en-US" b="1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Weapons &amp; Shooting 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Weaponry class</a:t>
            </a:r>
            <a:endParaRPr lang="cs-CZ" sz="36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 fontScale="92500" lnSpcReduction="20000"/>
          </a:bodyPr>
          <a:lstStyle/>
          <a:p>
            <a:pPr marL="633222" indent="-514350"/>
            <a:r>
              <a:rPr lang="en-US" sz="2800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this.</a:t>
            </a:r>
            <a:r>
              <a:rPr lang="en-US" sz="28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weaponry</a:t>
            </a:r>
            <a:endParaRPr lang="en-US" sz="2800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925830" lvl="1" indent="-514350"/>
            <a:r>
              <a:rPr lang="en-US" dirty="0" smtClean="0">
                <a:sym typeface="Wingdings" pitchFamily="2" charset="2"/>
              </a:rPr>
              <a:t>All you wanted to know about UT2004 weapons but were afraid to ask</a:t>
            </a:r>
            <a:endParaRPr lang="en-US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925830" lvl="1" indent="-514350"/>
            <a:r>
              <a:rPr lang="en-US" dirty="0" smtClean="0">
                <a:sym typeface="Wingdings" pitchFamily="2" charset="2"/>
              </a:rPr>
              <a:t>Note that it contains also some obsolete and to-be-deprecated methods…</a:t>
            </a:r>
            <a:endParaRPr lang="en-US" sz="16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/>
            <a:endParaRPr lang="en-US" sz="8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925830" lvl="1" indent="-514350">
              <a:buNone/>
            </a:pP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weaponry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.getCurrentWeapon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()</a:t>
            </a:r>
          </a:p>
          <a:p>
            <a:pPr marL="925830" lvl="1" indent="-514350">
              <a:buNone/>
            </a:pP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weaponry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.hasWeapon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ItemType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</a:t>
            </a:r>
          </a:p>
          <a:p>
            <a:pPr marL="925830" lvl="1" indent="-514350">
              <a:buNone/>
            </a:pP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weaponry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.hasLoadedWeapon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()</a:t>
            </a:r>
          </a:p>
          <a:p>
            <a:pPr marL="925830" lvl="1" indent="-514350">
              <a:buNone/>
            </a:pP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weaponry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.hasPrimaryLoadedWeapon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()</a:t>
            </a:r>
          </a:p>
          <a:p>
            <a:pPr marL="925830" lvl="1" indent="-514350">
              <a:buNone/>
            </a:pP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weaponry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.hasSecondaryLoadedWeapon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()</a:t>
            </a:r>
          </a:p>
          <a:p>
            <a:pPr marL="925830" lvl="1" indent="-514350">
              <a:buNone/>
            </a:pP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weaponry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.getLoadedWeapons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()</a:t>
            </a:r>
          </a:p>
          <a:p>
            <a:pPr marL="925830" lvl="1" indent="-514350">
              <a:buNone/>
            </a:pP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weaponry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.changeWeapon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()</a:t>
            </a:r>
          </a:p>
          <a:p>
            <a:pPr marL="925830" lvl="1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…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Weapons &amp; Shooting </a:t>
            </a:r>
            <a:br>
              <a:rPr lang="en-US" dirty="0" smtClean="0"/>
            </a:br>
            <a:r>
              <a:rPr lang="en-US" sz="36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WeaponPreferences</a:t>
            </a:r>
            <a:endParaRPr lang="cs-CZ" sz="36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50153"/>
          </a:xfrm>
        </p:spPr>
        <p:txBody>
          <a:bodyPr>
            <a:normAutofit fontScale="70000" lnSpcReduction="20000"/>
          </a:bodyPr>
          <a:lstStyle/>
          <a:p>
            <a:pPr marL="633222" indent="-514350"/>
            <a:r>
              <a:rPr lang="en-US" sz="3400" dirty="0" smtClean="0">
                <a:sym typeface="Wingdings" pitchFamily="2" charset="2"/>
              </a:rPr>
              <a:t>Weapons’ effectiveness depends on distance to target</a:t>
            </a:r>
          </a:p>
          <a:p>
            <a:pPr marL="633222" indent="-514350"/>
            <a:r>
              <a:rPr lang="en-US" sz="3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Thus you should create different priority list for various “ranges”</a:t>
            </a:r>
          </a:p>
          <a:p>
            <a:pPr marL="633222" indent="-514350"/>
            <a:endParaRPr lang="en-US" sz="16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33222" indent="-514350"/>
            <a:r>
              <a:rPr lang="en-US" sz="3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Wrapped in class </a:t>
            </a:r>
            <a:r>
              <a:rPr lang="en-US" sz="3400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weaponPrefs</a:t>
            </a:r>
            <a:endParaRPr lang="en-US" sz="3400" dirty="0" smtClean="0">
              <a:solidFill>
                <a:srgbClr val="0000CC"/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weaponPrefs.add</a:t>
            </a:r>
            <a:r>
              <a:rPr lang="en-US" sz="23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General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Pref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ItemType.MINIGUN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,  true);</a:t>
            </a:r>
          </a:p>
          <a:p>
            <a:pPr>
              <a:buNone/>
            </a:pP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weaponPrefs.add</a:t>
            </a:r>
            <a:r>
              <a:rPr lang="en-US" sz="23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General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Pref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ItemType.LINK_GUN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, false);</a:t>
            </a:r>
          </a:p>
          <a:p>
            <a:pPr>
              <a:buNone/>
            </a:pPr>
            <a:endParaRPr lang="en-US" sz="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600" dirty="0" smtClean="0">
              <a:latin typeface="Courier New" pitchFamily="49" charset="0"/>
              <a:cs typeface="Courier New" pitchFamily="49" charset="0"/>
            </a:endParaRPr>
          </a:p>
          <a:p>
            <a:pPr marL="633222" indent="-514350"/>
            <a:r>
              <a:rPr lang="en-US" sz="3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true -&gt; primary firing mode</a:t>
            </a:r>
          </a:p>
          <a:p>
            <a:pPr marL="633222" indent="-514350"/>
            <a:r>
              <a:rPr lang="en-US" sz="3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false -&gt; secondary firing mode</a:t>
            </a:r>
          </a:p>
          <a:p>
            <a:pPr>
              <a:buNone/>
            </a:pPr>
            <a:endParaRPr lang="en-US" sz="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weaponPrefs.newPrefs</a:t>
            </a:r>
            <a:r>
              <a:rPr lang="en-US" sz="23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(CLOSE_COMBAT_RANGE = 300)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.add(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ItemType.FLAK_CANNON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,	true)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.add(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ItemType.LINK_GUN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,	true); // 0-to-CLOSE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weaponPrefs.newPrefs</a:t>
            </a:r>
            <a:r>
              <a:rPr lang="en-US" sz="23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(MEDIUM_COMBAT_RANGE = 1000)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.add(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ItemType.MINIGUN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, 		true)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.add(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ItemType.ROCKET_LAUNCHER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,	true); // CLOSE-to-MEDIUM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dirty="0" smtClean="0">
              <a:solidFill>
                <a:srgbClr val="0000CC"/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/>
            <a:r>
              <a:rPr lang="en-US" sz="3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If </a:t>
            </a:r>
            <a:r>
              <a:rPr lang="en-US" sz="3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range</a:t>
            </a:r>
            <a:r>
              <a:rPr lang="en-US" sz="3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sz="34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prefs</a:t>
            </a:r>
            <a:r>
              <a:rPr lang="en-US" sz="3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fails, </a:t>
            </a:r>
            <a:r>
              <a:rPr lang="en-US" sz="340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general</a:t>
            </a:r>
            <a:r>
              <a:rPr lang="en-US" sz="3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are used</a:t>
            </a:r>
          </a:p>
          <a:p>
            <a:pPr marL="633222" indent="-514350"/>
            <a:r>
              <a:rPr lang="en-US" sz="3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You have to experiment! </a:t>
            </a:r>
            <a:r>
              <a:rPr lang="en-US" sz="3400" i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(== behavior </a:t>
            </a:r>
            <a:r>
              <a:rPr lang="en-US" sz="3400" i="1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parametrization</a:t>
            </a:r>
            <a:r>
              <a:rPr lang="en-US" sz="3400" i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!)</a:t>
            </a:r>
          </a:p>
          <a:p>
            <a:pPr>
              <a:buNone/>
            </a:pPr>
            <a:endParaRPr lang="en-US" sz="1800" dirty="0" smtClean="0">
              <a:solidFill>
                <a:srgbClr val="0000CC"/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olidFill>
                <a:srgbClr val="0000CC"/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" name="Obdélník 2"/>
          <p:cNvSpPr/>
          <p:nvPr/>
        </p:nvSpPr>
        <p:spPr>
          <a:xfrm>
            <a:off x="231271" y="6474601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More at:</a:t>
            </a:r>
            <a:r>
              <a:rPr lang="en-US" b="1" dirty="0" smtClean="0"/>
              <a:t> </a:t>
            </a:r>
            <a:r>
              <a:rPr lang="cs-CZ" b="1" dirty="0" smtClean="0"/>
              <a:t>http</a:t>
            </a:r>
            <a:r>
              <a:rPr lang="cs-CZ" b="1" dirty="0"/>
              <a:t>://pogamut.cuni.cz/pogamut_files/latest/doc/tutorials/10-HunterBot.html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Weapons &amp; Shooting </a:t>
            </a:r>
            <a:br>
              <a:rPr lang="en-US" dirty="0" smtClean="0"/>
            </a:br>
            <a:r>
              <a:rPr lang="en-US" sz="36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Shooting</a:t>
            </a:r>
            <a:endParaRPr lang="cs-CZ" sz="36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 lnSpcReduction="10000"/>
          </a:bodyPr>
          <a:lstStyle/>
          <a:p>
            <a:pPr marL="633222" indent="-514350"/>
            <a:r>
              <a:rPr lang="en-US" dirty="0" smtClean="0">
                <a:sym typeface="Wingdings" pitchFamily="2" charset="2"/>
              </a:rPr>
              <a:t>Shooting with </a:t>
            </a:r>
            <a:r>
              <a:rPr lang="en-US" sz="30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WeaponPrefs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is easy!</a:t>
            </a:r>
          </a:p>
          <a:p>
            <a:pPr marL="633222" indent="-514350">
              <a:buNone/>
            </a:pPr>
            <a:endParaRPr lang="en-US" i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33222" indent="-51435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Player enemy = </a:t>
            </a:r>
            <a:r>
              <a:rPr lang="en-US" sz="24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players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.getNearestVisiblePlayer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();</a:t>
            </a:r>
          </a:p>
          <a:p>
            <a:pPr marL="633222" indent="-514350"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>
              <a:buNone/>
            </a:pPr>
            <a:r>
              <a:rPr lang="en-US" sz="24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shoot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.shoot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weaponPrefs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enemy);</a:t>
            </a:r>
          </a:p>
          <a:p>
            <a:pPr marL="633222" indent="-514350"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>
              <a:buNone/>
            </a:pPr>
            <a:r>
              <a:rPr lang="en-US" sz="24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shoot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.shoot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weaponPrefs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enemy,   			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ItemType.ROCKET_LAUNCHER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);</a:t>
            </a:r>
          </a:p>
          <a:p>
            <a:pPr marL="633222" indent="-514350">
              <a:buNone/>
            </a:pPr>
            <a:r>
              <a:rPr lang="en-US" sz="2400" i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// do not use rocket launcher</a:t>
            </a:r>
          </a:p>
          <a:p>
            <a:pPr marL="633222" indent="-514350"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>
              <a:buNone/>
            </a:pPr>
            <a:r>
              <a:rPr lang="en-US" sz="24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shoot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.setChangeWeaponCooldown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millis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);</a:t>
            </a:r>
            <a:endParaRPr lang="en-US" sz="36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endParaRPr lang="en-US" sz="1800" dirty="0" smtClean="0">
              <a:solidFill>
                <a:srgbClr val="0000CC"/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olidFill>
                <a:srgbClr val="0000CC"/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Weapons &amp; Shooting 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Time your shooting – </a:t>
            </a:r>
            <a:r>
              <a:rPr lang="en-US" sz="36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Cooldown</a:t>
            </a: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class</a:t>
            </a:r>
            <a:endParaRPr lang="cs-CZ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 fontScale="85000" lnSpcReduction="20000"/>
          </a:bodyPr>
          <a:lstStyle/>
          <a:p>
            <a:pPr marL="633222" indent="-514350"/>
            <a:r>
              <a:rPr lang="en-US" sz="3300" dirty="0" smtClean="0">
                <a:sym typeface="Wingdings" pitchFamily="2" charset="2"/>
              </a:rPr>
              <a:t>Sometimes you need to perform the behavior “once in a time” =&gt; </a:t>
            </a:r>
            <a:r>
              <a:rPr lang="en-US" sz="33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Cooldown</a:t>
            </a:r>
            <a:endParaRPr lang="en-US" sz="33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>
              <a:buNone/>
            </a:pPr>
            <a:endParaRPr lang="en-US" sz="31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>
              <a:buNone/>
            </a:pPr>
            <a:r>
              <a:rPr lang="en-US" sz="31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Cooldown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31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rocketCD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= </a:t>
            </a:r>
            <a:r>
              <a:rPr lang="en-US" sz="31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new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31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Cooldown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(2000);</a:t>
            </a:r>
          </a:p>
          <a:p>
            <a:pPr marL="633222" indent="-514350">
              <a:buNone/>
            </a:pP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				  </a:t>
            </a:r>
            <a:r>
              <a:rPr lang="en-US" sz="3100" i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// </a:t>
            </a:r>
            <a:r>
              <a:rPr lang="en-US" sz="3100" i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millis</a:t>
            </a:r>
            <a:endParaRPr lang="en-US" sz="3100" i="1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>
              <a:buNone/>
            </a:pPr>
            <a:endParaRPr lang="en-US" sz="31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>
              <a:buNone/>
            </a:pPr>
            <a:r>
              <a:rPr lang="en-US" sz="31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</a:t>
            </a:r>
            <a:r>
              <a:rPr lang="en-US" sz="31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rocketCD.</a:t>
            </a:r>
            <a:r>
              <a:rPr lang="en-US" sz="3100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isCool</a:t>
            </a:r>
            <a:r>
              <a:rPr lang="en-US" sz="31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()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 {</a:t>
            </a:r>
          </a:p>
          <a:p>
            <a:pPr marL="633222" indent="-514350">
              <a:buNone/>
            </a:pP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31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rocketCD.</a:t>
            </a:r>
            <a:r>
              <a:rPr lang="en-US" sz="3100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use</a:t>
            </a:r>
            <a:r>
              <a:rPr lang="en-US" sz="31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()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;</a:t>
            </a:r>
          </a:p>
          <a:p>
            <a:pPr marL="633222" indent="-514350">
              <a:buNone/>
            </a:pP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31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shoot</a:t>
            </a:r>
            <a:r>
              <a:rPr lang="en-US" sz="31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.shoot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sz="31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weaponPrefs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enemy);</a:t>
            </a:r>
          </a:p>
          <a:p>
            <a:pPr marL="633222" indent="-514350">
              <a:buNone/>
            </a:pP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} </a:t>
            </a:r>
            <a:r>
              <a:rPr lang="en-US" sz="31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else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{</a:t>
            </a:r>
          </a:p>
          <a:p>
            <a:pPr marL="633222" indent="-514350">
              <a:buNone/>
            </a:pP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31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shoot</a:t>
            </a:r>
            <a:r>
              <a:rPr lang="en-US" sz="31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.shoot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sz="31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weaponPrefs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enemy, </a:t>
            </a:r>
            <a:r>
              <a:rPr lang="en-US" sz="31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ItemType.</a:t>
            </a:r>
            <a:r>
              <a:rPr lang="en-US" sz="3100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ROCKET_LAUNCHER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);</a:t>
            </a:r>
          </a:p>
          <a:p>
            <a:pPr marL="633222" indent="-514350">
              <a:buNone/>
            </a:pP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}</a:t>
            </a:r>
          </a:p>
          <a:p>
            <a:pPr marL="633222" indent="-514350">
              <a:buNone/>
            </a:pPr>
            <a:endParaRPr lang="en-US" sz="36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Weapons &amp; Shooting 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Time your behaviors – </a:t>
            </a:r>
            <a:r>
              <a:rPr lang="en-US" sz="36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Heatup</a:t>
            </a: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class</a:t>
            </a:r>
            <a:endParaRPr lang="cs-CZ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 fontScale="77500" lnSpcReduction="20000"/>
          </a:bodyPr>
          <a:lstStyle/>
          <a:p>
            <a:pPr marL="633222" indent="-514350"/>
            <a:r>
              <a:rPr lang="en-US" sz="3300" dirty="0" smtClean="0">
                <a:sym typeface="Wingdings" pitchFamily="2" charset="2"/>
              </a:rPr>
              <a:t>Sometimes you need to pursue some behavior for a while =&gt; </a:t>
            </a:r>
            <a:r>
              <a:rPr lang="en-US" sz="33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Heatup</a:t>
            </a:r>
            <a:endParaRPr lang="en-US" sz="33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>
              <a:buNone/>
            </a:pPr>
            <a:endParaRPr lang="en-US" sz="31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>
              <a:buNone/>
            </a:pPr>
            <a:r>
              <a:rPr lang="en-US" sz="31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Heatup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31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pursueEnemy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= </a:t>
            </a:r>
            <a:r>
              <a:rPr lang="en-US" sz="31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new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31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Heatup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(3000);</a:t>
            </a:r>
          </a:p>
          <a:p>
            <a:pPr marL="633222" indent="-514350">
              <a:buNone/>
            </a:pPr>
            <a:r>
              <a:rPr lang="en-US" sz="3100" i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				   // </a:t>
            </a:r>
            <a:r>
              <a:rPr lang="en-US" sz="3100" i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millis</a:t>
            </a:r>
            <a:endParaRPr lang="en-US" sz="3100" i="1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>
              <a:buNone/>
            </a:pPr>
            <a:endParaRPr lang="en-US" sz="31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>
              <a:buNone/>
            </a:pPr>
            <a:r>
              <a:rPr lang="en-US" sz="31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</a:t>
            </a:r>
            <a:r>
              <a:rPr lang="en-US" sz="31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players.canSeeEnemy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()) {</a:t>
            </a:r>
          </a:p>
          <a:p>
            <a:pPr marL="633222" indent="-514350">
              <a:buNone/>
            </a:pP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31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pursueEnemy.</a:t>
            </a:r>
            <a:r>
              <a:rPr lang="en-US" sz="3100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heat</a:t>
            </a:r>
            <a:r>
              <a:rPr lang="en-US" sz="31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()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;</a:t>
            </a:r>
          </a:p>
          <a:p>
            <a:pPr marL="633222" indent="-514350">
              <a:buNone/>
            </a:pP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// fight the enemy</a:t>
            </a:r>
          </a:p>
          <a:p>
            <a:pPr marL="633222" indent="-514350">
              <a:buNone/>
            </a:pP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} </a:t>
            </a:r>
            <a:r>
              <a:rPr lang="en-US" sz="31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else</a:t>
            </a:r>
          </a:p>
          <a:p>
            <a:pPr marL="633222" indent="-514350">
              <a:buNone/>
            </a:pPr>
            <a:r>
              <a:rPr lang="en-US" sz="31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</a:t>
            </a:r>
            <a:r>
              <a:rPr lang="en-US" sz="31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pursueEnemy.</a:t>
            </a:r>
            <a:r>
              <a:rPr lang="en-US" sz="3100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isHot</a:t>
            </a:r>
            <a:r>
              <a:rPr lang="en-US" sz="31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()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 {</a:t>
            </a:r>
          </a:p>
          <a:p>
            <a:pPr marL="633222" indent="-514350">
              <a:buNone/>
            </a:pP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// pursue the enemy</a:t>
            </a:r>
          </a:p>
          <a:p>
            <a:pPr marL="633222" indent="-514350">
              <a:buNone/>
            </a:pP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} </a:t>
            </a:r>
            <a:r>
              <a:rPr lang="en-US" sz="31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else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{</a:t>
            </a:r>
          </a:p>
          <a:p>
            <a:pPr marL="633222" indent="-514350">
              <a:buNone/>
            </a:pP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// collect items</a:t>
            </a:r>
          </a:p>
          <a:p>
            <a:pPr marL="633222" indent="-514350">
              <a:buNone/>
            </a:pP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}</a:t>
            </a:r>
          </a:p>
          <a:p>
            <a:pPr marL="633222" indent="-514350">
              <a:buNone/>
            </a:pPr>
            <a:endParaRPr lang="en-US" sz="31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>
              <a:buNone/>
            </a:pPr>
            <a:endParaRPr lang="en-US" sz="36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 Lesson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Outline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Big Picture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BOD (Behavior Oriented Design)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Gentle </a:t>
            </a:r>
            <a:r>
              <a:rPr lang="en-US" dirty="0" err="1" smtClean="0"/>
              <a:t>yaPOSH</a:t>
            </a:r>
            <a:r>
              <a:rPr lang="en-US" dirty="0" smtClean="0"/>
              <a:t> introduction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Weapons &amp; Shooting</a:t>
            </a:r>
          </a:p>
          <a:p>
            <a:pPr marL="633222" indent="-514350">
              <a:buFont typeface="+mj-lt"/>
              <a:buAutoNum type="arabicPeriod"/>
            </a:pPr>
            <a:r>
              <a:rPr lang="en-US" b="1" dirty="0" err="1" smtClean="0"/>
              <a:t>DeathMatch</a:t>
            </a:r>
            <a:r>
              <a:rPr lang="en-US" b="1" dirty="0" smtClean="0"/>
              <a:t> </a:t>
            </a:r>
            <a:r>
              <a:rPr lang="en-US" b="1" dirty="0" err="1" smtClean="0"/>
              <a:t>Bot</a:t>
            </a:r>
            <a:endParaRPr lang="en-US" b="1" dirty="0" smtClean="0"/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endParaRPr lang="en-US" sz="3200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Today’s menu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Big Picture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BOD (Behavior Oriented Design)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Gentle </a:t>
            </a:r>
            <a:r>
              <a:rPr lang="en-US" dirty="0" err="1" smtClean="0"/>
              <a:t>yaPOSH</a:t>
            </a:r>
            <a:r>
              <a:rPr lang="en-US" dirty="0" smtClean="0"/>
              <a:t> introduction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Weapons &amp; Shooting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err="1" smtClean="0"/>
              <a:t>DeathMatch</a:t>
            </a:r>
            <a:r>
              <a:rPr lang="en-US" dirty="0" smtClean="0"/>
              <a:t> </a:t>
            </a:r>
            <a:r>
              <a:rPr lang="en-US" dirty="0" err="1" smtClean="0"/>
              <a:t>Bot</a:t>
            </a: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endParaRPr lang="en-US" sz="3200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Deathmatch</a:t>
            </a:r>
            <a:r>
              <a:rPr lang="en-US" dirty="0" smtClean="0"/>
              <a:t> </a:t>
            </a:r>
            <a:r>
              <a:rPr lang="en-US" dirty="0" err="1" smtClean="0"/>
              <a:t>Bot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Basics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/>
          </a:bodyPr>
          <a:lstStyle/>
          <a:p>
            <a:pPr marL="633222" indent="-514350"/>
            <a:r>
              <a:rPr lang="en-US" dirty="0" smtClean="0">
                <a:sym typeface="Wingdings" pitchFamily="2" charset="2"/>
              </a:rPr>
              <a:t>Its all about movement on the map</a:t>
            </a:r>
          </a:p>
          <a:p>
            <a:pPr marL="925830" lvl="1" indent="-514350"/>
            <a:r>
              <a:rPr lang="en-US" dirty="0" smtClean="0">
                <a:sym typeface="Wingdings" pitchFamily="2" charset="2"/>
              </a:rPr>
              <a:t>Picking the right place to be at</a:t>
            </a:r>
          </a:p>
          <a:p>
            <a:pPr marL="925830" lvl="1" indent="-514350"/>
            <a:r>
              <a:rPr lang="en-US" dirty="0" smtClean="0">
                <a:sym typeface="Wingdings" pitchFamily="2" charset="2"/>
              </a:rPr>
              <a:t>Picking the right item to go for</a:t>
            </a:r>
          </a:p>
          <a:p>
            <a:pPr marL="633222" indent="-514350"/>
            <a:r>
              <a:rPr lang="en-US" dirty="0" smtClean="0">
                <a:sym typeface="Wingdings" pitchFamily="2" charset="2"/>
              </a:rPr>
              <a:t>Knowing when it is worth to change the behavior</a:t>
            </a:r>
          </a:p>
          <a:p>
            <a:pPr marL="925830" lvl="1" indent="-514350"/>
            <a:r>
              <a:rPr lang="en-US" dirty="0" smtClean="0">
                <a:sym typeface="Wingdings" pitchFamily="2" charset="2"/>
              </a:rPr>
              <a:t>I am almost at the rocket launcher, but I see enemy player. Will I go for the weapon or start fighting with the player?</a:t>
            </a:r>
          </a:p>
          <a:p>
            <a:pPr marL="925830" lvl="1" indent="-514350"/>
            <a:endParaRPr lang="en-US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Deathmatch</a:t>
            </a:r>
            <a:r>
              <a:rPr lang="en-US" dirty="0" smtClean="0"/>
              <a:t> </a:t>
            </a:r>
            <a:r>
              <a:rPr lang="en-US" dirty="0" err="1" smtClean="0"/>
              <a:t>Bot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Combat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lnSpcReduction="10000"/>
          </a:bodyPr>
          <a:lstStyle/>
          <a:p>
            <a:pPr marL="633222" indent="-514350"/>
            <a:r>
              <a:rPr lang="en-US" dirty="0" smtClean="0">
                <a:sym typeface="Wingdings" pitchFamily="2" charset="2"/>
              </a:rPr>
              <a:t>Using proper weapon in proper situations</a:t>
            </a:r>
          </a:p>
          <a:p>
            <a:pPr marL="925830" lvl="1" indent="-514350"/>
            <a:r>
              <a:rPr lang="en-US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this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</a:t>
            </a:r>
            <a:r>
              <a:rPr lang="en-US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weaponPrefs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…</a:t>
            </a:r>
          </a:p>
          <a:p>
            <a:pPr marL="633222" indent="-514350"/>
            <a:r>
              <a:rPr lang="en-US" dirty="0" smtClean="0">
                <a:sym typeface="Wingdings" pitchFamily="2" charset="2"/>
              </a:rPr>
              <a:t>Knowing how to move in combat</a:t>
            </a:r>
          </a:p>
          <a:p>
            <a:pPr marL="925830" lvl="1" indent="-514350"/>
            <a:r>
              <a:rPr lang="en-US" dirty="0" smtClean="0">
                <a:sym typeface="Wingdings" pitchFamily="2" charset="2"/>
              </a:rPr>
              <a:t>Strafing, dodging, jumping</a:t>
            </a:r>
          </a:p>
          <a:p>
            <a:pPr marL="925830" lvl="1" indent="-514350"/>
            <a:r>
              <a:rPr lang="en-US" dirty="0" smtClean="0">
                <a:sym typeface="Wingdings" pitchFamily="2" charset="2"/>
              </a:rPr>
              <a:t>Maintaining distance according </a:t>
            </a:r>
            <a:r>
              <a:rPr lang="en-US" dirty="0" err="1" smtClean="0">
                <a:sym typeface="Wingdings" pitchFamily="2" charset="2"/>
              </a:rPr>
              <a:t>bot</a:t>
            </a:r>
            <a:r>
              <a:rPr lang="en-US" dirty="0" smtClean="0">
                <a:sym typeface="Wingdings" pitchFamily="2" charset="2"/>
              </a:rPr>
              <a:t> current weapon</a:t>
            </a:r>
          </a:p>
          <a:p>
            <a:pPr marL="925830" lvl="1" indent="-514350"/>
            <a:r>
              <a:rPr lang="en-US" dirty="0" smtClean="0">
                <a:sym typeface="Wingdings" pitchFamily="2" charset="2"/>
              </a:rPr>
              <a:t>Facing one direction and move elsewhere (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navigation</a:t>
            </a:r>
            <a:r>
              <a:rPr lang="en-US" dirty="0" err="1" smtClean="0">
                <a:sym typeface="Wingdings" pitchFamily="2" charset="2"/>
              </a:rPr>
              <a:t>.setFocus</a:t>
            </a:r>
            <a:r>
              <a:rPr lang="en-US" dirty="0" smtClean="0">
                <a:sym typeface="Wingdings" pitchFamily="2" charset="2"/>
              </a:rPr>
              <a:t>(…))</a:t>
            </a:r>
          </a:p>
          <a:p>
            <a:pPr marL="633222" indent="-514350"/>
            <a:r>
              <a:rPr lang="en-US" dirty="0" smtClean="0">
                <a:sym typeface="Wingdings" pitchFamily="2" charset="2"/>
              </a:rPr>
              <a:t>Beware that jumping and dodging reduces </a:t>
            </a:r>
            <a:r>
              <a:rPr lang="en-US" dirty="0" err="1" smtClean="0">
                <a:sym typeface="Wingdings" pitchFamily="2" charset="2"/>
              </a:rPr>
              <a:t>bot</a:t>
            </a:r>
            <a:r>
              <a:rPr lang="en-US" dirty="0" smtClean="0">
                <a:sym typeface="Wingdings" pitchFamily="2" charset="2"/>
              </a:rPr>
              <a:t> accuracy!</a:t>
            </a:r>
          </a:p>
          <a:p>
            <a:pPr marL="925830" lvl="1" indent="-514350"/>
            <a:endParaRPr lang="en-US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Deathmatch</a:t>
            </a:r>
            <a:r>
              <a:rPr lang="en-US" dirty="0" smtClean="0"/>
              <a:t> </a:t>
            </a:r>
            <a:r>
              <a:rPr lang="en-US" dirty="0" err="1" smtClean="0"/>
              <a:t>Bot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Behavior switching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fontScale="92500" lnSpcReduction="10000"/>
          </a:bodyPr>
          <a:lstStyle/>
          <a:p>
            <a:pPr marL="633222" indent="-514350"/>
            <a:r>
              <a:rPr lang="en-US" dirty="0" smtClean="0">
                <a:sym typeface="Wingdings" pitchFamily="2" charset="2"/>
              </a:rPr>
              <a:t>Should you switch from “getting the weapon” into combat behavior?</a:t>
            </a:r>
          </a:p>
          <a:p>
            <a:pPr marL="633222" indent="-514350">
              <a:buNone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!!!</a:t>
            </a:r>
            <a:r>
              <a:rPr lang="en-US" dirty="0" smtClean="0">
                <a:sym typeface="Wingdings" pitchFamily="2" charset="2"/>
              </a:rPr>
              <a:t>	Depends how far from the weapon you are</a:t>
            </a:r>
          </a:p>
          <a:p>
            <a:pPr marL="925830" lvl="1" indent="-514350"/>
            <a:r>
              <a:rPr lang="en-US" dirty="0" smtClean="0">
                <a:sym typeface="Wingdings" pitchFamily="2" charset="2"/>
              </a:rPr>
              <a:t>Do not switch if you are near… that would be a waste</a:t>
            </a:r>
          </a:p>
          <a:p>
            <a:pPr marL="633222" indent="-514350">
              <a:buNone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!!!	</a:t>
            </a:r>
            <a:r>
              <a:rPr lang="en-US" dirty="0" smtClean="0">
                <a:sym typeface="Wingdings" pitchFamily="2" charset="2"/>
              </a:rPr>
              <a:t>“</a:t>
            </a:r>
            <a:r>
              <a:rPr lang="en-US" dirty="0" err="1" smtClean="0">
                <a:sym typeface="Wingdings" pitchFamily="2" charset="2"/>
              </a:rPr>
              <a:t>NxN</a:t>
            </a:r>
            <a:r>
              <a:rPr lang="en-US" dirty="0" smtClean="0">
                <a:sym typeface="Wingdings" pitchFamily="2" charset="2"/>
              </a:rPr>
              <a:t>” transition conditions in general and there is “no way” around…</a:t>
            </a:r>
          </a:p>
          <a:p>
            <a:pPr marL="925830" lvl="1" indent="-514350">
              <a:buFont typeface="Symbol"/>
              <a:buChar char="Þ"/>
            </a:pPr>
            <a:r>
              <a:rPr lang="en-US" dirty="0" smtClean="0">
                <a:sym typeface="Wingdings" pitchFamily="2" charset="2"/>
              </a:rPr>
              <a:t>Create parameterized sense “mark-behavior”</a:t>
            </a:r>
          </a:p>
          <a:p>
            <a:pPr marL="1191006" lvl="2" indent="-514350">
              <a:buFont typeface="Symbol"/>
              <a:buChar char="Þ"/>
            </a:pPr>
            <a:r>
              <a:rPr lang="en-US" dirty="0" smtClean="0">
                <a:sym typeface="Wingdings" pitchFamily="2" charset="2"/>
              </a:rPr>
              <a:t>We’ll be cheating here … it will be “mental” action in fact returning always “false” followed by “do-nothing” action</a:t>
            </a:r>
          </a:p>
          <a:p>
            <a:pPr marL="925830" lvl="1" indent="-514350">
              <a:buFont typeface="Symbol"/>
              <a:buChar char="Þ"/>
            </a:pPr>
            <a:r>
              <a:rPr lang="en-US" dirty="0" smtClean="0">
                <a:sym typeface="Wingdings" pitchFamily="2" charset="2"/>
              </a:rPr>
              <a:t>Create parameterized sense “want-to-switch-to”</a:t>
            </a:r>
          </a:p>
          <a:p>
            <a:pPr marL="925830" lvl="1" indent="-514350"/>
            <a:endParaRPr lang="en-US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 8</a:t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(or Homework)</a:t>
            </a:r>
            <a:endParaRPr lang="cs-CZ" sz="32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1844824"/>
            <a:ext cx="8229600" cy="4752528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Evolve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DeathMatchBot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yaPOSH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more</a:t>
            </a:r>
            <a:endParaRPr kumimoji="0" lang="en-US" sz="12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/>
              <a:t>That arms himself and is able to fight an opponent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/>
              <a:t>Does not stuck (for long)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/>
              <a:t>Assesses behavior switching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</a:t>
            </a:r>
            <a:br>
              <a:rPr lang="en-US" dirty="0" smtClean="0"/>
            </a:br>
            <a:r>
              <a:rPr lang="en-US" sz="3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Cheatsheet</a:t>
            </a:r>
            <a:endParaRPr lang="cs-CZ" sz="32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1844824"/>
            <a:ext cx="8229600" cy="4752528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lvl="0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400" dirty="0" smtClean="0"/>
              <a:t>Access </a:t>
            </a:r>
            <a:r>
              <a:rPr lang="en-US" sz="2400" dirty="0" err="1" smtClean="0"/>
              <a:t>Pogamut</a:t>
            </a:r>
            <a:r>
              <a:rPr lang="en-US" sz="2400" dirty="0" smtClean="0"/>
              <a:t> modules from POSH actions and senses!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ctx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.getItems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getSpawnedItems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ItemType.Category.</a:t>
            </a:r>
            <a:r>
              <a:rPr lang="en-US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WEAPON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MyCollections.getFiltered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(Collection, </a:t>
            </a:r>
            <a:r>
              <a:rPr lang="en-US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IFilter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&lt;Item&gt;() {…})</a:t>
            </a:r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400" dirty="0" smtClean="0"/>
              <a:t>Handling unreachable items: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ctx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.getNavigation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addStrongNavigationListener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(…STUCK_EVENT…)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myTabooSet.add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&amp;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myTabooSet.filter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(…)</a:t>
            </a:r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400" dirty="0" smtClean="0"/>
              <a:t>Specifying weapon preferences: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1600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ctx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.getWeaponPrefs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addGeneralPref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ItemType.</a:t>
            </a:r>
            <a:r>
              <a:rPr lang="en-US" sz="16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FLAK_CANNON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600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1353312" lvl="2" indent="-320040">
              <a:buClr>
                <a:schemeClr val="accent1"/>
              </a:buClr>
              <a:buSzPct val="80000"/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addGeneralPref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ItemType.</a:t>
            </a:r>
            <a:r>
              <a:rPr lang="en-US" sz="14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ROCKET_LAUNCHER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400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400" dirty="0" smtClean="0"/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PogamutCup</a:t>
            </a:r>
            <a:r>
              <a:rPr lang="en-US" dirty="0" smtClean="0"/>
              <a:t> 2013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Sign-up today!</a:t>
            </a:r>
            <a:endParaRPr lang="cs-CZ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95536" y="1700808"/>
            <a:ext cx="8280920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3222" indent="-514350"/>
            <a:r>
              <a:rPr lang="en-US" sz="3200" dirty="0" smtClean="0"/>
              <a:t>Find us at </a:t>
            </a:r>
            <a:r>
              <a:rPr lang="en-US" sz="3200" dirty="0" smtClean="0">
                <a:hlinkClick r:id="rId2"/>
              </a:rPr>
              <a:t>http://www.pogamutcup.com</a:t>
            </a:r>
            <a:r>
              <a:rPr lang="en-US" sz="3200" dirty="0" smtClean="0"/>
              <a:t> </a:t>
            </a:r>
          </a:p>
          <a:p>
            <a:pPr marL="633222" indent="-514350"/>
            <a:endParaRPr lang="en-US" sz="1500" dirty="0" smtClean="0"/>
          </a:p>
          <a:p>
            <a:pPr marL="633222" indent="-514350"/>
            <a:r>
              <a:rPr lang="en-US" sz="3200" dirty="0" err="1" smtClean="0"/>
              <a:t>DeathMatch</a:t>
            </a:r>
            <a:r>
              <a:rPr lang="en-US" sz="3200" dirty="0" smtClean="0"/>
              <a:t> 1v1</a:t>
            </a:r>
          </a:p>
          <a:p>
            <a:pPr marL="633222" indent="-514350"/>
            <a:endParaRPr lang="en-US" sz="1500" dirty="0" smtClean="0"/>
          </a:p>
          <a:p>
            <a:pPr marL="633222" indent="-514350"/>
            <a:r>
              <a:rPr lang="en-US" sz="3200" b="1" dirty="0" smtClean="0"/>
              <a:t>Sign-up</a:t>
            </a:r>
            <a:r>
              <a:rPr lang="en-US" sz="3200" dirty="0" smtClean="0"/>
              <a:t> till </a:t>
            </a:r>
            <a:r>
              <a:rPr lang="en-US" sz="3200" b="1" dirty="0" smtClean="0"/>
              <a:t>1.5.2013</a:t>
            </a:r>
          </a:p>
          <a:p>
            <a:pPr marL="633222" indent="-514350"/>
            <a:endParaRPr lang="en-US" sz="1500" dirty="0" smtClean="0"/>
          </a:p>
          <a:p>
            <a:pPr marL="633222" indent="-514350"/>
            <a:r>
              <a:rPr lang="en-US" sz="3200" dirty="0" smtClean="0"/>
              <a:t>Submit your </a:t>
            </a:r>
            <a:r>
              <a:rPr lang="en-US" sz="3200" dirty="0" err="1" smtClean="0"/>
              <a:t>bot</a:t>
            </a:r>
            <a:r>
              <a:rPr lang="en-US" sz="3200" dirty="0" smtClean="0"/>
              <a:t> till 13.5.2013</a:t>
            </a:r>
          </a:p>
          <a:p>
            <a:pPr marL="633222" indent="-514350"/>
            <a:endParaRPr lang="en-US" sz="1500" dirty="0" smtClean="0"/>
          </a:p>
          <a:p>
            <a:pPr marL="633222" indent="-514350"/>
            <a:r>
              <a:rPr lang="en-US" sz="3200" dirty="0" smtClean="0"/>
              <a:t>Attend the workshop at 16.5.2013 (free lunch ;-)</a:t>
            </a:r>
          </a:p>
          <a:p>
            <a:pPr marL="633222" indent="-514350"/>
            <a:endParaRPr lang="en-US" sz="1500" dirty="0" smtClean="0"/>
          </a:p>
          <a:p>
            <a:pPr marL="633222" indent="-514350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Win the prize-money!</a:t>
            </a:r>
            <a:endParaRPr lang="en-US" sz="3200" dirty="0" smtClean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 sense a soul in search of answers…</a:t>
            </a:r>
            <a:endParaRPr lang="cs-CZ" sz="36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46856" y="1827727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lvl="0" indent="-320040">
              <a:buClr>
                <a:schemeClr val="accent1"/>
              </a:buClr>
              <a:buSzPct val="80000"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67544" y="1844824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18864" y="19275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do not own the patent of perfection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(yet…)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000" dirty="0" smtClean="0"/>
              <a:t>In case of doubts about the assignment, tournament or hard problems, bugs don’t hesitate to contact us!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Jakub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Gemrot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(Monday practice lessons)</a:t>
            </a: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dirty="0" smtClean="0">
                <a:hlinkClick r:id="rId2"/>
              </a:rPr>
              <a:t>j</a:t>
            </a:r>
            <a:r>
              <a:rPr lang="en-US" sz="2800" baseline="0" dirty="0" smtClean="0">
                <a:hlinkClick r:id="rId2"/>
              </a:rPr>
              <a:t>akub.gemrot@gmail.com</a:t>
            </a:r>
            <a:endParaRPr lang="en-US" sz="2800" baseline="0" dirty="0" smtClean="0"/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Michal B</a:t>
            </a:r>
            <a:r>
              <a:rPr kumimoji="0" lang="cs-CZ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ída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(Thursday practice lessons)</a:t>
            </a:r>
            <a:endParaRPr kumimoji="0" lang="cs-CZ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baseline="0" dirty="0" smtClean="0">
                <a:hlinkClick r:id="rId3"/>
              </a:rPr>
              <a:t>m</a:t>
            </a:r>
            <a:r>
              <a:rPr lang="cs-CZ" sz="2800" baseline="0" dirty="0" err="1" smtClean="0">
                <a:hlinkClick r:id="rId3"/>
              </a:rPr>
              <a:t>ichal.bida</a:t>
            </a:r>
            <a:r>
              <a:rPr lang="en-US" sz="2800" baseline="0" dirty="0" smtClean="0">
                <a:hlinkClick r:id="rId3"/>
              </a:rPr>
              <a:t>@</a:t>
            </a:r>
            <a:r>
              <a:rPr lang="en-US" sz="2800" baseline="0" dirty="0" err="1" smtClean="0">
                <a:hlinkClick r:id="rId3"/>
              </a:rPr>
              <a:t>gmail.com</a:t>
            </a:r>
            <a:endParaRPr lang="en-US" sz="2800" baseline="0" dirty="0" smtClean="0"/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sz="2800" baseline="0" dirty="0" smtClean="0"/>
          </a:p>
          <a:p>
            <a:pPr marL="438912" indent="-320040">
              <a:buClr>
                <a:schemeClr val="accent1"/>
              </a:buClr>
              <a:buSzPct val="80000"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Already covered</a:t>
            </a:r>
            <a:endParaRPr lang="cs-CZ" sz="36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050" name="Picture 2" descr="D:\Documents\Prezentace-Clanky\2011 - 11 - JAAMAS\Industry-PoV\IVA_Architecture-Industry-Detai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447" y="1484784"/>
            <a:ext cx="8791041" cy="5373216"/>
          </a:xfrm>
          <a:prstGeom prst="rect">
            <a:avLst/>
          </a:prstGeom>
          <a:noFill/>
        </p:spPr>
      </p:pic>
      <p:sp>
        <p:nvSpPr>
          <p:cNvPr id="4" name="Elipsa 3"/>
          <p:cNvSpPr/>
          <p:nvPr/>
        </p:nvSpPr>
        <p:spPr>
          <a:xfrm>
            <a:off x="1691680" y="4385652"/>
            <a:ext cx="864096" cy="4115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Elipsa 4"/>
          <p:cNvSpPr/>
          <p:nvPr/>
        </p:nvSpPr>
        <p:spPr>
          <a:xfrm>
            <a:off x="4159191" y="3489425"/>
            <a:ext cx="1152128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Elipsa 5"/>
          <p:cNvSpPr/>
          <p:nvPr/>
        </p:nvSpPr>
        <p:spPr>
          <a:xfrm>
            <a:off x="2308930" y="4663500"/>
            <a:ext cx="360040" cy="9361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Elipsa 6"/>
          <p:cNvSpPr/>
          <p:nvPr/>
        </p:nvSpPr>
        <p:spPr>
          <a:xfrm>
            <a:off x="1804874" y="4735418"/>
            <a:ext cx="360040" cy="7920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5765224" y="4179902"/>
            <a:ext cx="1152128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2843808" y="3824900"/>
            <a:ext cx="1152128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Elipsa 9"/>
          <p:cNvSpPr/>
          <p:nvPr/>
        </p:nvSpPr>
        <p:spPr>
          <a:xfrm>
            <a:off x="6084168" y="4509120"/>
            <a:ext cx="1152128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2" name="Elipsa 11"/>
          <p:cNvSpPr/>
          <p:nvPr/>
        </p:nvSpPr>
        <p:spPr>
          <a:xfrm>
            <a:off x="1187624" y="2492896"/>
            <a:ext cx="1224136" cy="4115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Today</a:t>
            </a:r>
            <a:endParaRPr lang="cs-CZ" sz="36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050" name="Picture 2" descr="D:\Documents\Prezentace-Clanky\2011 - 11 - JAAMAS\Industry-PoV\IVA_Architecture-Industry-Detai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84784"/>
            <a:ext cx="8791041" cy="5373216"/>
          </a:xfrm>
          <a:prstGeom prst="rect">
            <a:avLst/>
          </a:prstGeom>
          <a:noFill/>
        </p:spPr>
      </p:pic>
      <p:sp>
        <p:nvSpPr>
          <p:cNvPr id="4" name="Elipsa 3"/>
          <p:cNvSpPr/>
          <p:nvPr/>
        </p:nvSpPr>
        <p:spPr>
          <a:xfrm>
            <a:off x="1691680" y="4385652"/>
            <a:ext cx="864096" cy="4115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Elipsa 4"/>
          <p:cNvSpPr/>
          <p:nvPr/>
        </p:nvSpPr>
        <p:spPr>
          <a:xfrm>
            <a:off x="4159191" y="3489425"/>
            <a:ext cx="1152128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Elipsa 5"/>
          <p:cNvSpPr/>
          <p:nvPr/>
        </p:nvSpPr>
        <p:spPr>
          <a:xfrm>
            <a:off x="2308930" y="4663500"/>
            <a:ext cx="360040" cy="9361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Elipsa 6"/>
          <p:cNvSpPr/>
          <p:nvPr/>
        </p:nvSpPr>
        <p:spPr>
          <a:xfrm>
            <a:off x="1804874" y="4735418"/>
            <a:ext cx="360040" cy="7920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5765224" y="4179902"/>
            <a:ext cx="1152128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2843808" y="3824900"/>
            <a:ext cx="1152128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Elipsa 9"/>
          <p:cNvSpPr/>
          <p:nvPr/>
        </p:nvSpPr>
        <p:spPr>
          <a:xfrm>
            <a:off x="6084168" y="4509120"/>
            <a:ext cx="1152128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2" name="Elipsa 11"/>
          <p:cNvSpPr/>
          <p:nvPr/>
        </p:nvSpPr>
        <p:spPr>
          <a:xfrm>
            <a:off x="1187624" y="2492896"/>
            <a:ext cx="1224136" cy="4115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Today’s menu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Big Picture</a:t>
            </a:r>
          </a:p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BOD (Behavior Oriented Design)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Gentle </a:t>
            </a:r>
            <a:r>
              <a:rPr lang="en-US" dirty="0" err="1" smtClean="0"/>
              <a:t>yaPOSH</a:t>
            </a:r>
            <a:r>
              <a:rPr lang="en-US" dirty="0" smtClean="0"/>
              <a:t> introduction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Weapons &amp; Shooting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err="1" smtClean="0"/>
              <a:t>DeathMatch</a:t>
            </a:r>
            <a:r>
              <a:rPr lang="en-US" dirty="0" smtClean="0"/>
              <a:t> </a:t>
            </a:r>
            <a:r>
              <a:rPr lang="en-US" dirty="0" err="1" smtClean="0"/>
              <a:t>Bot</a:t>
            </a: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endParaRPr lang="en-US" sz="3200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Behavior Oriented Design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Methodology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33222" indent="-514350"/>
            <a:r>
              <a:rPr lang="en-US" dirty="0" smtClean="0"/>
              <a:t>BOD (Behavior Oriented Design)</a:t>
            </a:r>
          </a:p>
          <a:p>
            <a:pPr marL="925830" lvl="1" indent="-514350"/>
            <a:r>
              <a:rPr lang="en-US" dirty="0" smtClean="0"/>
              <a:t>A methodology for developing control of complex intelligent agents</a:t>
            </a:r>
          </a:p>
          <a:p>
            <a:pPr marL="1191006" lvl="2" indent="-514350"/>
            <a:r>
              <a:rPr lang="en-US" dirty="0" smtClean="0"/>
              <a:t>virtual reality characters, humanoid robots or intelligent environments…  </a:t>
            </a:r>
          </a:p>
          <a:p>
            <a:pPr marL="633222" indent="-514350"/>
            <a:r>
              <a:rPr lang="en-US" dirty="0" smtClean="0"/>
              <a:t>Combines the advantages of Behavior-Based AI and Object Oriented Design.</a:t>
            </a:r>
          </a:p>
          <a:p>
            <a:pPr marL="633222" indent="-514350"/>
            <a:endParaRPr lang="en-US" dirty="0" smtClean="0"/>
          </a:p>
          <a:p>
            <a:pPr marL="633222" indent="-514350"/>
            <a:r>
              <a:rPr lang="en-US" dirty="0" smtClean="0"/>
              <a:t>Authored by Joanna J. Bryson </a:t>
            </a:r>
          </a:p>
          <a:p>
            <a:pPr marL="925830" lvl="1" indent="-514350"/>
            <a:r>
              <a:rPr lang="en-US" dirty="0" smtClean="0">
                <a:hlinkClick r:id="rId2"/>
              </a:rPr>
              <a:t>http://www.cs.bath.ac.uk/~jjb/web/bod.html</a:t>
            </a: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endParaRPr lang="en-US" sz="3200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think?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Intelligence by design</a:t>
            </a:r>
            <a:endParaRPr lang="cs-CZ" sz="36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Zástupný symbol pro obsah 4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62560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Behavior Oriented Design</a:t>
            </a:r>
          </a:p>
          <a:p>
            <a:pPr>
              <a:buNone/>
            </a:pPr>
            <a:r>
              <a:rPr lang="en-US" sz="2000" i="1" dirty="0" smtClean="0"/>
              <a:t>	by Joanna J. Bryson (UK)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cs-CZ" sz="2000" dirty="0" smtClean="0">
                <a:hlinkClick r:id="rId2"/>
              </a:rPr>
              <a:t>http://www.</a:t>
            </a:r>
            <a:r>
              <a:rPr lang="cs-CZ" sz="2000" dirty="0" err="1" smtClean="0">
                <a:hlinkClick r:id="rId2"/>
              </a:rPr>
              <a:t>cs.bath.ac.uk</a:t>
            </a:r>
            <a:r>
              <a:rPr lang="cs-CZ" sz="2000" dirty="0" smtClean="0">
                <a:hlinkClick r:id="rId2"/>
              </a:rPr>
              <a:t>/~</a:t>
            </a:r>
            <a:r>
              <a:rPr lang="cs-CZ" sz="2000" dirty="0" err="1" smtClean="0">
                <a:hlinkClick r:id="rId2"/>
              </a:rPr>
              <a:t>jjb</a:t>
            </a:r>
            <a:r>
              <a:rPr lang="cs-CZ" sz="2000" dirty="0" smtClean="0">
                <a:hlinkClick r:id="rId2"/>
              </a:rPr>
              <a:t>/web/bod.</a:t>
            </a:r>
            <a:r>
              <a:rPr lang="cs-CZ" sz="2000" dirty="0" err="1" smtClean="0">
                <a:hlinkClick r:id="rId2"/>
              </a:rPr>
              <a:t>html</a:t>
            </a:r>
            <a:endParaRPr lang="en-US" sz="2000" b="1" dirty="0" smtClean="0">
              <a:sym typeface="Wingdings" pitchFamily="2" charset="2"/>
            </a:endParaRPr>
          </a:p>
          <a:p>
            <a:pPr>
              <a:buNone/>
            </a:pPr>
            <a:endParaRPr lang="en-US" sz="1000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Specify top-level decision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dirty="0" smtClean="0"/>
              <a:t>Name the behaviors that the </a:t>
            </a:r>
            <a:r>
              <a:rPr lang="en-US" dirty="0" err="1" smtClean="0"/>
              <a:t>bot</a:t>
            </a:r>
            <a:r>
              <a:rPr lang="en-US" dirty="0" smtClean="0"/>
              <a:t> should do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dirty="0" smtClean="0"/>
              <a:t>Identify the list of sensors that is required to perform the behavior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dirty="0" smtClean="0"/>
              <a:t>Identify the priorities of behaviors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dirty="0" smtClean="0"/>
              <a:t>Identify behavior switching conditions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Recursion on respective behaviors until primitive actions reached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5613</TotalTime>
  <Words>1957</Words>
  <Application>Microsoft Office PowerPoint</Application>
  <PresentationFormat>Předvádění na obrazovce (4:3)</PresentationFormat>
  <Paragraphs>385</Paragraphs>
  <Slides>46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47" baseType="lpstr">
      <vt:lpstr>Module</vt:lpstr>
      <vt:lpstr>Pogamut 3</vt:lpstr>
      <vt:lpstr>Warm Up!</vt:lpstr>
      <vt:lpstr>NAIL068 Exam</vt:lpstr>
      <vt:lpstr>Today’s menu</vt:lpstr>
      <vt:lpstr>Big Picture Already covered</vt:lpstr>
      <vt:lpstr>Big Picture Today</vt:lpstr>
      <vt:lpstr>Today’s menu</vt:lpstr>
      <vt:lpstr>Behavior Oriented Design Methodology</vt:lpstr>
      <vt:lpstr>How to think? Intelligence by design</vt:lpstr>
      <vt:lpstr>Behavior Oriented Design BOD in human language</vt:lpstr>
      <vt:lpstr>Behavior Oriented Design Iterative Development</vt:lpstr>
      <vt:lpstr>Behavior Oriented Design Revising BOD Specifications</vt:lpstr>
      <vt:lpstr>Practice Lesson Outline</vt:lpstr>
      <vt:lpstr>yaPOSH Introduction</vt:lpstr>
      <vt:lpstr>yaPOSH Primitives</vt:lpstr>
      <vt:lpstr>yaPOSH Plan structure (Java glasses)</vt:lpstr>
      <vt:lpstr>yaPOSH Plan structure (the real)</vt:lpstr>
      <vt:lpstr>yaPOSH Senses I</vt:lpstr>
      <vt:lpstr>yaPOSH Senses II – New Sense</vt:lpstr>
      <vt:lpstr>yaPOSH Senses III – Parameterized sense example</vt:lpstr>
      <vt:lpstr>yaPOSH Actions I</vt:lpstr>
      <vt:lpstr>yaPOSH Actions II</vt:lpstr>
      <vt:lpstr>yaPOSH Actions III – yaPOSH action selection</vt:lpstr>
      <vt:lpstr>yaPOSH Actions IV – FINISHED</vt:lpstr>
      <vt:lpstr>yaPOSH Actions V – Parallel Actions</vt:lpstr>
      <vt:lpstr>yaPOSH Actions VI – New Action</vt:lpstr>
      <vt:lpstr>yaPOSH Actions VII – Parameterized Action Example</vt:lpstr>
      <vt:lpstr>yaPOSH New Action Pattern, New competence</vt:lpstr>
      <vt:lpstr>yaPOSH Context How to access Pogamut modules?</vt:lpstr>
      <vt:lpstr>yaPOSH Parameters</vt:lpstr>
      <vt:lpstr>yaPOSH POSH Editor</vt:lpstr>
      <vt:lpstr>yaPOSH How to run POSH plan debugger</vt:lpstr>
      <vt:lpstr>Today’s menu</vt:lpstr>
      <vt:lpstr>Weapons &amp; Shooting  Weaponry class</vt:lpstr>
      <vt:lpstr>Weapons &amp; Shooting  WeaponPreferences</vt:lpstr>
      <vt:lpstr>Weapons &amp; Shooting  Shooting</vt:lpstr>
      <vt:lpstr>Weapons &amp; Shooting  Time your shooting – Cooldown class</vt:lpstr>
      <vt:lpstr>Weapons &amp; Shooting  Time your behaviors – Heatup class</vt:lpstr>
      <vt:lpstr>Practice Lesson Outline</vt:lpstr>
      <vt:lpstr>Deathmatch Bot Basics</vt:lpstr>
      <vt:lpstr>Deathmatch Bot Combat</vt:lpstr>
      <vt:lpstr>Deathmatch Bot Behavior switching</vt:lpstr>
      <vt:lpstr>Assignment 8 (or Homework)</vt:lpstr>
      <vt:lpstr>Assignment Cheatsheet</vt:lpstr>
      <vt:lpstr>PogamutCup 2013 Sign-up today!</vt:lpstr>
      <vt:lpstr>Questions? I sense a soul in search of answers…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Pogamut 3</dc:title>
  <dc:creator>Jimmy</dc:creator>
  <cp:lastModifiedBy>knight</cp:lastModifiedBy>
  <cp:revision>282</cp:revision>
  <dcterms:created xsi:type="dcterms:W3CDTF">2010-03-09T16:35:26Z</dcterms:created>
  <dcterms:modified xsi:type="dcterms:W3CDTF">2013-05-01T08:57:49Z</dcterms:modified>
</cp:coreProperties>
</file>