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62" r:id="rId2"/>
    <p:sldId id="370" r:id="rId3"/>
    <p:sldId id="313" r:id="rId4"/>
    <p:sldId id="321" r:id="rId5"/>
    <p:sldId id="364" r:id="rId6"/>
    <p:sldId id="365" r:id="rId7"/>
    <p:sldId id="366" r:id="rId8"/>
    <p:sldId id="363" r:id="rId9"/>
    <p:sldId id="350" r:id="rId10"/>
    <p:sldId id="337" r:id="rId11"/>
    <p:sldId id="338" r:id="rId12"/>
    <p:sldId id="339" r:id="rId13"/>
    <p:sldId id="361" r:id="rId14"/>
    <p:sldId id="369" r:id="rId15"/>
    <p:sldId id="352" r:id="rId16"/>
    <p:sldId id="367" r:id="rId17"/>
    <p:sldId id="368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106" d="100"/>
          <a:sy n="106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1845-2A57-47EF-8422-91A3790925A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37C9B-F348-4718-85E5-7D08525822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5/6/2013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bida@gmail.com" TargetMode="External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915562"/>
            <a:ext cx="2376264" cy="178219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789040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10 – CTF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May 2013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4" descr="D:\ut2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942706"/>
            <a:ext cx="2548698" cy="1915294"/>
          </a:xfrm>
          <a:prstGeom prst="rect">
            <a:avLst/>
          </a:prstGeom>
          <a:noFill/>
        </p:spPr>
      </p:pic>
      <p:pic>
        <p:nvPicPr>
          <p:cNvPr id="9" name="Obrázek 8" descr="posh.png"/>
          <p:cNvPicPr>
            <a:picLocks noChangeAspect="1"/>
          </p:cNvPicPr>
          <p:nvPr/>
        </p:nvPicPr>
        <p:blipFill>
          <a:blip r:embed="rId5" cstate="print"/>
          <a:srcRect l="531"/>
          <a:stretch>
            <a:fillRect/>
          </a:stretch>
        </p:blipFill>
        <p:spPr>
          <a:xfrm>
            <a:off x="5076056" y="4509120"/>
            <a:ext cx="3312368" cy="1944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Capture the Flag (CTF)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Rules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sym typeface="Wingdings" pitchFamily="2" charset="2"/>
              </a:rPr>
              <a:t>Players/bots are divided into two teams (red and blue).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Each team has a flag in his base.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The goal of the team is to capture the flag of the opposite team and bring it to their home base.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When managed, the team scores 1 point.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Team can only bring opposite flag home and score a point, if the team flag is in team home base!</a:t>
            </a: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If the flag is dropped it will be returned to home base after some time.</a:t>
            </a:r>
          </a:p>
        </p:txBody>
      </p:sp>
      <p:pic>
        <p:nvPicPr>
          <p:cNvPr id="4" name="Obrázek 3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4830" y="5598622"/>
            <a:ext cx="1679170" cy="1259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Bases &amp; game status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CTF module</a:t>
            </a:r>
          </a:p>
          <a:p>
            <a:pPr marL="925830" lvl="1" indent="-514350"/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ctf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Where are the bases?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.getOurBase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.getEnemyBase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Whats</a:t>
            </a:r>
            <a:r>
              <a:rPr lang="en-US" b="1" dirty="0" smtClean="0">
                <a:sym typeface="Wingdings" pitchFamily="2" charset="2"/>
              </a:rPr>
              <a:t> the game status?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.canOurTeamScore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.canEnemyTeamScore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Am I winning?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marL="925830" lvl="1" indent="-514350"/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game</a:t>
            </a:r>
            <a:r>
              <a:rPr lang="en-US" dirty="0" err="1" smtClean="0">
                <a:sym typeface="Wingdings" pitchFamily="2" charset="2"/>
              </a:rPr>
              <a:t>.getTeamScores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925830" lvl="1" indent="-514350"/>
            <a:r>
              <a:rPr lang="en-US" dirty="0" err="1" smtClean="0">
                <a:solidFill>
                  <a:srgbClr val="00B050"/>
                </a:solidFill>
              </a:rPr>
              <a:t>info</a:t>
            </a:r>
            <a:r>
              <a:rPr lang="en-US" dirty="0" err="1" smtClean="0"/>
              <a:t>.getTeamScore</a:t>
            </a:r>
            <a:r>
              <a:rPr lang="en-US" dirty="0" smtClean="0"/>
              <a:t>();</a:t>
            </a:r>
            <a:endParaRPr lang="en-US" sz="22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Flags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I want my flag! </a:t>
            </a:r>
          </a:p>
          <a:p>
            <a:pPr marL="925830" lvl="1" indent="-514350"/>
            <a:r>
              <a:rPr lang="en-US" sz="2600" dirty="0" smtClean="0">
                <a:sym typeface="Wingdings" pitchFamily="2" charset="2"/>
              </a:rPr>
              <a:t>Flag is represented by </a:t>
            </a:r>
            <a:r>
              <a:rPr lang="en-US" sz="2600" b="1" dirty="0" err="1" smtClean="0">
                <a:sym typeface="Wingdings" pitchFamily="2" charset="2"/>
              </a:rPr>
              <a:t>FlagInfo</a:t>
            </a:r>
            <a:r>
              <a:rPr lang="en-US" sz="2600" dirty="0" smtClean="0">
                <a:sym typeface="Wingdings" pitchFamily="2" charset="2"/>
              </a:rPr>
              <a:t> object.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.getOurFlag</a:t>
            </a:r>
            <a:r>
              <a:rPr lang="en-US" sz="2400" dirty="0" smtClean="0">
                <a:sym typeface="Wingdings" pitchFamily="2" charset="2"/>
              </a:rPr>
              <a:t>();	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.getEnemyFlag</a:t>
            </a:r>
            <a:r>
              <a:rPr lang="en-US" sz="2400" dirty="0" smtClean="0">
                <a:sym typeface="Wingdings" pitchFamily="2" charset="2"/>
              </a:rPr>
              <a:t>();	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Is someone messing with my flag?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.isOurFlagHome</a:t>
            </a:r>
            <a:r>
              <a:rPr lang="en-US" sz="2400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.isOurFlagHeld</a:t>
            </a:r>
            <a:r>
              <a:rPr lang="en-US" sz="2400" dirty="0" smtClean="0">
                <a:sym typeface="Wingdings" pitchFamily="2" charset="2"/>
              </a:rPr>
              <a:t>();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How about enemy flag?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.isEnemyFlagHome</a:t>
            </a:r>
            <a:r>
              <a:rPr lang="en-US" sz="2400" dirty="0" smtClean="0">
                <a:sym typeface="Wingdings" pitchFamily="2" charset="2"/>
              </a:rPr>
              <a:t>();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sz="2400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sz="2400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sz="2400" dirty="0" err="1" smtClean="0">
                <a:sym typeface="Wingdings" pitchFamily="2" charset="2"/>
              </a:rPr>
              <a:t>.isEnemyFlagHeld</a:t>
            </a:r>
            <a:r>
              <a:rPr lang="en-US" sz="2400" dirty="0" smtClean="0">
                <a:sym typeface="Wingdings" pitchFamily="2" charset="2"/>
              </a:rPr>
              <a:t>();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Team communication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sz="3000" dirty="0" smtClean="0">
                <a:sym typeface="Wingdings" pitchFamily="2" charset="2"/>
              </a:rPr>
              <a:t>Use </a:t>
            </a:r>
            <a:r>
              <a:rPr lang="en-US" sz="3000" b="1" dirty="0" err="1" smtClean="0">
                <a:sym typeface="Wingdings" pitchFamily="2" charset="2"/>
              </a:rPr>
              <a:t>SendMessage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dirty="0" smtClean="0">
                <a:sym typeface="Wingdings" pitchFamily="2" charset="2"/>
              </a:rPr>
              <a:t>command.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  <a:sym typeface="Wingdings" pitchFamily="2" charset="2"/>
              </a:rPr>
              <a:t>this</a:t>
            </a:r>
            <a:r>
              <a:rPr lang="en-US" sz="2000" dirty="0" err="1" smtClean="0">
                <a:sym typeface="Wingdings" pitchFamily="2" charset="2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sym typeface="Wingdings" pitchFamily="2" charset="2"/>
              </a:rPr>
              <a:t>act</a:t>
            </a:r>
            <a:r>
              <a:rPr lang="en-US" sz="2000" dirty="0" err="1" smtClean="0">
                <a:sym typeface="Wingdings" pitchFamily="2" charset="2"/>
              </a:rPr>
              <a:t>.act</a:t>
            </a:r>
            <a:r>
              <a:rPr lang="en-US" sz="2000" dirty="0" smtClean="0">
                <a:sym typeface="Wingdings" pitchFamily="2" charset="2"/>
              </a:rPr>
              <a:t>(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SendMessage</a:t>
            </a:r>
            <a:r>
              <a:rPr lang="en-US" sz="2000" dirty="0" smtClean="0"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>.</a:t>
            </a:r>
            <a:r>
              <a:rPr lang="en-US" sz="2000" dirty="0" err="1" smtClean="0">
                <a:sym typeface="Wingdings" pitchFamily="2" charset="2"/>
              </a:rPr>
              <a:t>setTeamIndex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  <a:sym typeface="Wingdings" pitchFamily="2" charset="2"/>
              </a:rPr>
              <a:t>info</a:t>
            </a:r>
            <a:r>
              <a:rPr lang="en-US" sz="2000" dirty="0" err="1" smtClean="0">
                <a:sym typeface="Wingdings" pitchFamily="2" charset="2"/>
              </a:rPr>
              <a:t>.getTeam</a:t>
            </a:r>
            <a:r>
              <a:rPr lang="en-US" sz="2000" dirty="0" smtClean="0">
                <a:sym typeface="Wingdings" pitchFamily="2" charset="2"/>
              </a:rPr>
              <a:t>()).</a:t>
            </a:r>
            <a:r>
              <a:rPr lang="en-US" sz="2000" dirty="0" err="1" smtClean="0">
                <a:sym typeface="Wingdings" pitchFamily="2" charset="2"/>
              </a:rPr>
              <a:t>setText</a:t>
            </a:r>
            <a:r>
              <a:rPr lang="en-US" sz="2000" dirty="0" smtClean="0">
                <a:sym typeface="Wingdings" pitchFamily="2" charset="2"/>
              </a:rPr>
              <a:t>(“Help</a:t>
            </a:r>
            <a:r>
              <a:rPr lang="en-US" sz="2000" dirty="0" smtClean="0">
                <a:sym typeface="Wingdings" pitchFamily="2" charset="2"/>
              </a:rPr>
              <a:t>”)</a:t>
            </a: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);</a:t>
            </a:r>
            <a:endParaRPr lang="en-US" sz="2000" dirty="0" smtClean="0">
              <a:sym typeface="Wingdings" pitchFamily="2" charset="2"/>
            </a:endParaRPr>
          </a:p>
          <a:p>
            <a:pPr marL="1191006" lvl="2" indent="-514350"/>
            <a:endParaRPr lang="en-US" sz="1600" dirty="0" smtClean="0"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Listen to team message with </a:t>
            </a:r>
            <a:r>
              <a:rPr lang="en-US" b="1" dirty="0" err="1" smtClean="0">
                <a:sym typeface="Wingdings" pitchFamily="2" charset="2"/>
              </a:rPr>
              <a:t>TeamChat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event.</a:t>
            </a:r>
          </a:p>
          <a:p>
            <a:pPr marL="925830" lvl="1" indent="-514350"/>
            <a:endParaRPr lang="en-US" sz="9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@</a:t>
            </a:r>
            <a:r>
              <a:rPr lang="en-US" sz="2000" dirty="0" err="1" smtClean="0">
                <a:sym typeface="Wingdings" pitchFamily="2" charset="2"/>
              </a:rPr>
              <a:t>EventListener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eventClass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TeamChat</a:t>
            </a:r>
            <a:r>
              <a:rPr lang="en-US" sz="2000" dirty="0" err="1" smtClean="0">
                <a:solidFill>
                  <a:srgbClr val="0000CC"/>
                </a:solidFill>
                <a:sym typeface="Wingdings" pitchFamily="2" charset="2"/>
              </a:rPr>
              <a:t>.class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	public </a:t>
            </a: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void </a:t>
            </a:r>
            <a:r>
              <a:rPr lang="en-US" sz="2000" b="1" dirty="0" err="1" smtClean="0">
                <a:sym typeface="Wingdings" pitchFamily="2" charset="2"/>
              </a:rPr>
              <a:t>teamChat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TeamChat</a:t>
            </a:r>
            <a:r>
              <a:rPr lang="en-US" sz="2000" dirty="0" smtClean="0">
                <a:sym typeface="Wingdings" pitchFamily="2" charset="2"/>
              </a:rPr>
              <a:t> event) {</a:t>
            </a: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	…</a:t>
            </a:r>
            <a:endParaRPr lang="en-US" sz="2000" dirty="0" smtClean="0"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}</a:t>
            </a:r>
            <a:endParaRPr lang="en-US" sz="2000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ActionResult.FINISHED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WARNING !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 returning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run()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method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tells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yaPOSH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to re-evaluate plan immediately to search for a new action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This can be used to your advantage (parallel actions), but has a caveat!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Consider plan, where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returns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immediately: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Makes sense, because as we send stop shoot command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action is done…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problem is that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yaPOSH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re-evaluates the plan immediately to search for a new action and guess what it finds?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again. Why?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Because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isShooting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sense will be returning the same value it was before! The environmental state is not changed.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yaPOSH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re-evaluates immediately! We are stuck in infinite loop and no more environmental updates will ever come (even at first glance no exceptions raised).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 these types of actions always return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RUNNING_ONCE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!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037299"/>
            <a:ext cx="3168352" cy="96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CTFBot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yaPOSH</a:t>
            </a:r>
            <a:endParaRPr lang="en-US" sz="3200" b="1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Arm yourself before going into action!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Try to get enemy flag!</a:t>
            </a:r>
            <a:endParaRPr lang="en-US" sz="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Try to get your flag, if it is stolen!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Assigment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Cheatsheet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Locations of interest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.getOurBase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.getEnemyBase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Useful info about the game (could be senses)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.canOurTeamScore</a:t>
            </a:r>
            <a:r>
              <a:rPr lang="en-US" dirty="0" smtClean="0">
                <a:sym typeface="Wingdings" pitchFamily="2" charset="2"/>
              </a:rPr>
              <a:t>();	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.canEnemyTeamScore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.isEnemyFlagHome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.isOurFlagHeld</a:t>
            </a:r>
            <a:r>
              <a:rPr lang="en-US" dirty="0" smtClean="0">
                <a:sym typeface="Wingdings" pitchFamily="2" charset="2"/>
              </a:rPr>
              <a:t>();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.isBotCarryingEnemyFlag</a:t>
            </a:r>
            <a:r>
              <a:rPr lang="en-US" dirty="0" smtClean="0">
                <a:sym typeface="Wingdings" pitchFamily="2" charset="2"/>
              </a:rPr>
              <a:t>();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Our </a:t>
            </a:r>
            <a:r>
              <a:rPr lang="en-US" dirty="0" err="1" smtClean="0">
                <a:sym typeface="Wingdings" pitchFamily="2" charset="2"/>
              </a:rPr>
              <a:t>bot</a:t>
            </a:r>
            <a:endParaRPr lang="en-US" dirty="0" smtClean="0"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Flag is represented by </a:t>
            </a:r>
            <a:r>
              <a:rPr lang="en-US" dirty="0" err="1" smtClean="0">
                <a:sym typeface="Wingdings" pitchFamily="2" charset="2"/>
              </a:rPr>
              <a:t>FlagInfo</a:t>
            </a:r>
            <a:r>
              <a:rPr lang="en-US" dirty="0" smtClean="0">
                <a:sym typeface="Wingdings" pitchFamily="2" charset="2"/>
              </a:rPr>
              <a:t> object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this.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ctf</a:t>
            </a:r>
            <a:r>
              <a:rPr lang="en-US" dirty="0" err="1" smtClean="0">
                <a:sym typeface="Wingdings" pitchFamily="2" charset="2"/>
              </a:rPr>
              <a:t>.getOurFlag</a:t>
            </a:r>
            <a:r>
              <a:rPr lang="en-US" dirty="0" smtClean="0">
                <a:sym typeface="Wingdings" pitchFamily="2" charset="2"/>
              </a:rPr>
              <a:t>();	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Can check </a:t>
            </a:r>
            <a:r>
              <a:rPr lang="en-US" dirty="0" err="1" smtClean="0">
                <a:sym typeface="Wingdings" pitchFamily="2" charset="2"/>
              </a:rPr>
              <a:t>isVisible</a:t>
            </a:r>
            <a:r>
              <a:rPr lang="en-US" dirty="0" smtClean="0">
                <a:sym typeface="Wingdings" pitchFamily="2" charset="2"/>
              </a:rPr>
              <a:t>()…</a:t>
            </a:r>
          </a:p>
          <a:p>
            <a:pPr marL="925830" lvl="1" indent="-514350"/>
            <a:endParaRPr lang="en-US" dirty="0" smtClean="0">
              <a:sym typeface="Wingdings" pitchFamily="2" charset="2"/>
            </a:endParaRPr>
          </a:p>
          <a:p>
            <a:pPr marL="925830" lvl="1" indent="-514350"/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do not own the patent of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(yet…)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(Monday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Michal B</a:t>
            </a:r>
            <a:r>
              <a:rPr kumimoji="0" lang="cs-CZ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(Thursday practice lessons)</a:t>
            </a: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aseline="0" dirty="0" smtClean="0">
                <a:hlinkClick r:id="rId3"/>
              </a:rPr>
              <a:t>m</a:t>
            </a:r>
            <a:r>
              <a:rPr lang="cs-CZ" sz="2800" baseline="0" dirty="0" err="1" smtClean="0">
                <a:hlinkClick r:id="rId3"/>
              </a:rPr>
              <a:t>ichal.bida</a:t>
            </a:r>
            <a:r>
              <a:rPr lang="en-US" sz="2800" baseline="0" dirty="0" smtClean="0">
                <a:hlinkClick r:id="rId3"/>
              </a:rPr>
              <a:t>@</a:t>
            </a:r>
            <a:r>
              <a:rPr lang="en-US" sz="2800" baseline="0" dirty="0" err="1" smtClean="0">
                <a:hlinkClick r:id="rId3"/>
              </a:rPr>
              <a:t>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</a:t>
            </a:r>
            <a:r>
              <a:rPr lang="en-US" smtClean="0"/>
              <a:t>this </a:t>
            </a:r>
            <a:r>
              <a:rPr lang="en-US" smtClean="0"/>
              <a:t>lesson</a:t>
            </a:r>
            <a:endParaRPr lang="en-US" dirty="0" smtClean="0"/>
          </a:p>
          <a:p>
            <a:pPr lvl="1"/>
            <a:r>
              <a:rPr lang="en-US" dirty="0" smtClean="0"/>
              <a:t>6 minutes </a:t>
            </a:r>
            <a:r>
              <a:rPr lang="en-US" dirty="0" smtClean="0"/>
              <a:t>limit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Navigation Tips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Capture the Flag (CTF)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Useful classes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b="1" dirty="0" err="1" smtClean="0">
                <a:sym typeface="Wingdings" pitchFamily="2" charset="2"/>
              </a:rPr>
              <a:t>MyCollections</a:t>
            </a:r>
            <a:endParaRPr lang="en-US" b="1" dirty="0" smtClean="0"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Item </a:t>
            </a:r>
            <a:r>
              <a:rPr lang="en-US" sz="2000" dirty="0" err="1" smtClean="0">
                <a:sym typeface="Wingdings" pitchFamily="2" charset="2"/>
              </a:rPr>
              <a:t>targetItem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MyCollections.getRandomFiltered</a:t>
            </a:r>
            <a:r>
              <a:rPr lang="en-US" sz="2000" dirty="0" smtClean="0">
                <a:sym typeface="Wingdings" pitchFamily="2" charset="2"/>
              </a:rPr>
              <a:t>(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sym typeface="Wingdings" pitchFamily="2" charset="2"/>
              </a:rPr>
              <a:t>items</a:t>
            </a:r>
            <a:r>
              <a:rPr lang="en-US" sz="2000" dirty="0" err="1" smtClean="0">
                <a:sym typeface="Wingdings" pitchFamily="2" charset="2"/>
              </a:rPr>
              <a:t>.getSpawnedItems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ItemType.Category.</a:t>
            </a:r>
            <a:r>
              <a:rPr lang="en-US" sz="2000" dirty="0" err="1" smtClean="0">
                <a:solidFill>
                  <a:srgbClr val="00B050"/>
                </a:solidFill>
                <a:sym typeface="Wingdings" pitchFamily="2" charset="2"/>
              </a:rPr>
              <a:t>WEAPON</a:t>
            </a:r>
            <a:r>
              <a:rPr lang="en-US" sz="2000" dirty="0" smtClean="0">
                <a:sym typeface="Wingdings" pitchFamily="2" charset="2"/>
              </a:rPr>
              <a:t>), </a:t>
            </a:r>
            <a:r>
              <a:rPr lang="en-US" sz="2000" dirty="0" err="1" smtClean="0">
                <a:sym typeface="Wingdings" pitchFamily="2" charset="2"/>
              </a:rPr>
              <a:t>myIFilter</a:t>
            </a:r>
            <a:endParaRPr lang="en-US" sz="2000" dirty="0" smtClean="0"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);</a:t>
            </a:r>
            <a:endParaRPr lang="en-US" sz="2000" dirty="0" smtClean="0">
              <a:sym typeface="Wingdings" pitchFamily="2" charset="2"/>
            </a:endParaRPr>
          </a:p>
          <a:p>
            <a:pPr marL="925830" lvl="1" indent="-51435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fwMap</a:t>
            </a:r>
            <a:endParaRPr lang="en-US" b="1" dirty="0" smtClean="0"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err="1" smtClean="0">
                <a:sym typeface="Wingdings" pitchFamily="2" charset="2"/>
              </a:rPr>
              <a:t>fwMap.getNearestFilteredItem</a:t>
            </a:r>
            <a:r>
              <a:rPr lang="en-US" sz="2000" dirty="0" smtClean="0">
                <a:sym typeface="Wingdings" pitchFamily="2" charset="2"/>
              </a:rPr>
              <a:t>(…)</a:t>
            </a:r>
          </a:p>
          <a:p>
            <a:pPr marL="925830" lvl="1" indent="-51435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DistanceUtils</a:t>
            </a:r>
            <a:endParaRPr lang="en-US" b="1" dirty="0" smtClean="0"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Heatup</a:t>
            </a:r>
            <a:endParaRPr lang="en-US" b="1" dirty="0" smtClean="0">
              <a:sym typeface="Wingdings" pitchFamily="2" charset="2"/>
            </a:endParaRPr>
          </a:p>
          <a:p>
            <a:pPr marL="633222" indent="-514350"/>
            <a:r>
              <a:rPr lang="en-US" b="1" dirty="0" err="1" smtClean="0">
                <a:sym typeface="Wingdings" pitchFamily="2" charset="2"/>
              </a:rPr>
              <a:t>Cooldown</a:t>
            </a:r>
            <a:endParaRPr lang="en-US" b="1" dirty="0" smtClean="0">
              <a:sym typeface="Wingdings" pitchFamily="2" charset="2"/>
            </a:endParaRPr>
          </a:p>
          <a:p>
            <a:pPr marL="633222" indent="-514350"/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Anti-stuck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 fontScale="85000" lnSpcReduction="20000"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Always handle STUCK event! 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Use </a:t>
            </a:r>
            <a:r>
              <a:rPr lang="en-US" dirty="0" err="1" smtClean="0">
                <a:sym typeface="Wingdings" pitchFamily="2" charset="2"/>
              </a:rPr>
              <a:t>TabooSets</a:t>
            </a:r>
            <a:r>
              <a:rPr lang="en-US" dirty="0" smtClean="0">
                <a:sym typeface="Wingdings" pitchFamily="2" charset="2"/>
              </a:rPr>
              <a:t> to temporarily filter items/</a:t>
            </a:r>
            <a:r>
              <a:rPr lang="en-US" dirty="0" err="1" smtClean="0">
                <a:sym typeface="Wingdings" pitchFamily="2" charset="2"/>
              </a:rPr>
              <a:t>navpoints</a:t>
            </a:r>
            <a:r>
              <a:rPr lang="en-US" dirty="0" smtClean="0">
                <a:sym typeface="Wingdings" pitchFamily="2" charset="2"/>
              </a:rPr>
              <a:t> you were stuck going to</a:t>
            </a:r>
          </a:p>
          <a:p>
            <a:pPr marL="1191006" lvl="2" indent="-514350"/>
            <a:r>
              <a:rPr lang="en-US" dirty="0" smtClean="0">
                <a:sym typeface="Wingdings" pitchFamily="2" charset="2"/>
              </a:rPr>
              <a:t>This prevents your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to cycle in 1) pick the same item, 2) run towards it, 3) stuck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3501008"/>
            <a:ext cx="8507288" cy="3240360"/>
          </a:xfrm>
          <a:prstGeom prst="rect">
            <a:avLst/>
          </a:prstGeom>
        </p:spPr>
        <p:txBody>
          <a:bodyPr vert="horz" lIns="54864" tIns="91440" rtlCol="0">
            <a:normAutofit fontScale="85000" lnSpcReduction="10000"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TabooSet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&lt;Item&gt;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tabooItems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=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TabooSet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&lt;Item&gt;(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bot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); 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this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.addStrongNavigationListener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FlagListener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&gt;() 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@Override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public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void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flagChanged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NavigationState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changedValue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switch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changedValue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	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case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STUCK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: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				case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PATH_COMPUTATION_FAILED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: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				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tabooItems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.add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targetItem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, 30);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             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break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;                      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   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   }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92583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Anti-stuck II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Then don’t forget to use your taboo set to filter the items you are picking from!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2996952"/>
            <a:ext cx="8507288" cy="201622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</a:t>
            </a: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.isNavigating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 {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targetItem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MyCollections.getRandom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tabooItems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.filter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items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.getSpawnedItems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().values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.navigate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targetItem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yaPOSH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1800200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In </a:t>
            </a:r>
            <a:r>
              <a:rPr lang="en-US" dirty="0" err="1" smtClean="0">
                <a:sym typeface="Wingdings" pitchFamily="2" charset="2"/>
              </a:rPr>
              <a:t>yaPOSH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a good place to register navigation state listeners, </a:t>
            </a:r>
            <a:r>
              <a:rPr lang="en-US" dirty="0" err="1" smtClean="0">
                <a:sym typeface="Wingdings" pitchFamily="2" charset="2"/>
              </a:rPr>
              <a:t>TabooSets</a:t>
            </a:r>
            <a:r>
              <a:rPr lang="en-US" dirty="0" smtClean="0">
                <a:sym typeface="Wingdings" pitchFamily="2" charset="2"/>
              </a:rPr>
              <a:t> and weapon preferences is in the constructor of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context class, e.g.: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789040"/>
            <a:ext cx="8229600" cy="29523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3501008"/>
            <a:ext cx="8892480" cy="3168352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AttackBotContext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(UT2004Bot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super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AttackBotContext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// IMPORTANT: Various modules of context must be initialized.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initialize();</a:t>
            </a:r>
          </a:p>
          <a:p>
            <a:pPr marL="633222" lvl="0" indent="-514350">
              <a:buClr>
                <a:schemeClr val="accent1"/>
              </a:buClr>
              <a:buSzPct val="80000"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 INITIALIZE CUSTOM MODULES</a:t>
            </a:r>
          </a:p>
          <a:p>
            <a:pPr marL="633222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getWeaponPrefs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()…;</a:t>
            </a:r>
          </a:p>
          <a:p>
            <a:pPr marL="633222" indent="-514350">
              <a:buClr>
                <a:schemeClr val="accent1"/>
              </a:buClr>
              <a:buSzPct val="80000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 …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lvl="0" indent="-514350">
              <a:buClr>
                <a:schemeClr val="accent1"/>
              </a:buClr>
              <a:buSzPct val="80000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 Tips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aStar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 plugging the path to navigation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79296" cy="489416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200" dirty="0" smtClean="0">
                <a:sym typeface="Wingdings" pitchFamily="2" charset="2"/>
              </a:rPr>
              <a:t>Get starting point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from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.getNearestNavPoint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info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.getLocation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2"/>
            </a:pPr>
            <a:r>
              <a:rPr lang="en-US" sz="2300" dirty="0" smtClean="0">
                <a:sym typeface="Wingdings" pitchFamily="2" charset="2"/>
              </a:rPr>
              <a:t>Get target point</a:t>
            </a:r>
            <a:endParaRPr lang="en-US" sz="23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MyCollections.getRandom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.getNavPoints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().values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3"/>
            </a:pPr>
            <a:r>
              <a:rPr lang="en-US" sz="2000" dirty="0" smtClean="0">
                <a:sym typeface="Wingdings" pitchFamily="2" charset="2"/>
              </a:rPr>
              <a:t>Find the path</a:t>
            </a:r>
            <a:endParaRPr lang="en-US" sz="20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List&lt;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NavPoint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 path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aStar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.findPath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(from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to).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getPath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();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4"/>
            </a:pPr>
            <a:r>
              <a:rPr lang="en-US" sz="2000" dirty="0" smtClean="0">
                <a:sym typeface="Wingdings" pitchFamily="2" charset="2"/>
              </a:rPr>
              <a:t>Wrap the path</a:t>
            </a:r>
            <a:endParaRPr lang="en-US" sz="20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PrecomputedPathFuture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PrecomputedPathFuture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(from, to, path);</a:t>
            </a:r>
          </a:p>
          <a:p>
            <a:pPr marL="633222" indent="-51435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 startAt="5"/>
            </a:pPr>
            <a:r>
              <a:rPr lang="en-US" sz="2000" dirty="0" smtClean="0">
                <a:sym typeface="Wingdings" pitchFamily="2" charset="2"/>
              </a:rPr>
              <a:t>Execute it</a:t>
            </a:r>
            <a:endParaRPr lang="en-US" sz="20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navigation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.navigate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Navigation Tips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Capture the Flag (CTF)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5277</TotalTime>
  <Words>597</Words>
  <Application>Microsoft Office PowerPoint</Application>
  <PresentationFormat>Předvádění na obrazovce (4:3)</PresentationFormat>
  <Paragraphs>172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Module</vt:lpstr>
      <vt:lpstr>Pogamut 3</vt:lpstr>
      <vt:lpstr>Warm Up!</vt:lpstr>
      <vt:lpstr>Today’s menu</vt:lpstr>
      <vt:lpstr>Navigation Tips Useful classes</vt:lpstr>
      <vt:lpstr>Navigation Tips Anti-stuck I</vt:lpstr>
      <vt:lpstr>Navigation Tips Anti-stuck II</vt:lpstr>
      <vt:lpstr>Navigation Tips yaPOSH</vt:lpstr>
      <vt:lpstr>Navigation Tips aStar – plugging the path to navigation</vt:lpstr>
      <vt:lpstr>Today’s menu</vt:lpstr>
      <vt:lpstr>Capture the Flag (CTF) Rules</vt:lpstr>
      <vt:lpstr>Pogamut CTF support Bases &amp; game status</vt:lpstr>
      <vt:lpstr>Pogamut CTF support II Flags</vt:lpstr>
      <vt:lpstr>Pogamut CTF support III Team communication</vt:lpstr>
      <vt:lpstr>yaPOSH ActionResult.FINISHED WARNING !</vt:lpstr>
      <vt:lpstr>Assignment (or Homework)</vt:lpstr>
      <vt:lpstr>Assigment Cheatsheet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Jimmy;knight</dc:creator>
  <cp:lastModifiedBy>Jimmy</cp:lastModifiedBy>
  <cp:revision>229</cp:revision>
  <dcterms:created xsi:type="dcterms:W3CDTF">2010-03-09T16:35:26Z</dcterms:created>
  <dcterms:modified xsi:type="dcterms:W3CDTF">2013-05-06T08:07:57Z</dcterms:modified>
</cp:coreProperties>
</file>