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311" r:id="rId3"/>
    <p:sldId id="312" r:id="rId4"/>
    <p:sldId id="340" r:id="rId5"/>
    <p:sldId id="316" r:id="rId6"/>
    <p:sldId id="334" r:id="rId7"/>
    <p:sldId id="318" r:id="rId8"/>
    <p:sldId id="319" r:id="rId9"/>
    <p:sldId id="320" r:id="rId10"/>
    <p:sldId id="333" r:id="rId11"/>
    <p:sldId id="307" r:id="rId12"/>
    <p:sldId id="314" r:id="rId13"/>
    <p:sldId id="315" r:id="rId14"/>
    <p:sldId id="313" r:id="rId15"/>
    <p:sldId id="322" r:id="rId16"/>
    <p:sldId id="326" r:id="rId17"/>
    <p:sldId id="332" r:id="rId18"/>
    <p:sldId id="324" r:id="rId19"/>
    <p:sldId id="328" r:id="rId20"/>
    <p:sldId id="327" r:id="rId21"/>
    <p:sldId id="335" r:id="rId22"/>
    <p:sldId id="336" r:id="rId23"/>
    <p:sldId id="329" r:id="rId24"/>
    <p:sldId id="331" r:id="rId25"/>
    <p:sldId id="330" r:id="rId26"/>
    <p:sldId id="337" r:id="rId27"/>
    <p:sldId id="308" r:id="rId28"/>
    <p:sldId id="285" r:id="rId29"/>
    <p:sldId id="338" r:id="rId30"/>
    <p:sldId id="339" r:id="rId31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995" autoAdjust="0"/>
    <p:restoredTop sz="83563" autoAdjust="0"/>
  </p:normalViewPr>
  <p:slideViewPr>
    <p:cSldViewPr>
      <p:cViewPr varScale="1">
        <p:scale>
          <a:sx n="92" d="100"/>
          <a:sy n="92" d="100"/>
        </p:scale>
        <p:origin x="-2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23B360-B1AB-44DA-BC9E-B374E79DD0C7}" type="datetimeFigureOut">
              <a:rPr lang="cs-CZ" smtClean="0"/>
              <a:pPr/>
              <a:t>14.3.2013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37695-F253-4141-AD95-9FA42BCBA00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0799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37695-F253-4141-AD95-9FA42BCBA00B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happens when the </a:t>
            </a:r>
            <a:r>
              <a:rPr lang="en-US" dirty="0" err="1" smtClean="0"/>
              <a:t>bot</a:t>
            </a:r>
            <a:r>
              <a:rPr lang="en-US" dirty="0" smtClean="0"/>
              <a:t> is following</a:t>
            </a:r>
            <a:r>
              <a:rPr lang="en-US" baseline="0" dirty="0" smtClean="0"/>
              <a:t> the player and I type “jump”?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37695-F253-4141-AD95-9FA42BCBA00B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happens when the </a:t>
            </a:r>
            <a:r>
              <a:rPr lang="en-US" dirty="0" err="1" smtClean="0"/>
              <a:t>bot</a:t>
            </a:r>
            <a:r>
              <a:rPr lang="en-US" dirty="0" smtClean="0"/>
              <a:t> is following</a:t>
            </a:r>
            <a:r>
              <a:rPr lang="en-US" baseline="0" dirty="0" smtClean="0"/>
              <a:t> the player and I type “jump”?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37695-F253-4141-AD95-9FA42BCBA00B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</a:t>
            </a:r>
            <a:r>
              <a:rPr lang="en-US" baseline="0" dirty="0" smtClean="0"/>
              <a:t> many of you are asking yourself this question?</a:t>
            </a:r>
          </a:p>
          <a:p>
            <a:endParaRPr lang="en-US" baseline="0" dirty="0" smtClean="0"/>
          </a:p>
          <a:p>
            <a:r>
              <a:rPr lang="en-US" baseline="0" dirty="0" smtClean="0"/>
              <a:t>If you do, excellent! You should always be aware whether time you are or were spending is or was worthy.</a:t>
            </a:r>
          </a:p>
          <a:p>
            <a:r>
              <a:rPr lang="en-US" baseline="0" dirty="0" smtClean="0"/>
              <a:t>If you do not, well I would opt for you should begin!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So… what is your answer to this meaning-of-life question?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37695-F253-4141-AD95-9FA42BCBA00B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Always remember,</a:t>
            </a:r>
            <a:r>
              <a:rPr lang="en-US" baseline="0" dirty="0" smtClean="0"/>
              <a:t> that it is just a function you’re encoding. Each logic() cycle, you have to check in what state the environment and your body is to be able to give appropriate response.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37695-F253-4141-AD95-9FA42BCBA00B}" type="slidenum">
              <a:rPr lang="cs-CZ" smtClean="0"/>
              <a:pPr/>
              <a:t>24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3/14/2013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3/14/2013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3/14/2013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3/14/2013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3/14/2013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3/14/2013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3/14/2013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3/14/2013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3/14/2013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3/14/2013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7C3A134-F1C3-464B-BF47-54DC2DE08F52}" type="datetimeFigureOut">
              <a:rPr lang="en-US" smtClean="0"/>
              <a:pPr/>
              <a:t>3/14/2013</a:t>
            </a:fld>
            <a:endParaRPr lang="en-US" dirty="0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/>
              <a:pPr/>
              <a:t>3/14/2013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bath.ac.uk/~jjb/web/bod.html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michal.bida@gmail.com" TargetMode="External"/><Relationship Id="rId2" Type="http://schemas.openxmlformats.org/officeDocument/2006/relationships/hyperlink" Target="mailto:jakub.gemrot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michal.bida@gmail.com" TargetMode="External"/><Relationship Id="rId2" Type="http://schemas.openxmlformats.org/officeDocument/2006/relationships/hyperlink" Target="mailto:jakub.gemrot@gmail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Pogamut</a:t>
            </a:r>
            <a:r>
              <a:rPr lang="en-US" dirty="0" smtClean="0"/>
              <a:t> 3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UT2004 bots made easy!</a:t>
            </a:r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0538" y="142875"/>
            <a:ext cx="2160587" cy="2160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04838" y="381000"/>
            <a:ext cx="4543425" cy="1392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 anchor="ctr"/>
          <a:lstStyle/>
          <a:p>
            <a:pPr>
              <a:lnSpc>
                <a:spcPct val="100000"/>
              </a:lnSpc>
              <a:buClr>
                <a:srgbClr val="CBCBCB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dirty="0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Faculty of </a:t>
            </a:r>
            <a:r>
              <a:rPr lang="en-GB" sz="1600" dirty="0" smtClean="0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Mathematics </a:t>
            </a:r>
            <a:r>
              <a:rPr lang="en-GB" sz="1600" dirty="0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</a:t>
            </a:r>
            <a:r>
              <a:rPr lang="en-GB" sz="1600" dirty="0" smtClean="0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Physics</a:t>
            </a:r>
            <a:endParaRPr lang="en-GB" sz="1600" dirty="0"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00000"/>
              </a:lnSpc>
              <a:buClr>
                <a:srgbClr val="CBCBCB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dirty="0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Charles University </a:t>
            </a:r>
            <a:r>
              <a:rPr lang="en-GB" sz="1600" dirty="0" smtClean="0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</a:t>
            </a:r>
            <a:r>
              <a:rPr lang="en-GB" sz="1600" dirty="0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Prague</a:t>
            </a:r>
          </a:p>
          <a:p>
            <a:pPr>
              <a:lnSpc>
                <a:spcPct val="100000"/>
              </a:lnSpc>
              <a:buClr>
                <a:srgbClr val="CBCBCB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dirty="0" smtClean="0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11</a:t>
            </a:r>
            <a:r>
              <a:rPr lang="en-GB" sz="1600" baseline="30000" dirty="0" smtClean="0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</a:t>
            </a:r>
            <a:r>
              <a:rPr lang="en-GB" sz="1600" dirty="0" smtClean="0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1600" dirty="0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March </a:t>
            </a:r>
            <a:r>
              <a:rPr lang="en-GB" sz="1600" dirty="0" smtClean="0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2013</a:t>
            </a:r>
            <a:endParaRPr lang="en-GB" sz="1600" dirty="0"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14348" y="3857628"/>
            <a:ext cx="8072494" cy="139223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2160" tIns="46080" rIns="92160" bIns="46080" anchor="ctr"/>
          <a:lstStyle/>
          <a:p>
            <a:pPr>
              <a:lnSpc>
                <a:spcPct val="100000"/>
              </a:lnSpc>
              <a:buClr>
                <a:srgbClr val="CBCBCB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dirty="0" smtClean="0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Lecture 3 – Running Around</a:t>
            </a:r>
          </a:p>
        </p:txBody>
      </p:sp>
      <p:pic>
        <p:nvPicPr>
          <p:cNvPr id="1026" name="Picture 2" descr="D:\Downloads\tag-game.jp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869160"/>
            <a:ext cx="3001516" cy="1820920"/>
          </a:xfrm>
          <a:prstGeom prst="rect">
            <a:avLst/>
          </a:prstGeom>
          <a:noFill/>
        </p:spPr>
      </p:pic>
      <p:sp>
        <p:nvSpPr>
          <p:cNvPr id="9" name="Obdélník 8"/>
          <p:cNvSpPr/>
          <p:nvPr/>
        </p:nvSpPr>
        <p:spPr>
          <a:xfrm>
            <a:off x="5940152" y="4293096"/>
            <a:ext cx="2943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buClr>
                <a:srgbClr val="CBCBCB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Tag!  Tournament</a:t>
            </a:r>
            <a:endParaRPr lang="en-GB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menu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57200" y="1669986"/>
            <a:ext cx="8229600" cy="4968551"/>
          </a:xfrm>
        </p:spPr>
        <p:txBody>
          <a:bodyPr>
            <a:normAutofit fontScale="92500" lnSpcReduction="20000"/>
          </a:bodyPr>
          <a:lstStyle/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Big Picture</a:t>
            </a:r>
          </a:p>
          <a:p>
            <a:pPr marL="633222" indent="-514350">
              <a:buFont typeface="+mj-lt"/>
              <a:buAutoNum type="arabicPeriod"/>
            </a:pPr>
            <a:r>
              <a:rPr lang="en-US" b="1" dirty="0" smtClean="0">
                <a:sym typeface="Wingdings" pitchFamily="2" charset="2"/>
              </a:rPr>
              <a:t>How to see</a:t>
            </a:r>
          </a:p>
          <a:p>
            <a:pPr marL="925830" lvl="1" indent="-514350"/>
            <a:r>
              <a:rPr lang="cs-CZ" sz="2400" b="1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Self</a:t>
            </a:r>
            <a:r>
              <a:rPr lang="cs-CZ" sz="2400" b="1" dirty="0" smtClean="0">
                <a:sym typeface="Wingdings" pitchFamily="2" charset="2"/>
              </a:rPr>
              <a:t>, </a:t>
            </a:r>
            <a:r>
              <a:rPr lang="cs-CZ" sz="2400" b="1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Player</a:t>
            </a:r>
            <a:r>
              <a:rPr lang="cs-CZ" sz="2400" b="1" dirty="0" smtClean="0">
                <a:sym typeface="Wingdings" pitchFamily="2" charset="2"/>
              </a:rPr>
              <a:t>, </a:t>
            </a:r>
            <a:r>
              <a:rPr lang="cs-CZ" sz="2400" b="1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Location</a:t>
            </a:r>
            <a:r>
              <a:rPr lang="cs-CZ" sz="2400" b="1" dirty="0" smtClean="0">
                <a:latin typeface="+mj-lt"/>
                <a:sym typeface="Wingdings" pitchFamily="2" charset="2"/>
              </a:rPr>
              <a:t>,</a:t>
            </a:r>
            <a:r>
              <a:rPr lang="cs-CZ" sz="2400" b="1" dirty="0" smtClean="0">
                <a:sym typeface="Wingdings" pitchFamily="2" charset="2"/>
              </a:rPr>
              <a:t> </a:t>
            </a:r>
            <a:r>
              <a:rPr lang="cs-CZ" sz="2400" b="1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Rotation</a:t>
            </a:r>
            <a:r>
              <a:rPr lang="cs-CZ" sz="2400" b="1" dirty="0" smtClean="0">
                <a:sym typeface="Wingdings" pitchFamily="2" charset="2"/>
              </a:rPr>
              <a:t>, </a:t>
            </a:r>
            <a:r>
              <a:rPr lang="cs-CZ" sz="2400" b="1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Velocity</a:t>
            </a:r>
            <a:endParaRPr lang="en-US" sz="2400" b="1" dirty="0" smtClean="0">
              <a:latin typeface="+mj-lt"/>
              <a:cs typeface="Courier New" pitchFamily="49" charset="0"/>
              <a:sym typeface="Wingdings" pitchFamily="2" charset="2"/>
            </a:endParaRPr>
          </a:p>
          <a:p>
            <a:pPr marL="925830" lvl="1" indent="-514350"/>
            <a:r>
              <a:rPr lang="en-US" sz="2400" b="1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this.</a:t>
            </a:r>
            <a:r>
              <a:rPr lang="cs-CZ" sz="2400" b="1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info</a:t>
            </a:r>
            <a:r>
              <a:rPr lang="cs-CZ" sz="2400" b="1" dirty="0" smtClean="0">
                <a:latin typeface="+mj-lt"/>
                <a:cs typeface="Courier New" pitchFamily="49" charset="0"/>
                <a:sym typeface="Wingdings" pitchFamily="2" charset="2"/>
              </a:rPr>
              <a:t>,</a:t>
            </a:r>
            <a:r>
              <a:rPr lang="cs-CZ" sz="2400" b="1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this.</a:t>
            </a:r>
            <a:r>
              <a:rPr lang="cs-CZ" sz="2400" b="1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players</a:t>
            </a:r>
            <a:endParaRPr lang="en-US" sz="2400" b="1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How to move</a:t>
            </a:r>
          </a:p>
          <a:p>
            <a:pPr marL="925830" lvl="1" indent="-514350"/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Move, Jump, Dodge</a:t>
            </a:r>
          </a:p>
          <a:p>
            <a:pPr marL="925830" lvl="1" indent="-514350"/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this.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move</a:t>
            </a:r>
            <a:endParaRPr lang="en-US" sz="24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Font typeface="+mj-lt"/>
              <a:buAutoNum type="arabicPeriod"/>
            </a:pPr>
            <a:r>
              <a:rPr lang="cs-CZ" dirty="0" err="1" smtClean="0">
                <a:sym typeface="Wingdings" pitchFamily="2" charset="2"/>
              </a:rPr>
              <a:t>Tag</a:t>
            </a:r>
            <a:r>
              <a:rPr lang="en-US" dirty="0" smtClean="0">
                <a:sym typeface="Wingdings" pitchFamily="2" charset="2"/>
              </a:rPr>
              <a:t>! Game</a:t>
            </a:r>
          </a:p>
          <a:p>
            <a:pPr marL="925830" lvl="1" indent="-514350"/>
            <a:r>
              <a:rPr lang="en-US" dirty="0" smtClean="0">
                <a:sym typeface="Wingdings" pitchFamily="2" charset="2"/>
              </a:rPr>
              <a:t>Rules, Map</a:t>
            </a:r>
          </a:p>
          <a:p>
            <a:pPr marL="925830" lvl="1" indent="-514350"/>
            <a:r>
              <a:rPr lang="en-US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TagMap</a:t>
            </a:r>
            <a:endParaRPr lang="en-US" sz="24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cs typeface="Courier New" pitchFamily="49" charset="0"/>
                <a:sym typeface="Wingdings" pitchFamily="2" charset="2"/>
              </a:rPr>
              <a:t>How to think</a:t>
            </a:r>
          </a:p>
          <a:p>
            <a:pPr marL="925830" lvl="1" indent="-514350"/>
            <a:r>
              <a:rPr lang="en-US" dirty="0" smtClean="0">
                <a:cs typeface="Courier New" pitchFamily="49" charset="0"/>
                <a:sym typeface="Wingdings" pitchFamily="2" charset="2"/>
              </a:rPr>
              <a:t>Intelligence by design</a:t>
            </a:r>
            <a:endParaRPr lang="en-US" sz="24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Tag! Tournament Announcement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4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625609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IWorldObjects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Self</a:t>
            </a:r>
            <a:r>
              <a:rPr lang="en-US" dirty="0" smtClean="0"/>
              <a:t>,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Player</a:t>
            </a:r>
            <a:r>
              <a:rPr lang="en-US" dirty="0" smtClean="0"/>
              <a:t>, </a:t>
            </a:r>
            <a:r>
              <a:rPr lang="en-US" sz="2400" i="1" dirty="0" smtClean="0">
                <a:latin typeface="Courier New" pitchFamily="49" charset="0"/>
                <a:cs typeface="Courier New" pitchFamily="49" charset="0"/>
              </a:rPr>
              <a:t>Item</a:t>
            </a:r>
            <a:r>
              <a:rPr lang="en-US" i="1" dirty="0" smtClean="0"/>
              <a:t>, </a:t>
            </a:r>
            <a:r>
              <a:rPr lang="en-US" sz="2400" i="1" dirty="0" err="1" smtClean="0">
                <a:latin typeface="Courier New" pitchFamily="49" charset="0"/>
                <a:cs typeface="Courier New" pitchFamily="49" charset="0"/>
              </a:rPr>
              <a:t>NavPoint</a:t>
            </a:r>
            <a:r>
              <a:rPr lang="en-US" sz="2400" dirty="0" smtClean="0">
                <a:latin typeface="+mj-lt"/>
                <a:cs typeface="Courier New" pitchFamily="49" charset="0"/>
              </a:rPr>
              <a:t>,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…</a:t>
            </a:r>
            <a:endParaRPr lang="en-US" dirty="0" smtClean="0"/>
          </a:p>
          <a:p>
            <a:pPr lvl="1"/>
            <a:r>
              <a:rPr lang="en-US" sz="2400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24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world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.getSingle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Self.</a:t>
            </a:r>
            <a:r>
              <a:rPr lang="en-US" sz="2400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class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1"/>
            <a:r>
              <a:rPr lang="en-US" sz="2400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24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world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.getAll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Player.</a:t>
            </a:r>
            <a:r>
              <a:rPr lang="en-US" sz="2400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class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1"/>
            <a:r>
              <a:rPr lang="en-US" sz="2400" i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sz="2400" i="1" dirty="0" err="1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2400" i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world</a:t>
            </a:r>
            <a:r>
              <a:rPr lang="en-US" sz="2400" i="1" dirty="0" err="1" smtClean="0">
                <a:latin typeface="Courier New" pitchFamily="49" charset="0"/>
                <a:cs typeface="Courier New" pitchFamily="49" charset="0"/>
              </a:rPr>
              <a:t>.getAll</a:t>
            </a:r>
            <a:r>
              <a:rPr lang="en-US" sz="2400" i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i="1" dirty="0" err="1" smtClean="0">
                <a:latin typeface="Courier New" pitchFamily="49" charset="0"/>
                <a:cs typeface="Courier New" pitchFamily="49" charset="0"/>
              </a:rPr>
              <a:t>Item.</a:t>
            </a:r>
            <a:r>
              <a:rPr lang="en-US" sz="2400" i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class</a:t>
            </a:r>
            <a:r>
              <a:rPr lang="en-US" sz="2400" i="1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1"/>
            <a:r>
              <a:rPr lang="en-US" sz="2400" i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sz="2400" i="1" dirty="0" err="1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2400" i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world</a:t>
            </a:r>
            <a:r>
              <a:rPr lang="en-US" sz="2400" i="1" dirty="0" err="1" smtClean="0">
                <a:latin typeface="Courier New" pitchFamily="49" charset="0"/>
                <a:cs typeface="Courier New" pitchFamily="49" charset="0"/>
              </a:rPr>
              <a:t>.getAll</a:t>
            </a:r>
            <a:r>
              <a:rPr lang="en-US" sz="2400" i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i="1" dirty="0" err="1" smtClean="0">
                <a:latin typeface="Courier New" pitchFamily="49" charset="0"/>
                <a:cs typeface="Courier New" pitchFamily="49" charset="0"/>
              </a:rPr>
              <a:t>NavPoint.</a:t>
            </a:r>
            <a:r>
              <a:rPr lang="en-US" sz="2400" i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class</a:t>
            </a:r>
            <a:r>
              <a:rPr lang="en-US" sz="2400" i="1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Agent modules</a:t>
            </a:r>
          </a:p>
          <a:p>
            <a:pPr lvl="1"/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AgentInfo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~ </a:t>
            </a:r>
            <a:r>
              <a:rPr lang="en-US" sz="24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24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info</a:t>
            </a:r>
          </a:p>
          <a:p>
            <a:pPr lvl="1"/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Players ~ </a:t>
            </a:r>
            <a:r>
              <a:rPr lang="en-US" sz="2400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24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players</a:t>
            </a:r>
            <a:endParaRPr lang="en-US" sz="2400" dirty="0" smtClean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sz="2400" i="1" dirty="0" smtClean="0">
                <a:latin typeface="Courier New" pitchFamily="49" charset="0"/>
                <a:cs typeface="Courier New" pitchFamily="49" charset="0"/>
              </a:rPr>
              <a:t>Items ~ </a:t>
            </a:r>
            <a:r>
              <a:rPr lang="en-US" sz="2400" i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sz="2400" i="1" dirty="0" err="1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2400" i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items</a:t>
            </a:r>
            <a:endParaRPr lang="en-US" sz="2400" i="1" dirty="0" smtClean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sz="2400" i="1" dirty="0" err="1" smtClean="0">
                <a:latin typeface="Courier New" pitchFamily="49" charset="0"/>
                <a:cs typeface="Courier New" pitchFamily="49" charset="0"/>
              </a:rPr>
              <a:t>NavPoints</a:t>
            </a:r>
            <a:r>
              <a:rPr lang="en-US" sz="2400" i="1" dirty="0" smtClean="0">
                <a:latin typeface="Courier New" pitchFamily="49" charset="0"/>
                <a:cs typeface="Courier New" pitchFamily="49" charset="0"/>
              </a:rPr>
              <a:t> ~ </a:t>
            </a:r>
            <a:r>
              <a:rPr lang="en-US" sz="2400" i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sz="2400" i="1" dirty="0" err="1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2400" i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navPoints</a:t>
            </a:r>
            <a:endParaRPr lang="en-US" sz="2400" i="1" dirty="0" smtClean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lvl="1"/>
            <a:endParaRPr lang="en-US" sz="24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Location</a:t>
            </a:r>
            <a:r>
              <a:rPr lang="en-US" dirty="0" smtClean="0">
                <a:latin typeface="+mj-lt"/>
                <a:cs typeface="Courier New" pitchFamily="49" charset="0"/>
              </a:rPr>
              <a:t>,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Rotation</a:t>
            </a:r>
            <a:r>
              <a:rPr lang="en-US" dirty="0" smtClean="0">
                <a:latin typeface="+mj-lt"/>
                <a:cs typeface="Courier New" pitchFamily="49" charset="0"/>
              </a:rPr>
              <a:t>,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Velocity</a:t>
            </a: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see?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Sensors – Body state, Vision</a:t>
            </a:r>
            <a:endParaRPr lang="cs-CZ" sz="3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4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824536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IWorldObjects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Self</a:t>
            </a:r>
            <a:r>
              <a:rPr lang="en-US" dirty="0" smtClean="0"/>
              <a:t>,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Player</a:t>
            </a:r>
            <a:r>
              <a:rPr lang="en-US" dirty="0" smtClean="0"/>
              <a:t>, </a:t>
            </a:r>
            <a:r>
              <a:rPr lang="en-US" sz="2400" i="1" dirty="0" smtClean="0">
                <a:latin typeface="Courier New" pitchFamily="49" charset="0"/>
                <a:cs typeface="Courier New" pitchFamily="49" charset="0"/>
              </a:rPr>
              <a:t>Item</a:t>
            </a:r>
            <a:r>
              <a:rPr lang="en-US" i="1" dirty="0" smtClean="0"/>
              <a:t>, </a:t>
            </a:r>
            <a:r>
              <a:rPr lang="en-US" sz="2400" i="1" dirty="0" err="1" smtClean="0">
                <a:latin typeface="Courier New" pitchFamily="49" charset="0"/>
                <a:cs typeface="Courier New" pitchFamily="49" charset="0"/>
              </a:rPr>
              <a:t>NavPoint</a:t>
            </a:r>
            <a:r>
              <a:rPr lang="en-US" dirty="0" smtClean="0">
                <a:cs typeface="Courier New" pitchFamily="49" charset="0"/>
              </a:rPr>
              <a:t>,</a:t>
            </a:r>
            <a:r>
              <a:rPr lang="en-US" sz="2400" dirty="0" smtClean="0">
                <a:cs typeface="Courier New" pitchFamily="49" charset="0"/>
              </a:rPr>
              <a:t>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…</a:t>
            </a:r>
            <a:endParaRPr lang="en-US" sz="2400" i="1" dirty="0" smtClean="0"/>
          </a:p>
          <a:p>
            <a:pPr lvl="1"/>
            <a:r>
              <a:rPr lang="en-US" sz="2600" dirty="0" smtClean="0"/>
              <a:t>All objects have unique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UnrealId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n-US" sz="2200" dirty="0" smtClean="0">
                <a:latin typeface="+mj-lt"/>
                <a:cs typeface="Courier New" pitchFamily="49" charset="0"/>
              </a:rPr>
              <a:t>Each unique id has single </a:t>
            </a:r>
            <a:r>
              <a:rPr lang="en-US" sz="1900" dirty="0" err="1" smtClean="0">
                <a:latin typeface="Courier New" pitchFamily="49" charset="0"/>
                <a:cs typeface="Courier New" pitchFamily="49" charset="0"/>
              </a:rPr>
              <a:t>UnrealId</a:t>
            </a:r>
            <a:r>
              <a:rPr lang="en-US" sz="2200" dirty="0" smtClean="0">
                <a:latin typeface="+mj-lt"/>
                <a:cs typeface="Courier New" pitchFamily="49" charset="0"/>
              </a:rPr>
              <a:t> instance</a:t>
            </a:r>
          </a:p>
          <a:p>
            <a:pPr lvl="1"/>
            <a:r>
              <a:rPr lang="en-US" sz="2600" dirty="0" smtClean="0">
                <a:latin typeface="+mj-lt"/>
                <a:cs typeface="Courier New" pitchFamily="49" charset="0"/>
              </a:rPr>
              <a:t>Each unique object has single instance</a:t>
            </a:r>
          </a:p>
          <a:p>
            <a:pPr lvl="2"/>
            <a:r>
              <a:rPr lang="en-US" sz="2200" dirty="0" smtClean="0">
                <a:latin typeface="+mj-lt"/>
                <a:cs typeface="Courier New" pitchFamily="49" charset="0"/>
              </a:rPr>
              <a:t>Agent modules are respecting this, no sneaky clone()s</a:t>
            </a:r>
          </a:p>
          <a:p>
            <a:pPr lvl="1"/>
            <a:endParaRPr lang="en-US" sz="1100" dirty="0" smtClean="0">
              <a:latin typeface="+mj-lt"/>
              <a:cs typeface="Courier New" pitchFamily="49" charset="0"/>
            </a:endParaRPr>
          </a:p>
          <a:p>
            <a:pPr lvl="1">
              <a:buNone/>
            </a:pPr>
            <a:r>
              <a:rPr lang="en-US" sz="3000" dirty="0" smtClean="0">
                <a:latin typeface="+mj-lt"/>
                <a:cs typeface="Courier New" pitchFamily="49" charset="0"/>
              </a:rPr>
              <a:t>What does it mean for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Collection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3000" dirty="0" smtClean="0">
                <a:latin typeface="+mj-lt"/>
                <a:cs typeface="Courier New" pitchFamily="49" charset="0"/>
              </a:rPr>
              <a:t>?</a:t>
            </a:r>
          </a:p>
          <a:p>
            <a:pPr lvl="1">
              <a:buNone/>
            </a:pPr>
            <a:r>
              <a:rPr lang="en-US" sz="3000" dirty="0" smtClean="0">
                <a:latin typeface="+mj-lt"/>
                <a:cs typeface="Courier New" pitchFamily="49" charset="0"/>
              </a:rPr>
              <a:t>=&gt; can be used in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Set&lt;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UnrealId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 sz="3000" dirty="0" smtClean="0">
                <a:latin typeface="+mj-lt"/>
                <a:cs typeface="Courier New" pitchFamily="49" charset="0"/>
              </a:rPr>
              <a:t>,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Set&lt;Player&gt;</a:t>
            </a:r>
            <a:endParaRPr lang="en-US" sz="3000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en-US" sz="3000" dirty="0" smtClean="0">
                <a:latin typeface="+mj-lt"/>
                <a:cs typeface="Courier New" pitchFamily="49" charset="0"/>
              </a:rPr>
              <a:t>=&gt; can be used as key in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Map&lt;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UnrealId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?&gt;</a:t>
            </a:r>
            <a:r>
              <a:rPr lang="en-US" sz="3000" dirty="0" smtClean="0">
                <a:latin typeface="+mj-lt"/>
                <a:cs typeface="Courier New" pitchFamily="49" charset="0"/>
              </a:rPr>
              <a:t> ,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Map&lt;Player, ?&gt;</a:t>
            </a:r>
            <a:r>
              <a:rPr lang="en-US" sz="3000" dirty="0" smtClean="0">
                <a:latin typeface="+mj-lt"/>
                <a:cs typeface="Courier New" pitchFamily="49" charset="0"/>
              </a:rPr>
              <a:t> without performance hit</a:t>
            </a:r>
            <a:endParaRPr lang="en-US" sz="2600" dirty="0" smtClean="0">
              <a:latin typeface="+mj-lt"/>
              <a:cs typeface="Courier New" pitchFamily="49" charset="0"/>
            </a:endParaRPr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see?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Sensors – Body state, Vision</a:t>
            </a:r>
            <a:endParaRPr lang="cs-CZ" sz="3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4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248472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IWorldObjects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Self</a:t>
            </a:r>
            <a:r>
              <a:rPr lang="en-US" dirty="0" smtClean="0"/>
              <a:t>,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Player</a:t>
            </a:r>
            <a:r>
              <a:rPr lang="en-US" dirty="0" smtClean="0"/>
              <a:t>, </a:t>
            </a:r>
            <a:r>
              <a:rPr lang="en-US" sz="2400" i="1" dirty="0" smtClean="0">
                <a:latin typeface="Courier New" pitchFamily="49" charset="0"/>
                <a:cs typeface="Courier New" pitchFamily="49" charset="0"/>
              </a:rPr>
              <a:t>Item</a:t>
            </a:r>
            <a:r>
              <a:rPr lang="en-US" sz="2400" i="1" dirty="0" smtClean="0"/>
              <a:t>, </a:t>
            </a:r>
            <a:r>
              <a:rPr lang="en-US" sz="2400" i="1" dirty="0" err="1" smtClean="0">
                <a:latin typeface="Courier New" pitchFamily="49" charset="0"/>
                <a:cs typeface="Courier New" pitchFamily="49" charset="0"/>
              </a:rPr>
              <a:t>NavPoint</a:t>
            </a:r>
            <a:r>
              <a:rPr lang="en-US" sz="2400" dirty="0" smtClean="0">
                <a:cs typeface="Courier New" pitchFamily="49" charset="0"/>
              </a:rPr>
              <a:t>,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…</a:t>
            </a:r>
            <a:endParaRPr lang="en-US" dirty="0" smtClean="0"/>
          </a:p>
          <a:p>
            <a:pPr lvl="1"/>
            <a:r>
              <a:rPr lang="en-US" sz="2600" dirty="0" smtClean="0"/>
              <a:t>All objects have unique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UnrealId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n-US" sz="2200" dirty="0" smtClean="0">
                <a:latin typeface="+mj-lt"/>
                <a:cs typeface="Courier New" pitchFamily="49" charset="0"/>
              </a:rPr>
              <a:t>Each unique id has single </a:t>
            </a:r>
            <a:r>
              <a:rPr lang="en-US" sz="1900" dirty="0" err="1" smtClean="0">
                <a:latin typeface="Courier New" pitchFamily="49" charset="0"/>
                <a:cs typeface="Courier New" pitchFamily="49" charset="0"/>
              </a:rPr>
              <a:t>UnrealId</a:t>
            </a:r>
            <a:r>
              <a:rPr lang="en-US" sz="2200" dirty="0" smtClean="0">
                <a:latin typeface="+mj-lt"/>
                <a:cs typeface="Courier New" pitchFamily="49" charset="0"/>
              </a:rPr>
              <a:t> instance</a:t>
            </a:r>
          </a:p>
          <a:p>
            <a:pPr lvl="1"/>
            <a:r>
              <a:rPr lang="en-US" sz="2600" dirty="0" smtClean="0">
                <a:latin typeface="+mj-lt"/>
                <a:cs typeface="Courier New" pitchFamily="49" charset="0"/>
              </a:rPr>
              <a:t>Each unique object has single instance</a:t>
            </a:r>
          </a:p>
          <a:p>
            <a:pPr lvl="2"/>
            <a:r>
              <a:rPr lang="en-US" sz="2200" dirty="0" smtClean="0">
                <a:cs typeface="Courier New" pitchFamily="49" charset="0"/>
              </a:rPr>
              <a:t>Agent modules are respecting this, no sneaky clone()s</a:t>
            </a:r>
            <a:endParaRPr lang="en-US" sz="2200" dirty="0" smtClean="0">
              <a:latin typeface="+mj-lt"/>
              <a:cs typeface="Courier New" pitchFamily="49" charset="0"/>
            </a:endParaRPr>
          </a:p>
          <a:p>
            <a:pPr lvl="1"/>
            <a:endParaRPr lang="en-US" sz="1100" dirty="0" smtClean="0">
              <a:latin typeface="+mj-lt"/>
              <a:cs typeface="Courier New" pitchFamily="49" charset="0"/>
            </a:endParaRPr>
          </a:p>
          <a:p>
            <a:pPr lvl="1">
              <a:buNone/>
            </a:pPr>
            <a:r>
              <a:rPr lang="en-US" sz="3000" dirty="0" smtClean="0">
                <a:latin typeface="+mj-lt"/>
                <a:cs typeface="Courier New" pitchFamily="49" charset="0"/>
              </a:rPr>
              <a:t>What does it mean for </a:t>
            </a:r>
            <a:r>
              <a:rPr lang="en-US" sz="3000" b="1" dirty="0" smtClean="0">
                <a:latin typeface="+mj-lt"/>
                <a:cs typeface="Courier New" pitchFamily="49" charset="0"/>
              </a:rPr>
              <a:t>object update</a:t>
            </a:r>
            <a:r>
              <a:rPr lang="en-US" sz="3000" dirty="0" smtClean="0">
                <a:latin typeface="+mj-lt"/>
                <a:cs typeface="Courier New" pitchFamily="49" charset="0"/>
              </a:rPr>
              <a:t>s?</a:t>
            </a:r>
          </a:p>
          <a:p>
            <a:pPr lvl="1">
              <a:buNone/>
            </a:pPr>
            <a:r>
              <a:rPr lang="en-US" sz="3000" dirty="0" smtClean="0">
                <a:latin typeface="+mj-lt"/>
                <a:cs typeface="Courier New" pitchFamily="49" charset="0"/>
              </a:rPr>
              <a:t>=&gt; once obtained instances are auto-updated</a:t>
            </a:r>
            <a:endParaRPr lang="en-US" sz="3000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en-US" sz="3000" dirty="0" smtClean="0">
                <a:latin typeface="+mj-lt"/>
                <a:cs typeface="Courier New" pitchFamily="49" charset="0"/>
              </a:rPr>
              <a:t>=&gt; there is no history</a:t>
            </a:r>
            <a:endParaRPr lang="en-US" sz="2600" dirty="0" smtClean="0">
              <a:latin typeface="+mj-lt"/>
              <a:cs typeface="Courier New" pitchFamily="49" charset="0"/>
            </a:endParaRPr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see?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Sensors – Body state, Vision</a:t>
            </a:r>
            <a:endParaRPr lang="cs-CZ" sz="3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4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625609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IWorldObjects</a:t>
            </a:r>
            <a:r>
              <a:rPr lang="en-US" dirty="0" smtClean="0">
                <a:latin typeface="+mj-lt"/>
                <a:cs typeface="Courier New" pitchFamily="49" charset="0"/>
              </a:rPr>
              <a:t> ~</a:t>
            </a:r>
            <a:r>
              <a:rPr lang="cs-CZ" dirty="0" smtClean="0">
                <a:latin typeface="+mj-lt"/>
                <a:cs typeface="Courier New" pitchFamily="49" charset="0"/>
              </a:rPr>
              <a:t> </a:t>
            </a:r>
            <a:r>
              <a:rPr lang="cs-CZ" dirty="0" err="1" smtClean="0">
                <a:latin typeface="+mj-lt"/>
                <a:cs typeface="Courier New" pitchFamily="49" charset="0"/>
              </a:rPr>
              <a:t>low</a:t>
            </a:r>
            <a:r>
              <a:rPr lang="cs-CZ" dirty="0" smtClean="0">
                <a:latin typeface="+mj-lt"/>
                <a:cs typeface="Courier New" pitchFamily="49" charset="0"/>
              </a:rPr>
              <a:t>-</a:t>
            </a:r>
            <a:r>
              <a:rPr lang="cs-CZ" dirty="0" err="1" smtClean="0">
                <a:latin typeface="+mj-lt"/>
                <a:cs typeface="Courier New" pitchFamily="49" charset="0"/>
              </a:rPr>
              <a:t>level</a:t>
            </a:r>
            <a:r>
              <a:rPr lang="cs-CZ" dirty="0" smtClean="0">
                <a:latin typeface="+mj-lt"/>
                <a:cs typeface="Courier New" pitchFamily="49" charset="0"/>
              </a:rPr>
              <a:t> </a:t>
            </a:r>
            <a:r>
              <a:rPr lang="en-US" dirty="0" smtClean="0">
                <a:latin typeface="+mj-lt"/>
                <a:cs typeface="Courier New" pitchFamily="49" charset="0"/>
              </a:rPr>
              <a:t>API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sz="2400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24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world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.getSingle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Self.</a:t>
            </a:r>
            <a:r>
              <a:rPr lang="en-US" sz="2400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class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2"/>
            <a:r>
              <a:rPr lang="en-US" sz="2200" dirty="0" smtClean="0">
                <a:latin typeface="+mj-lt"/>
                <a:cs typeface="Courier New" pitchFamily="49" charset="0"/>
              </a:rPr>
              <a:t>Info about your </a:t>
            </a:r>
            <a:r>
              <a:rPr lang="en-US" sz="2200" dirty="0" err="1" smtClean="0">
                <a:latin typeface="+mj-lt"/>
                <a:cs typeface="Courier New" pitchFamily="49" charset="0"/>
              </a:rPr>
              <a:t>bot</a:t>
            </a:r>
            <a:endParaRPr lang="en-US" sz="2200" dirty="0" smtClean="0">
              <a:latin typeface="+mj-lt"/>
              <a:cs typeface="Courier New" pitchFamily="49" charset="0"/>
            </a:endParaRPr>
          </a:p>
          <a:p>
            <a:pPr lvl="1"/>
            <a:r>
              <a:rPr lang="en-US" sz="2400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24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world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.getAll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Player.</a:t>
            </a:r>
            <a:r>
              <a:rPr lang="en-US" sz="2400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class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2"/>
            <a:r>
              <a:rPr lang="en-US" sz="2200" dirty="0" smtClean="0">
                <a:latin typeface="+mj-lt"/>
                <a:cs typeface="Courier New" pitchFamily="49" charset="0"/>
              </a:rPr>
              <a:t>Returns 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Map&lt;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UnrealId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, Player&gt;</a:t>
            </a:r>
            <a:endParaRPr lang="cs-CZ" sz="2000" dirty="0" smtClean="0"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cs-CZ" sz="2000" dirty="0" err="1" smtClean="0">
                <a:latin typeface="+mj-lt"/>
                <a:cs typeface="Courier New" pitchFamily="49" charset="0"/>
              </a:rPr>
              <a:t>All</a:t>
            </a:r>
            <a:r>
              <a:rPr lang="cs-CZ" sz="2000" dirty="0" smtClean="0">
                <a:latin typeface="+mj-lt"/>
                <a:cs typeface="Courier New" pitchFamily="49" charset="0"/>
              </a:rPr>
              <a:t> </a:t>
            </a:r>
            <a:r>
              <a:rPr lang="cs-CZ" sz="2000" dirty="0" err="1" smtClean="0">
                <a:latin typeface="+mj-lt"/>
                <a:cs typeface="Courier New" pitchFamily="49" charset="0"/>
              </a:rPr>
              <a:t>players</a:t>
            </a:r>
            <a:r>
              <a:rPr lang="cs-CZ" sz="2000" dirty="0" smtClean="0">
                <a:latin typeface="+mj-lt"/>
                <a:cs typeface="Courier New" pitchFamily="49" charset="0"/>
              </a:rPr>
              <a:t> </a:t>
            </a:r>
            <a:r>
              <a:rPr lang="cs-CZ" sz="2000" dirty="0" err="1" smtClean="0">
                <a:latin typeface="+mj-lt"/>
                <a:cs typeface="Courier New" pitchFamily="49" charset="0"/>
              </a:rPr>
              <a:t>encountered</a:t>
            </a:r>
            <a:r>
              <a:rPr lang="cs-CZ" sz="2000" dirty="0" smtClean="0">
                <a:latin typeface="+mj-lt"/>
                <a:cs typeface="Courier New" pitchFamily="49" charset="0"/>
              </a:rPr>
              <a:t> </a:t>
            </a:r>
            <a:r>
              <a:rPr lang="cs-CZ" sz="2000" dirty="0" err="1" smtClean="0">
                <a:latin typeface="+mj-lt"/>
                <a:cs typeface="Courier New" pitchFamily="49" charset="0"/>
              </a:rPr>
              <a:t>during</a:t>
            </a:r>
            <a:r>
              <a:rPr lang="cs-CZ" sz="2000" dirty="0" smtClean="0">
                <a:latin typeface="+mj-lt"/>
                <a:cs typeface="Courier New" pitchFamily="49" charset="0"/>
              </a:rPr>
              <a:t> </a:t>
            </a:r>
            <a:r>
              <a:rPr lang="cs-CZ" sz="2000" dirty="0" err="1" smtClean="0">
                <a:latin typeface="+mj-lt"/>
                <a:cs typeface="Courier New" pitchFamily="49" charset="0"/>
              </a:rPr>
              <a:t>the</a:t>
            </a:r>
            <a:r>
              <a:rPr lang="cs-CZ" sz="2000" dirty="0" smtClean="0">
                <a:latin typeface="+mj-lt"/>
                <a:cs typeface="Courier New" pitchFamily="49" charset="0"/>
              </a:rPr>
              <a:t> </a:t>
            </a:r>
            <a:r>
              <a:rPr lang="cs-CZ" sz="2000" dirty="0" err="1" smtClean="0">
                <a:latin typeface="+mj-lt"/>
                <a:cs typeface="Courier New" pitchFamily="49" charset="0"/>
              </a:rPr>
              <a:t>session</a:t>
            </a:r>
            <a:endParaRPr lang="cs-CZ" sz="2000" dirty="0" smtClean="0">
              <a:latin typeface="+mj-lt"/>
              <a:cs typeface="Courier New" pitchFamily="49" charset="0"/>
            </a:endParaRPr>
          </a:p>
          <a:p>
            <a:pPr lvl="1"/>
            <a:r>
              <a:rPr lang="en-US" sz="2400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24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world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.getAll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</a:rPr>
              <a:t>Visible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Player.</a:t>
            </a:r>
            <a:r>
              <a:rPr lang="en-US" sz="2400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class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cs-CZ" sz="2400" dirty="0" smtClean="0"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n-US" sz="2200" dirty="0" smtClean="0">
                <a:cs typeface="Courier New" pitchFamily="49" charset="0"/>
              </a:rPr>
              <a:t>Returns 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Map&lt;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UnrealId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, Player&gt;</a:t>
            </a:r>
            <a:endParaRPr lang="cs-CZ" sz="2000" dirty="0" smtClean="0"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cs-CZ" sz="2000" dirty="0" err="1" smtClean="0">
                <a:cs typeface="Courier New" pitchFamily="49" charset="0"/>
              </a:rPr>
              <a:t>All</a:t>
            </a:r>
            <a:r>
              <a:rPr lang="cs-CZ" sz="2000" dirty="0" smtClean="0">
                <a:cs typeface="Courier New" pitchFamily="49" charset="0"/>
              </a:rPr>
              <a:t> </a:t>
            </a:r>
            <a:r>
              <a:rPr lang="cs-CZ" sz="2000" dirty="0" err="1" smtClean="0">
                <a:cs typeface="Courier New" pitchFamily="49" charset="0"/>
              </a:rPr>
              <a:t>players</a:t>
            </a:r>
            <a:r>
              <a:rPr lang="cs-CZ" sz="2000" dirty="0" smtClean="0">
                <a:cs typeface="Courier New" pitchFamily="49" charset="0"/>
              </a:rPr>
              <a:t> </a:t>
            </a:r>
            <a:r>
              <a:rPr lang="cs-CZ" sz="2000" dirty="0" err="1" smtClean="0">
                <a:cs typeface="Courier New" pitchFamily="49" charset="0"/>
              </a:rPr>
              <a:t>currently</a:t>
            </a:r>
            <a:r>
              <a:rPr lang="cs-CZ" sz="2000" dirty="0" smtClean="0">
                <a:cs typeface="Courier New" pitchFamily="49" charset="0"/>
              </a:rPr>
              <a:t> </a:t>
            </a:r>
            <a:r>
              <a:rPr lang="cs-CZ" sz="2000" dirty="0" err="1" smtClean="0">
                <a:cs typeface="Courier New" pitchFamily="49" charset="0"/>
              </a:rPr>
              <a:t>visible</a:t>
            </a:r>
            <a:r>
              <a:rPr lang="cs-CZ" sz="2000" dirty="0" smtClean="0">
                <a:cs typeface="Courier New" pitchFamily="49" charset="0"/>
              </a:rPr>
              <a:t> (in bot</a:t>
            </a:r>
            <a:r>
              <a:rPr lang="en-US" sz="2000" dirty="0" smtClean="0">
                <a:cs typeface="Courier New" pitchFamily="49" charset="0"/>
              </a:rPr>
              <a:t>’s </a:t>
            </a:r>
            <a:r>
              <a:rPr lang="cs-CZ" sz="2000" dirty="0" smtClean="0">
                <a:cs typeface="Courier New" pitchFamily="49" charset="0"/>
              </a:rPr>
              <a:t>FOV)</a:t>
            </a:r>
          </a:p>
          <a:p>
            <a:pPr lvl="1"/>
            <a:r>
              <a:rPr lang="en-US" sz="2400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24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world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.getAll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/Visible(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</a:rPr>
              <a:t>Item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24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class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cs-CZ" sz="2400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sz="2400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24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world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.getAll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/Visible(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</a:rPr>
              <a:t>NavPoint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24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class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cs-CZ" sz="2400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cs-CZ" sz="2400" dirty="0" smtClean="0">
                <a:latin typeface="Courier New" pitchFamily="49" charset="0"/>
                <a:cs typeface="Courier New" pitchFamily="49" charset="0"/>
              </a:rPr>
              <a:t>…</a:t>
            </a:r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see?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Sensors – Body state, Vision</a:t>
            </a:r>
            <a:endParaRPr lang="cs-CZ" sz="3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4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62560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Agent modules ~ low-level API façades</a:t>
            </a:r>
          </a:p>
          <a:p>
            <a:pPr lvl="1"/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AgentInfo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~ </a:t>
            </a:r>
            <a:r>
              <a:rPr lang="en-US" sz="24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24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info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~ Self</a:t>
            </a:r>
          </a:p>
          <a:p>
            <a:pPr lvl="1"/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Players ~ </a:t>
            </a:r>
            <a:r>
              <a:rPr lang="en-US" sz="2400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24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players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~ Player(s)</a:t>
            </a:r>
          </a:p>
          <a:p>
            <a:pPr lvl="1"/>
            <a:r>
              <a:rPr lang="en-US" sz="2400" i="1" dirty="0" smtClean="0">
                <a:latin typeface="Courier New" pitchFamily="49" charset="0"/>
                <a:cs typeface="Courier New" pitchFamily="49" charset="0"/>
              </a:rPr>
              <a:t>Items ~ </a:t>
            </a:r>
            <a:r>
              <a:rPr lang="en-US" sz="2400" i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sz="2400" i="1" dirty="0" err="1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2400" i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items</a:t>
            </a:r>
            <a:r>
              <a:rPr lang="en-US" sz="2400" i="1" dirty="0" smtClean="0">
                <a:latin typeface="Courier New" pitchFamily="49" charset="0"/>
                <a:cs typeface="Courier New" pitchFamily="49" charset="0"/>
              </a:rPr>
              <a:t> ~ Item(s)</a:t>
            </a:r>
          </a:p>
          <a:p>
            <a:pPr lvl="1"/>
            <a:r>
              <a:rPr lang="en-US" sz="2400" i="1" dirty="0" err="1" smtClean="0">
                <a:latin typeface="Courier New" pitchFamily="49" charset="0"/>
                <a:cs typeface="Courier New" pitchFamily="49" charset="0"/>
              </a:rPr>
              <a:t>NavPoints</a:t>
            </a:r>
            <a:r>
              <a:rPr lang="en-US" sz="2400" i="1" dirty="0" smtClean="0">
                <a:latin typeface="Courier New" pitchFamily="49" charset="0"/>
                <a:cs typeface="Courier New" pitchFamily="49" charset="0"/>
              </a:rPr>
              <a:t> ~ </a:t>
            </a:r>
            <a:r>
              <a:rPr lang="en-US" sz="2400" i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sz="2400" i="1" dirty="0" err="1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2400" i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navPoints</a:t>
            </a:r>
            <a:r>
              <a:rPr lang="en-US" sz="2400" i="1" dirty="0" smtClean="0">
                <a:latin typeface="Courier New" pitchFamily="49" charset="0"/>
                <a:cs typeface="Courier New" pitchFamily="49" charset="0"/>
              </a:rPr>
              <a:t> ~ </a:t>
            </a:r>
            <a:r>
              <a:rPr lang="en-US" sz="2400" i="1" dirty="0" err="1" smtClean="0">
                <a:latin typeface="Courier New" pitchFamily="49" charset="0"/>
                <a:cs typeface="Courier New" pitchFamily="49" charset="0"/>
              </a:rPr>
              <a:t>NavPoint</a:t>
            </a:r>
            <a:r>
              <a:rPr lang="en-US" sz="2400" i="1" dirty="0" smtClean="0">
                <a:latin typeface="Courier New" pitchFamily="49" charset="0"/>
                <a:cs typeface="Courier New" pitchFamily="49" charset="0"/>
              </a:rPr>
              <a:t>(s)</a:t>
            </a:r>
          </a:p>
          <a:p>
            <a:pPr lvl="1">
              <a:buNone/>
            </a:pPr>
            <a:endParaRPr lang="en-US" sz="24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+mj-lt"/>
                <a:cs typeface="Courier New" pitchFamily="49" charset="0"/>
              </a:rPr>
              <a:t>Advantages: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 smtClean="0">
                <a:cs typeface="Courier New" pitchFamily="49" charset="0"/>
              </a:rPr>
              <a:t>List of methods with </a:t>
            </a:r>
            <a:r>
              <a:rPr lang="en-US" dirty="0" err="1" smtClean="0">
                <a:cs typeface="Courier New" pitchFamily="49" charset="0"/>
              </a:rPr>
              <a:t>JavaDoc</a:t>
            </a:r>
            <a:endParaRPr lang="en-US" dirty="0" smtClean="0">
              <a:cs typeface="Courier New" pitchFamily="49" charset="0"/>
            </a:endParaRPr>
          </a:p>
          <a:p>
            <a:pPr marL="633222" indent="-514350">
              <a:buNone/>
            </a:pPr>
            <a:r>
              <a:rPr lang="en-US" dirty="0" smtClean="0">
                <a:cs typeface="Courier New" pitchFamily="49" charset="0"/>
              </a:rPr>
              <a:t>		</a:t>
            </a:r>
            <a:r>
              <a:rPr lang="en-US" sz="3000" dirty="0" smtClean="0">
                <a:cs typeface="Courier New" pitchFamily="49" charset="0"/>
              </a:rPr>
              <a:t>=&gt; Easier to way to explore Pogamut API</a:t>
            </a:r>
            <a:endParaRPr lang="en-US" dirty="0" smtClean="0">
              <a:cs typeface="Courier New" pitchFamily="49" charset="0"/>
            </a:endParaRPr>
          </a:p>
          <a:p>
            <a:pPr marL="925830" lvl="1" indent="-514350">
              <a:buFont typeface="+mj-lt"/>
              <a:buAutoNum type="arabicPeriod" startAt="2"/>
            </a:pPr>
            <a:r>
              <a:rPr lang="en-US" dirty="0" smtClean="0">
                <a:cs typeface="Courier New" pitchFamily="49" charset="0"/>
              </a:rPr>
              <a:t>Comprehensibly named methods</a:t>
            </a:r>
          </a:p>
          <a:p>
            <a:pPr marL="633222" indent="-514350">
              <a:buNone/>
            </a:pPr>
            <a:r>
              <a:rPr lang="en-US" dirty="0" smtClean="0">
                <a:cs typeface="Courier New" pitchFamily="49" charset="0"/>
              </a:rPr>
              <a:t>		</a:t>
            </a:r>
            <a:r>
              <a:rPr lang="en-US" sz="3000" dirty="0" smtClean="0">
                <a:cs typeface="Courier New" pitchFamily="49" charset="0"/>
              </a:rPr>
              <a:t>=&gt; Easier to read &amp; understand the code</a:t>
            </a:r>
            <a:endParaRPr lang="en-US" dirty="0" smtClean="0">
              <a:cs typeface="Courier New" pitchFamily="49" charset="0"/>
            </a:endParaRPr>
          </a:p>
          <a:p>
            <a:pPr marL="633222" indent="-514350">
              <a:buFont typeface="+mj-lt"/>
              <a:buAutoNum type="arabicPeriod" startAt="2"/>
            </a:pPr>
            <a:endParaRPr lang="en-US" dirty="0" smtClean="0">
              <a:latin typeface="+mj-lt"/>
              <a:cs typeface="Courier New" pitchFamily="49" charset="0"/>
            </a:endParaRPr>
          </a:p>
          <a:p>
            <a:pPr marL="633222" indent="-514350">
              <a:buNone/>
            </a:pPr>
            <a:endParaRPr lang="en-US" dirty="0" smtClean="0">
              <a:latin typeface="+mj-lt"/>
              <a:cs typeface="Courier New" pitchFamily="49" charset="0"/>
            </a:endParaRPr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see?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Sensors – Body state, Vision</a:t>
            </a:r>
            <a:endParaRPr lang="cs-CZ" sz="3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4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62560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Location</a:t>
            </a:r>
            <a:endParaRPr lang="en-US" dirty="0" smtClean="0">
              <a:latin typeface="+mj-lt"/>
              <a:cs typeface="Courier New" pitchFamily="49" charset="0"/>
            </a:endParaRPr>
          </a:p>
          <a:p>
            <a:pPr lvl="1"/>
            <a:r>
              <a:rPr lang="en-US" dirty="0" smtClean="0">
                <a:latin typeface="+mj-lt"/>
                <a:cs typeface="Courier New" pitchFamily="49" charset="0"/>
              </a:rPr>
              <a:t>X, Y, Z</a:t>
            </a:r>
          </a:p>
          <a:p>
            <a:pPr lvl="1"/>
            <a:r>
              <a:rPr lang="en-US" dirty="0" smtClean="0">
                <a:latin typeface="+mj-lt"/>
                <a:cs typeface="Courier New" pitchFamily="49" charset="0"/>
              </a:rPr>
              <a:t>can be used as “vector”</a:t>
            </a:r>
          </a:p>
          <a:p>
            <a:pPr lvl="2"/>
            <a:r>
              <a:rPr lang="en-US" dirty="0" smtClean="0">
                <a:latin typeface="+mj-lt"/>
                <a:cs typeface="Courier New" pitchFamily="49" charset="0"/>
              </a:rPr>
              <a:t>add(), sub(), scale(), </a:t>
            </a:r>
            <a:r>
              <a:rPr lang="en-US" dirty="0" err="1" smtClean="0">
                <a:latin typeface="+mj-lt"/>
                <a:cs typeface="Courier New" pitchFamily="49" charset="0"/>
              </a:rPr>
              <a:t>getDistance</a:t>
            </a:r>
            <a:r>
              <a:rPr lang="en-US" dirty="0" smtClean="0">
                <a:latin typeface="+mj-lt"/>
                <a:cs typeface="Courier New" pitchFamily="49" charset="0"/>
              </a:rPr>
              <a:t>(), dot(), cross()</a:t>
            </a:r>
          </a:p>
          <a:p>
            <a:pPr lvl="2"/>
            <a:r>
              <a:rPr lang="en-US" dirty="0" err="1" smtClean="0">
                <a:latin typeface="+mj-lt"/>
                <a:cs typeface="Courier New" pitchFamily="49" charset="0"/>
              </a:rPr>
              <a:t>rotateXY</a:t>
            </a:r>
            <a:r>
              <a:rPr lang="en-US" dirty="0" smtClean="0">
                <a:latin typeface="+mj-lt"/>
                <a:cs typeface="Courier New" pitchFamily="49" charset="0"/>
              </a:rPr>
              <a:t>/XZ/YZ()</a:t>
            </a:r>
          </a:p>
          <a:p>
            <a:pPr lvl="2"/>
            <a:endParaRPr lang="en-US" sz="1100" dirty="0" smtClean="0">
              <a:latin typeface="+mj-lt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Rotation</a:t>
            </a:r>
          </a:p>
          <a:p>
            <a:pPr lvl="1"/>
            <a:r>
              <a:rPr lang="en-US" dirty="0" smtClean="0">
                <a:latin typeface="+mj-lt"/>
                <a:cs typeface="Courier New" pitchFamily="49" charset="0"/>
              </a:rPr>
              <a:t>Pitch (XZ), Yaw (XY), Roll (YZ)</a:t>
            </a:r>
          </a:p>
          <a:p>
            <a:pPr lvl="1">
              <a:buNone/>
            </a:pPr>
            <a:endParaRPr lang="en-US" sz="1200" dirty="0" smtClean="0">
              <a:latin typeface="+mj-lt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Velocity</a:t>
            </a:r>
          </a:p>
          <a:p>
            <a:pPr lvl="1"/>
            <a:r>
              <a:rPr lang="en-US" dirty="0" smtClean="0">
                <a:cs typeface="Courier New" pitchFamily="49" charset="0"/>
              </a:rPr>
              <a:t>X, Y, Z</a:t>
            </a:r>
          </a:p>
          <a:p>
            <a:pPr lvl="1"/>
            <a:endParaRPr lang="en-US" sz="1200" dirty="0" smtClean="0">
              <a:cs typeface="Courier New" pitchFamily="49" charset="0"/>
            </a:endParaRPr>
          </a:p>
          <a:p>
            <a:r>
              <a:rPr lang="en-US" dirty="0" smtClean="0">
                <a:cs typeface="Courier New" pitchFamily="49" charset="0"/>
              </a:rPr>
              <a:t>All objects are </a:t>
            </a:r>
            <a:r>
              <a:rPr lang="en-US" dirty="0" err="1" smtClean="0">
                <a:cs typeface="Courier New" pitchFamily="49" charset="0"/>
              </a:rPr>
              <a:t>immutables</a:t>
            </a:r>
            <a:endParaRPr lang="en-US" dirty="0" smtClean="0">
              <a:cs typeface="Courier New" pitchFamily="49" charset="0"/>
            </a:endParaRPr>
          </a:p>
          <a:p>
            <a:pPr lvl="1">
              <a:buNone/>
            </a:pPr>
            <a:r>
              <a:rPr lang="en-US" dirty="0" smtClean="0">
                <a:cs typeface="Courier New" pitchFamily="49" charset="0"/>
              </a:rPr>
              <a:t>=&gt; Can be used in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Set</a:t>
            </a:r>
            <a:r>
              <a:rPr lang="en-US" dirty="0" smtClean="0">
                <a:cs typeface="Courier New" pitchFamily="49" charset="0"/>
              </a:rPr>
              <a:t>,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Map</a:t>
            </a: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see?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Sensors – Body state, Vision</a:t>
            </a:r>
            <a:endParaRPr lang="cs-CZ" sz="3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098" name="Picture 2" descr="D:\Downloads\yawpitchro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0461" y="3861048"/>
            <a:ext cx="2998309" cy="1944216"/>
          </a:xfrm>
          <a:prstGeom prst="rect">
            <a:avLst/>
          </a:prstGeom>
          <a:noFill/>
        </p:spPr>
      </p:pic>
      <p:pic>
        <p:nvPicPr>
          <p:cNvPr id="4099" name="Picture 3" descr="D:\Downloads\Cartesian_xyz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570033"/>
            <a:ext cx="2662213" cy="203186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menu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57200" y="1669986"/>
            <a:ext cx="8229600" cy="4968551"/>
          </a:xfrm>
        </p:spPr>
        <p:txBody>
          <a:bodyPr>
            <a:normAutofit fontScale="92500" lnSpcReduction="20000"/>
          </a:bodyPr>
          <a:lstStyle/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Big Picture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How to see</a:t>
            </a:r>
          </a:p>
          <a:p>
            <a:pPr marL="925830" lvl="1" indent="-514350"/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Self</a:t>
            </a:r>
            <a:r>
              <a:rPr lang="cs-CZ" sz="2400" dirty="0" smtClean="0">
                <a:sym typeface="Wingdings" pitchFamily="2" charset="2"/>
              </a:rPr>
              <a:t>, 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Player</a:t>
            </a:r>
            <a:r>
              <a:rPr lang="cs-CZ" sz="2400" dirty="0" smtClean="0">
                <a:sym typeface="Wingdings" pitchFamily="2" charset="2"/>
              </a:rPr>
              <a:t>, 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Location</a:t>
            </a:r>
            <a:r>
              <a:rPr lang="cs-CZ" sz="2400" dirty="0" smtClean="0">
                <a:latin typeface="+mj-lt"/>
                <a:sym typeface="Wingdings" pitchFamily="2" charset="2"/>
              </a:rPr>
              <a:t>,</a:t>
            </a:r>
            <a:r>
              <a:rPr lang="cs-CZ" sz="2400" dirty="0" smtClean="0">
                <a:sym typeface="Wingdings" pitchFamily="2" charset="2"/>
              </a:rPr>
              <a:t> 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Rotation</a:t>
            </a:r>
            <a:r>
              <a:rPr lang="cs-CZ" sz="2400" dirty="0" smtClean="0">
                <a:sym typeface="Wingdings" pitchFamily="2" charset="2"/>
              </a:rPr>
              <a:t>, 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Velocity</a:t>
            </a:r>
            <a:endParaRPr lang="en-US" sz="2400" dirty="0" smtClean="0">
              <a:latin typeface="+mj-lt"/>
              <a:cs typeface="Courier New" pitchFamily="49" charset="0"/>
              <a:sym typeface="Wingdings" pitchFamily="2" charset="2"/>
            </a:endParaRPr>
          </a:p>
          <a:p>
            <a:pPr marL="925830" lvl="1" indent="-514350"/>
            <a:r>
              <a:rPr lang="en-US" sz="24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this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.</a:t>
            </a:r>
            <a:r>
              <a:rPr lang="cs-CZ" sz="24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info</a:t>
            </a:r>
            <a:r>
              <a:rPr lang="cs-CZ" sz="2400" dirty="0" smtClean="0">
                <a:latin typeface="+mj-lt"/>
                <a:cs typeface="Courier New" pitchFamily="49" charset="0"/>
                <a:sym typeface="Wingdings" pitchFamily="2" charset="2"/>
              </a:rPr>
              <a:t>,</a:t>
            </a:r>
            <a:r>
              <a:rPr lang="cs-CZ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this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.</a:t>
            </a:r>
            <a:r>
              <a:rPr lang="cs-CZ" sz="24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players</a:t>
            </a:r>
            <a:endParaRPr lang="en-US" sz="2400" dirty="0" smtClean="0">
              <a:solidFill>
                <a:srgbClr val="00B050"/>
              </a:solidFill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b="1" dirty="0" smtClean="0">
                <a:sym typeface="Wingdings" pitchFamily="2" charset="2"/>
              </a:rPr>
              <a:t>How to move</a:t>
            </a:r>
          </a:p>
          <a:p>
            <a:pPr marL="925830" lvl="1" indent="-514350"/>
            <a:r>
              <a:rPr lang="en-US" sz="2400" b="1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Move, Jump, Dodge</a:t>
            </a:r>
          </a:p>
          <a:p>
            <a:pPr marL="925830" lvl="1" indent="-514350"/>
            <a:r>
              <a:rPr lang="en-US" sz="2400" b="1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this.</a:t>
            </a:r>
            <a:r>
              <a:rPr lang="cs-CZ" sz="2400" b="1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move</a:t>
            </a:r>
            <a:endParaRPr lang="en-US" sz="2400" b="1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Font typeface="+mj-lt"/>
              <a:buAutoNum type="arabicPeriod"/>
            </a:pPr>
            <a:r>
              <a:rPr lang="cs-CZ" dirty="0" err="1" smtClean="0">
                <a:sym typeface="Wingdings" pitchFamily="2" charset="2"/>
              </a:rPr>
              <a:t>Tag</a:t>
            </a:r>
            <a:r>
              <a:rPr lang="en-US" dirty="0" smtClean="0">
                <a:sym typeface="Wingdings" pitchFamily="2" charset="2"/>
              </a:rPr>
              <a:t>! Game</a:t>
            </a:r>
          </a:p>
          <a:p>
            <a:pPr marL="925830" lvl="1" indent="-514350"/>
            <a:r>
              <a:rPr lang="en-US" dirty="0" smtClean="0">
                <a:sym typeface="Wingdings" pitchFamily="2" charset="2"/>
              </a:rPr>
              <a:t>Rules, Map</a:t>
            </a:r>
          </a:p>
          <a:p>
            <a:pPr marL="925830" lvl="1" indent="-514350"/>
            <a:r>
              <a:rPr lang="en-US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TagMap</a:t>
            </a:r>
            <a:endParaRPr lang="en-US" sz="24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cs typeface="Courier New" pitchFamily="49" charset="0"/>
                <a:sym typeface="Wingdings" pitchFamily="2" charset="2"/>
              </a:rPr>
              <a:t>How to think</a:t>
            </a:r>
          </a:p>
          <a:p>
            <a:pPr marL="925830" lvl="1" indent="-514350"/>
            <a:r>
              <a:rPr lang="en-US" dirty="0" smtClean="0">
                <a:cs typeface="Courier New" pitchFamily="49" charset="0"/>
                <a:sym typeface="Wingdings" pitchFamily="2" charset="2"/>
              </a:rPr>
              <a:t>Intelligence by design</a:t>
            </a:r>
            <a:endParaRPr lang="en-US" sz="24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Tag! Tournament Announcement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4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625609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CommandMessages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Move</a:t>
            </a:r>
            <a:r>
              <a:rPr lang="en-US" dirty="0" smtClean="0"/>
              <a:t>,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Jump</a:t>
            </a:r>
            <a:r>
              <a:rPr lang="en-US" dirty="0" smtClean="0"/>
              <a:t>, </a:t>
            </a:r>
            <a:r>
              <a:rPr lang="en-US" sz="2400" i="1" dirty="0" smtClean="0">
                <a:latin typeface="Courier New" pitchFamily="49" charset="0"/>
                <a:cs typeface="Courier New" pitchFamily="49" charset="0"/>
              </a:rPr>
              <a:t>Dodge</a:t>
            </a:r>
            <a:endParaRPr lang="en-US" dirty="0" smtClean="0"/>
          </a:p>
          <a:p>
            <a:pPr lvl="1"/>
            <a:r>
              <a:rPr lang="en-US" sz="2400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24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act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.act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Move()…)</a:t>
            </a:r>
          </a:p>
          <a:p>
            <a:pPr lvl="1"/>
            <a:r>
              <a:rPr lang="en-US" sz="2400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24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act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.act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Jump()…)</a:t>
            </a:r>
            <a:endParaRPr lang="en-US" sz="2400" b="1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sz="2400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24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act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.act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Dodge()…)</a:t>
            </a:r>
            <a:endParaRPr lang="en-US" sz="2400" i="1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endParaRPr lang="en-US" dirty="0" smtClean="0"/>
          </a:p>
          <a:p>
            <a:r>
              <a:rPr lang="en-US" dirty="0" smtClean="0"/>
              <a:t>Agent module</a:t>
            </a:r>
          </a:p>
          <a:p>
            <a:pPr lvl="1"/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AdvancedLocomotion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~ </a:t>
            </a:r>
            <a:r>
              <a:rPr lang="en-US" sz="2400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24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move</a:t>
            </a:r>
            <a:endParaRPr lang="en-US" sz="2400" dirty="0" smtClean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move?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Actions</a:t>
            </a:r>
            <a:endParaRPr lang="cs-CZ" sz="3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4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625609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CommandMessages</a:t>
            </a:r>
            <a:r>
              <a:rPr lang="en-US" dirty="0" smtClean="0">
                <a:latin typeface="+mj-lt"/>
                <a:cs typeface="Courier New" pitchFamily="49" charset="0"/>
              </a:rPr>
              <a:t> </a:t>
            </a:r>
            <a:r>
              <a:rPr lang="en-US" dirty="0" smtClean="0">
                <a:cs typeface="Courier New" pitchFamily="49" charset="0"/>
              </a:rPr>
              <a:t>~</a:t>
            </a:r>
            <a:r>
              <a:rPr lang="cs-CZ" dirty="0" smtClean="0">
                <a:cs typeface="Courier New" pitchFamily="49" charset="0"/>
              </a:rPr>
              <a:t> </a:t>
            </a:r>
            <a:r>
              <a:rPr lang="cs-CZ" dirty="0" err="1" smtClean="0">
                <a:cs typeface="Courier New" pitchFamily="49" charset="0"/>
              </a:rPr>
              <a:t>low</a:t>
            </a:r>
            <a:r>
              <a:rPr lang="cs-CZ" dirty="0" smtClean="0">
                <a:cs typeface="Courier New" pitchFamily="49" charset="0"/>
              </a:rPr>
              <a:t>-</a:t>
            </a:r>
            <a:r>
              <a:rPr lang="cs-CZ" dirty="0" err="1" smtClean="0">
                <a:cs typeface="Courier New" pitchFamily="49" charset="0"/>
              </a:rPr>
              <a:t>level</a:t>
            </a:r>
            <a:r>
              <a:rPr lang="cs-CZ" dirty="0" smtClean="0">
                <a:cs typeface="Courier New" pitchFamily="49" charset="0"/>
              </a:rPr>
              <a:t> </a:t>
            </a:r>
            <a:r>
              <a:rPr lang="en-US" dirty="0" smtClean="0">
                <a:cs typeface="Courier New" pitchFamily="49" charset="0"/>
              </a:rPr>
              <a:t>API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Move</a:t>
            </a:r>
          </a:p>
          <a:p>
            <a:pPr lvl="2"/>
            <a:r>
              <a:rPr lang="en-US" dirty="0" smtClean="0">
                <a:latin typeface="+mj-lt"/>
                <a:cs typeface="Courier New" pitchFamily="49" charset="0"/>
              </a:rPr>
              <a:t>You can specify 1 location in advance</a:t>
            </a:r>
          </a:p>
          <a:p>
            <a:pPr lvl="2"/>
            <a:r>
              <a:rPr lang="en-US" dirty="0" smtClean="0">
                <a:latin typeface="+mj-lt"/>
                <a:cs typeface="Courier New" pitchFamily="49" charset="0"/>
              </a:rPr>
              <a:t>You can specify focus (where to look while moving), i.e., can be used for strafing</a:t>
            </a:r>
          </a:p>
          <a:p>
            <a:pPr lvl="1"/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Jump</a:t>
            </a:r>
          </a:p>
          <a:p>
            <a:pPr lvl="2"/>
            <a:r>
              <a:rPr lang="en-US" dirty="0" smtClean="0">
                <a:latin typeface="+mj-lt"/>
              </a:rPr>
              <a:t>Can be used for double-jumps as well</a:t>
            </a:r>
          </a:p>
          <a:p>
            <a:pPr lvl="1"/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Dodge</a:t>
            </a:r>
          </a:p>
          <a:p>
            <a:pPr lvl="2"/>
            <a:r>
              <a:rPr lang="en-US" dirty="0" smtClean="0"/>
              <a:t>Can be used for quick direct jump to arbitrary location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move?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Actions</a:t>
            </a:r>
            <a:endParaRPr lang="cs-CZ" sz="3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Warm Up!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Fill the short test for this lessons</a:t>
            </a:r>
          </a:p>
          <a:p>
            <a:pPr lvl="1"/>
            <a:r>
              <a:rPr lang="en-US" dirty="0" smtClean="0"/>
              <a:t>5 minutes limit</a:t>
            </a:r>
          </a:p>
          <a:p>
            <a:endParaRPr lang="cs-CZ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4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625609"/>
          </a:xfrm>
        </p:spPr>
        <p:txBody>
          <a:bodyPr>
            <a:normAutofit/>
          </a:bodyPr>
          <a:lstStyle/>
          <a:p>
            <a:r>
              <a:rPr lang="en-US" dirty="0" smtClean="0"/>
              <a:t>Agent modules ~ low-level API façade</a:t>
            </a:r>
          </a:p>
          <a:p>
            <a:pPr lvl="1"/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AdvancedLocomotion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~ </a:t>
            </a:r>
            <a:r>
              <a:rPr lang="en-US" sz="2400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.move</a:t>
            </a: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dirty="0" smtClean="0">
                <a:latin typeface="+mj-lt"/>
                <a:cs typeface="Courier New" pitchFamily="49" charset="0"/>
              </a:rPr>
              <a:t>All commands wrapped into methods</a:t>
            </a:r>
          </a:p>
          <a:p>
            <a:pPr lvl="2"/>
            <a:r>
              <a:rPr lang="en-US" sz="20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move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.moveTo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(), </a:t>
            </a:r>
            <a:r>
              <a:rPr lang="en-US" sz="20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move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.strafeTo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(), </a:t>
            </a:r>
            <a:r>
              <a:rPr lang="en-US" sz="20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move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.jump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(), …</a:t>
            </a:r>
          </a:p>
          <a:p>
            <a:pPr lvl="1"/>
            <a:r>
              <a:rPr lang="en-US" dirty="0" smtClean="0">
                <a:latin typeface="+mj-lt"/>
                <a:cs typeface="Courier New" pitchFamily="49" charset="0"/>
              </a:rPr>
              <a:t>Some simple algebra wrapped as well</a:t>
            </a:r>
          </a:p>
          <a:p>
            <a:pPr lvl="2"/>
            <a:r>
              <a:rPr lang="en-US" sz="20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move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.dodgeLeft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(), </a:t>
            </a:r>
            <a:r>
              <a:rPr lang="en-US" sz="20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move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.dodgeRight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(), …</a:t>
            </a: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move?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Actions</a:t>
            </a:r>
            <a:endParaRPr lang="cs-CZ" sz="3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menu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57200" y="1669986"/>
            <a:ext cx="8229600" cy="4968551"/>
          </a:xfrm>
        </p:spPr>
        <p:txBody>
          <a:bodyPr>
            <a:normAutofit fontScale="92500" lnSpcReduction="20000"/>
          </a:bodyPr>
          <a:lstStyle/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Big Picture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How to see</a:t>
            </a:r>
          </a:p>
          <a:p>
            <a:pPr marL="925830" lvl="1" indent="-514350"/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Self</a:t>
            </a:r>
            <a:r>
              <a:rPr lang="cs-CZ" sz="2400" dirty="0" smtClean="0">
                <a:sym typeface="Wingdings" pitchFamily="2" charset="2"/>
              </a:rPr>
              <a:t>, 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Player</a:t>
            </a:r>
            <a:r>
              <a:rPr lang="cs-CZ" sz="2400" dirty="0" smtClean="0">
                <a:sym typeface="Wingdings" pitchFamily="2" charset="2"/>
              </a:rPr>
              <a:t>, 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Location</a:t>
            </a:r>
            <a:r>
              <a:rPr lang="cs-CZ" sz="2400" dirty="0" smtClean="0">
                <a:latin typeface="+mj-lt"/>
                <a:sym typeface="Wingdings" pitchFamily="2" charset="2"/>
              </a:rPr>
              <a:t>,</a:t>
            </a:r>
            <a:r>
              <a:rPr lang="cs-CZ" sz="2400" dirty="0" smtClean="0">
                <a:sym typeface="Wingdings" pitchFamily="2" charset="2"/>
              </a:rPr>
              <a:t> 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Rotation</a:t>
            </a:r>
            <a:r>
              <a:rPr lang="cs-CZ" sz="2400" dirty="0" smtClean="0">
                <a:sym typeface="Wingdings" pitchFamily="2" charset="2"/>
              </a:rPr>
              <a:t>, 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Velocity</a:t>
            </a:r>
            <a:endParaRPr lang="en-US" sz="2400" dirty="0" smtClean="0">
              <a:latin typeface="+mj-lt"/>
              <a:cs typeface="Courier New" pitchFamily="49" charset="0"/>
              <a:sym typeface="Wingdings" pitchFamily="2" charset="2"/>
            </a:endParaRPr>
          </a:p>
          <a:p>
            <a:pPr marL="925830" lvl="1" indent="-514350"/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this.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info</a:t>
            </a:r>
            <a:r>
              <a:rPr lang="cs-CZ" sz="2400" dirty="0" smtClean="0">
                <a:latin typeface="+mj-lt"/>
                <a:cs typeface="Courier New" pitchFamily="49" charset="0"/>
                <a:sym typeface="Wingdings" pitchFamily="2" charset="2"/>
              </a:rPr>
              <a:t>,</a:t>
            </a:r>
            <a:r>
              <a:rPr lang="cs-CZ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this.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players</a:t>
            </a:r>
            <a:endParaRPr lang="en-US" sz="24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How to move</a:t>
            </a:r>
          </a:p>
          <a:p>
            <a:pPr marL="925830" lvl="1" indent="-514350"/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Move, Jump, Dodge</a:t>
            </a:r>
          </a:p>
          <a:p>
            <a:pPr marL="925830" lvl="1" indent="-514350"/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this.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move</a:t>
            </a:r>
            <a:endParaRPr lang="en-US" sz="24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Font typeface="+mj-lt"/>
              <a:buAutoNum type="arabicPeriod"/>
            </a:pPr>
            <a:r>
              <a:rPr lang="cs-CZ" b="1" dirty="0" err="1" smtClean="0">
                <a:sym typeface="Wingdings" pitchFamily="2" charset="2"/>
              </a:rPr>
              <a:t>Tag</a:t>
            </a:r>
            <a:r>
              <a:rPr lang="en-US" b="1" dirty="0" smtClean="0">
                <a:sym typeface="Wingdings" pitchFamily="2" charset="2"/>
              </a:rPr>
              <a:t>! Game</a:t>
            </a:r>
          </a:p>
          <a:p>
            <a:pPr marL="925830" lvl="1" indent="-514350"/>
            <a:r>
              <a:rPr lang="en-US" b="1" dirty="0" smtClean="0">
                <a:sym typeface="Wingdings" pitchFamily="2" charset="2"/>
              </a:rPr>
              <a:t>Rules, Map</a:t>
            </a:r>
          </a:p>
          <a:p>
            <a:pPr marL="925830" lvl="1" indent="-514350"/>
            <a:r>
              <a:rPr lang="en-US" sz="2400" b="1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TagMap</a:t>
            </a:r>
            <a:endParaRPr lang="en-US" sz="2400" b="1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cs typeface="Courier New" pitchFamily="49" charset="0"/>
                <a:sym typeface="Wingdings" pitchFamily="2" charset="2"/>
              </a:rPr>
              <a:t>How to think</a:t>
            </a:r>
          </a:p>
          <a:p>
            <a:pPr marL="925830" lvl="1" indent="-514350"/>
            <a:r>
              <a:rPr lang="en-US" dirty="0" smtClean="0">
                <a:cs typeface="Courier New" pitchFamily="49" charset="0"/>
                <a:sym typeface="Wingdings" pitchFamily="2" charset="2"/>
              </a:rPr>
              <a:t>Intelligence by design</a:t>
            </a:r>
            <a:endParaRPr lang="en-US" sz="24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Tag! Tournament Announcement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4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625609"/>
          </a:xfrm>
        </p:spPr>
        <p:txBody>
          <a:bodyPr>
            <a:normAutofit lnSpcReduction="10000"/>
          </a:bodyPr>
          <a:lstStyle/>
          <a:p>
            <a:r>
              <a:rPr lang="cs-CZ" sz="2800" dirty="0" smtClean="0">
                <a:latin typeface="+mj-lt"/>
                <a:cs typeface="Courier New" pitchFamily="49" charset="0"/>
              </a:rPr>
              <a:t>C</a:t>
            </a:r>
            <a:r>
              <a:rPr lang="en-US" sz="2800" dirty="0" err="1" smtClean="0">
                <a:latin typeface="+mj-lt"/>
                <a:cs typeface="Courier New" pitchFamily="49" charset="0"/>
              </a:rPr>
              <a:t>ustom</a:t>
            </a:r>
            <a:r>
              <a:rPr lang="en-US" sz="2800" dirty="0" smtClean="0">
                <a:latin typeface="+mj-lt"/>
                <a:cs typeface="Courier New" pitchFamily="49" charset="0"/>
              </a:rPr>
              <a:t> “game-mode” for UT2004</a:t>
            </a:r>
          </a:p>
          <a:p>
            <a:r>
              <a:rPr lang="cs-CZ" sz="2800" dirty="0" smtClean="0">
                <a:latin typeface="+mj-lt"/>
                <a:cs typeface="Courier New" pitchFamily="49" charset="0"/>
              </a:rPr>
              <a:t>T</a:t>
            </a:r>
            <a:r>
              <a:rPr lang="en-US" sz="2800" dirty="0" err="1" smtClean="0">
                <a:latin typeface="+mj-lt"/>
                <a:cs typeface="Courier New" pitchFamily="49" charset="0"/>
              </a:rPr>
              <a:t>wo</a:t>
            </a:r>
            <a:r>
              <a:rPr lang="en-US" sz="2800" dirty="0" smtClean="0">
                <a:latin typeface="+mj-lt"/>
                <a:cs typeface="Courier New" pitchFamily="49" charset="0"/>
              </a:rPr>
              <a:t> roles: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latin typeface="+mj-lt"/>
                <a:cs typeface="Courier New" pitchFamily="49" charset="0"/>
              </a:rPr>
              <a:t>Seeker (having “it”)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latin typeface="+mj-lt"/>
                <a:cs typeface="Courier New" pitchFamily="49" charset="0"/>
              </a:rPr>
              <a:t>Runner or Prey </a:t>
            </a:r>
          </a:p>
          <a:p>
            <a:pPr marL="621792" indent="-457200"/>
            <a:r>
              <a:rPr lang="cs-CZ" sz="2800" dirty="0" err="1" smtClean="0">
                <a:latin typeface="+mj-lt"/>
                <a:cs typeface="Courier New" pitchFamily="49" charset="0"/>
              </a:rPr>
              <a:t>Seeker</a:t>
            </a:r>
            <a:r>
              <a:rPr lang="cs-CZ" sz="2800" dirty="0" smtClean="0">
                <a:latin typeface="+mj-lt"/>
                <a:cs typeface="Courier New" pitchFamily="49" charset="0"/>
              </a:rPr>
              <a:t> has to chase </a:t>
            </a:r>
            <a:r>
              <a:rPr lang="cs-CZ" sz="2800" dirty="0" err="1" smtClean="0">
                <a:latin typeface="+mj-lt"/>
                <a:cs typeface="Courier New" pitchFamily="49" charset="0"/>
              </a:rPr>
              <a:t>runners</a:t>
            </a:r>
            <a:r>
              <a:rPr lang="cs-CZ" sz="2800" dirty="0" smtClean="0">
                <a:latin typeface="+mj-lt"/>
                <a:cs typeface="Courier New" pitchFamily="49" charset="0"/>
              </a:rPr>
              <a:t> to </a:t>
            </a:r>
            <a:r>
              <a:rPr lang="cs-CZ" sz="2800" dirty="0" err="1" smtClean="0">
                <a:latin typeface="+mj-lt"/>
                <a:cs typeface="Courier New" pitchFamily="49" charset="0"/>
              </a:rPr>
              <a:t>pass</a:t>
            </a:r>
            <a:r>
              <a:rPr lang="cs-CZ" sz="2800" dirty="0" smtClean="0">
                <a:latin typeface="+mj-lt"/>
                <a:cs typeface="Courier New" pitchFamily="49" charset="0"/>
              </a:rPr>
              <a:t> „</a:t>
            </a:r>
            <a:r>
              <a:rPr lang="cs-CZ" sz="2800" dirty="0" err="1" smtClean="0">
                <a:latin typeface="+mj-lt"/>
                <a:cs typeface="Courier New" pitchFamily="49" charset="0"/>
              </a:rPr>
              <a:t>it</a:t>
            </a:r>
            <a:r>
              <a:rPr lang="cs-CZ" sz="2800" dirty="0" smtClean="0">
                <a:latin typeface="+mj-lt"/>
                <a:cs typeface="Courier New" pitchFamily="49" charset="0"/>
              </a:rPr>
              <a:t>“</a:t>
            </a:r>
            <a:endParaRPr lang="en-US" sz="2800" dirty="0" smtClean="0">
              <a:latin typeface="+mj-lt"/>
              <a:cs typeface="Courier New" pitchFamily="49" charset="0"/>
            </a:endParaRPr>
          </a:p>
          <a:p>
            <a:pPr marL="621792" indent="-457200"/>
            <a:r>
              <a:rPr lang="en-US" sz="2800" dirty="0" smtClean="0">
                <a:latin typeface="+mj-lt"/>
                <a:cs typeface="Courier New" pitchFamily="49" charset="0"/>
              </a:rPr>
              <a:t>After passing “it” the </a:t>
            </a:r>
            <a:r>
              <a:rPr lang="en-US" sz="2800" i="1" dirty="0" smtClean="0">
                <a:latin typeface="+mj-lt"/>
                <a:cs typeface="Courier New" pitchFamily="49" charset="0"/>
              </a:rPr>
              <a:t>former</a:t>
            </a:r>
            <a:r>
              <a:rPr lang="en-US" sz="2800" dirty="0" smtClean="0">
                <a:latin typeface="+mj-lt"/>
                <a:cs typeface="Courier New" pitchFamily="49" charset="0"/>
              </a:rPr>
              <a:t> seeker is immune to the </a:t>
            </a:r>
            <a:r>
              <a:rPr lang="en-US" sz="2800" i="1" dirty="0" smtClean="0">
                <a:latin typeface="+mj-lt"/>
                <a:cs typeface="Courier New" pitchFamily="49" charset="0"/>
              </a:rPr>
              <a:t>new</a:t>
            </a:r>
            <a:r>
              <a:rPr lang="en-US" sz="2800" dirty="0" smtClean="0">
                <a:latin typeface="+mj-lt"/>
                <a:cs typeface="Courier New" pitchFamily="49" charset="0"/>
              </a:rPr>
              <a:t> seeker</a:t>
            </a:r>
            <a:endParaRPr lang="cs-CZ" sz="2800" dirty="0" smtClean="0">
              <a:latin typeface="+mj-lt"/>
              <a:cs typeface="Courier New" pitchFamily="49" charset="0"/>
            </a:endParaRPr>
          </a:p>
          <a:p>
            <a:pPr marL="621792" indent="-457200"/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this.tag</a:t>
            </a:r>
            <a:r>
              <a:rPr lang="en-US" sz="2800" dirty="0" smtClean="0">
                <a:cs typeface="Courier New" pitchFamily="49" charset="0"/>
              </a:rPr>
              <a:t> agent module</a:t>
            </a:r>
            <a:endParaRPr lang="cs-CZ" sz="2800" dirty="0" smtClean="0">
              <a:cs typeface="Courier New" pitchFamily="49" charset="0"/>
            </a:endParaRPr>
          </a:p>
          <a:p>
            <a:pPr marL="621792" indent="-457200"/>
            <a:r>
              <a:rPr lang="cs-CZ" sz="2800" dirty="0" err="1" smtClean="0">
                <a:cs typeface="Courier New" pitchFamily="49" charset="0"/>
              </a:rPr>
              <a:t>Custom</a:t>
            </a:r>
            <a:r>
              <a:rPr lang="cs-CZ" sz="2800" dirty="0" smtClean="0">
                <a:cs typeface="Courier New" pitchFamily="49" charset="0"/>
              </a:rPr>
              <a:t> map: DM-</a:t>
            </a:r>
            <a:r>
              <a:rPr lang="cs-CZ" sz="2800" dirty="0" err="1" smtClean="0">
                <a:cs typeface="Courier New" pitchFamily="49" charset="0"/>
              </a:rPr>
              <a:t>TagMap</a:t>
            </a:r>
            <a:endParaRPr lang="cs-CZ" sz="2800" dirty="0" smtClean="0">
              <a:cs typeface="Courier New" pitchFamily="49" charset="0"/>
            </a:endParaRPr>
          </a:p>
          <a:p>
            <a:pPr marL="914400" lvl="1" indent="-457200"/>
            <a:r>
              <a:rPr lang="cs-CZ" sz="2400" dirty="0" err="1" smtClean="0">
                <a:cs typeface="Courier New" pitchFamily="49" charset="0"/>
              </a:rPr>
              <a:t>Simple</a:t>
            </a:r>
            <a:r>
              <a:rPr lang="cs-CZ" sz="2400" dirty="0" smtClean="0">
                <a:cs typeface="Courier New" pitchFamily="49" charset="0"/>
              </a:rPr>
              <a:t> </a:t>
            </a:r>
            <a:r>
              <a:rPr lang="cs-CZ" sz="2400" dirty="0" err="1" smtClean="0">
                <a:cs typeface="Courier New" pitchFamily="49" charset="0"/>
              </a:rPr>
              <a:t>rectangle</a:t>
            </a:r>
            <a:r>
              <a:rPr lang="cs-CZ" sz="2400" dirty="0" smtClean="0">
                <a:cs typeface="Courier New" pitchFamily="49" charset="0"/>
              </a:rPr>
              <a:t> map, no </a:t>
            </a:r>
            <a:r>
              <a:rPr lang="cs-CZ" sz="2400" dirty="0" err="1" smtClean="0">
                <a:cs typeface="Courier New" pitchFamily="49" charset="0"/>
              </a:rPr>
              <a:t>obstacles</a:t>
            </a:r>
            <a:endParaRPr lang="cs-CZ" sz="2400" dirty="0" smtClean="0">
              <a:cs typeface="Courier New" pitchFamily="49" charset="0"/>
            </a:endParaRPr>
          </a:p>
          <a:p>
            <a:pPr marL="914400" lvl="1" indent="-457200"/>
            <a:r>
              <a:rPr lang="cs-CZ" sz="2400" dirty="0" err="1" smtClean="0">
                <a:cs typeface="Courier New" pitchFamily="49" charset="0"/>
              </a:rPr>
              <a:t>procedurally</a:t>
            </a:r>
            <a:r>
              <a:rPr lang="cs-CZ" sz="2400" dirty="0" smtClean="0">
                <a:cs typeface="Courier New" pitchFamily="49" charset="0"/>
              </a:rPr>
              <a:t> </a:t>
            </a:r>
            <a:r>
              <a:rPr lang="cs-CZ" sz="2400" dirty="0" err="1" smtClean="0">
                <a:cs typeface="Courier New" pitchFamily="49" charset="0"/>
              </a:rPr>
              <a:t>decsribed</a:t>
            </a:r>
            <a:r>
              <a:rPr lang="cs-CZ" sz="2400" dirty="0" smtClean="0">
                <a:cs typeface="Courier New" pitchFamily="49" charset="0"/>
              </a:rPr>
              <a:t> by 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</a:rPr>
              <a:t>TagMap</a:t>
            </a:r>
            <a:r>
              <a:rPr lang="cs-CZ" sz="2400" dirty="0" smtClean="0">
                <a:cs typeface="Courier New" pitchFamily="49" charset="0"/>
              </a:rPr>
              <a:t> static </a:t>
            </a:r>
            <a:r>
              <a:rPr lang="cs-CZ" sz="2400" dirty="0" err="1" smtClean="0">
                <a:cs typeface="Courier New" pitchFamily="49" charset="0"/>
              </a:rPr>
              <a:t>methods</a:t>
            </a:r>
            <a:endParaRPr lang="en-US" sz="2400" dirty="0" smtClean="0">
              <a:cs typeface="Courier New" pitchFamily="49" charset="0"/>
            </a:endParaRPr>
          </a:p>
          <a:p>
            <a:pPr marL="914400" lvl="1" indent="-457200">
              <a:buFont typeface="+mj-lt"/>
              <a:buAutoNum type="arabicPeriod"/>
            </a:pPr>
            <a:endParaRPr lang="en-US" dirty="0" smtClean="0">
              <a:latin typeface="+mj-lt"/>
              <a:cs typeface="Courier New" pitchFamily="49" charset="0"/>
            </a:endParaRPr>
          </a:p>
          <a:p>
            <a:pPr marL="621792" indent="-457200">
              <a:buFont typeface="+mj-lt"/>
              <a:buAutoNum type="arabicPeriod"/>
            </a:pPr>
            <a:endParaRPr lang="en-US" sz="2400" dirty="0" smtClean="0">
              <a:latin typeface="+mj-lt"/>
              <a:cs typeface="Courier New" pitchFamily="49" charset="0"/>
            </a:endParaRP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Tag! Game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Children play</a:t>
            </a:r>
            <a:endParaRPr lang="cs-CZ" sz="3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menu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57200" y="1669986"/>
            <a:ext cx="8229600" cy="4968551"/>
          </a:xfrm>
        </p:spPr>
        <p:txBody>
          <a:bodyPr>
            <a:normAutofit fontScale="92500" lnSpcReduction="20000"/>
          </a:bodyPr>
          <a:lstStyle/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Big Picture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How to see</a:t>
            </a:r>
          </a:p>
          <a:p>
            <a:pPr marL="925830" lvl="1" indent="-514350"/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Self</a:t>
            </a:r>
            <a:r>
              <a:rPr lang="cs-CZ" sz="2400" dirty="0" smtClean="0">
                <a:sym typeface="Wingdings" pitchFamily="2" charset="2"/>
              </a:rPr>
              <a:t>, 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Player</a:t>
            </a:r>
            <a:r>
              <a:rPr lang="cs-CZ" sz="2400" dirty="0" smtClean="0">
                <a:sym typeface="Wingdings" pitchFamily="2" charset="2"/>
              </a:rPr>
              <a:t>, 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Location</a:t>
            </a:r>
            <a:r>
              <a:rPr lang="cs-CZ" sz="2400" dirty="0" smtClean="0">
                <a:latin typeface="+mj-lt"/>
                <a:sym typeface="Wingdings" pitchFamily="2" charset="2"/>
              </a:rPr>
              <a:t>,</a:t>
            </a:r>
            <a:r>
              <a:rPr lang="cs-CZ" sz="2400" dirty="0" smtClean="0">
                <a:sym typeface="Wingdings" pitchFamily="2" charset="2"/>
              </a:rPr>
              <a:t> 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Rotation</a:t>
            </a:r>
            <a:r>
              <a:rPr lang="cs-CZ" sz="2400" dirty="0" smtClean="0">
                <a:sym typeface="Wingdings" pitchFamily="2" charset="2"/>
              </a:rPr>
              <a:t>, 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Velocity</a:t>
            </a:r>
            <a:endParaRPr lang="en-US" sz="2400" dirty="0" smtClean="0">
              <a:latin typeface="+mj-lt"/>
              <a:cs typeface="Courier New" pitchFamily="49" charset="0"/>
              <a:sym typeface="Wingdings" pitchFamily="2" charset="2"/>
            </a:endParaRPr>
          </a:p>
          <a:p>
            <a:pPr marL="925830" lvl="1" indent="-514350"/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this.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info</a:t>
            </a:r>
            <a:r>
              <a:rPr lang="cs-CZ" sz="2400" dirty="0" smtClean="0">
                <a:latin typeface="+mj-lt"/>
                <a:cs typeface="Courier New" pitchFamily="49" charset="0"/>
                <a:sym typeface="Wingdings" pitchFamily="2" charset="2"/>
              </a:rPr>
              <a:t>,</a:t>
            </a:r>
            <a:r>
              <a:rPr lang="cs-CZ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this.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players</a:t>
            </a:r>
            <a:endParaRPr lang="en-US" sz="24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How to move</a:t>
            </a:r>
          </a:p>
          <a:p>
            <a:pPr marL="925830" lvl="1" indent="-514350"/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Move, Jump, Dodge</a:t>
            </a:r>
          </a:p>
          <a:p>
            <a:pPr marL="925830" lvl="1" indent="-514350"/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this.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move</a:t>
            </a:r>
            <a:endParaRPr lang="en-US" sz="24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Font typeface="+mj-lt"/>
              <a:buAutoNum type="arabicPeriod"/>
            </a:pPr>
            <a:r>
              <a:rPr lang="cs-CZ" dirty="0" err="1" smtClean="0">
                <a:sym typeface="Wingdings" pitchFamily="2" charset="2"/>
              </a:rPr>
              <a:t>Tag</a:t>
            </a:r>
            <a:r>
              <a:rPr lang="en-US" dirty="0" smtClean="0">
                <a:sym typeface="Wingdings" pitchFamily="2" charset="2"/>
              </a:rPr>
              <a:t>! Game</a:t>
            </a:r>
          </a:p>
          <a:p>
            <a:pPr marL="925830" lvl="1" indent="-514350"/>
            <a:r>
              <a:rPr lang="en-US" dirty="0" smtClean="0">
                <a:sym typeface="Wingdings" pitchFamily="2" charset="2"/>
              </a:rPr>
              <a:t>Rules, Map</a:t>
            </a:r>
          </a:p>
          <a:p>
            <a:pPr marL="925830" lvl="1" indent="-514350"/>
            <a:r>
              <a:rPr lang="en-US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TagMap</a:t>
            </a:r>
            <a:endParaRPr lang="en-US" sz="24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b="1" dirty="0" smtClean="0">
                <a:cs typeface="Courier New" pitchFamily="49" charset="0"/>
                <a:sym typeface="Wingdings" pitchFamily="2" charset="2"/>
              </a:rPr>
              <a:t>How to think</a:t>
            </a:r>
          </a:p>
          <a:p>
            <a:pPr marL="925830" lvl="1" indent="-514350"/>
            <a:r>
              <a:rPr lang="en-US" b="1" dirty="0" smtClean="0">
                <a:cs typeface="Courier New" pitchFamily="49" charset="0"/>
                <a:sym typeface="Wingdings" pitchFamily="2" charset="2"/>
              </a:rPr>
              <a:t>Intelligence by design</a:t>
            </a:r>
            <a:endParaRPr lang="en-US" sz="24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Tag! Tournament Announcement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3923728" y="2723677"/>
            <a:ext cx="2808287" cy="400050"/>
            <a:chOff x="2381" y="1761"/>
            <a:chExt cx="1769" cy="252"/>
          </a:xfrm>
        </p:grpSpPr>
        <p:sp>
          <p:nvSpPr>
            <p:cNvPr id="21" name="Line 10"/>
            <p:cNvSpPr>
              <a:spLocks noChangeShapeType="1"/>
            </p:cNvSpPr>
            <p:nvPr/>
          </p:nvSpPr>
          <p:spPr bwMode="auto">
            <a:xfrm flipV="1">
              <a:off x="2381" y="1976"/>
              <a:ext cx="1769" cy="3"/>
            </a:xfrm>
            <a:prstGeom prst="line">
              <a:avLst/>
            </a:prstGeom>
            <a:ln>
              <a:headEnd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22" name="Text Box 12"/>
            <p:cNvSpPr txBox="1">
              <a:spLocks noChangeArrowheads="1"/>
            </p:cNvSpPr>
            <p:nvPr/>
          </p:nvSpPr>
          <p:spPr bwMode="auto">
            <a:xfrm>
              <a:off x="2563" y="1761"/>
              <a:ext cx="154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+mj-lt"/>
                  <a:cs typeface="Arial" charset="0"/>
                </a:rPr>
                <a:t>Perception (P)</a:t>
              </a:r>
              <a:endParaRPr lang="cs-CZ" sz="2000" dirty="0">
                <a:latin typeface="+mj-lt"/>
                <a:cs typeface="Arial" charset="0"/>
              </a:endParaRPr>
            </a:p>
          </p:txBody>
        </p:sp>
      </p:grpSp>
      <p:pic>
        <p:nvPicPr>
          <p:cNvPr id="24" name="Picture 8" descr="03-UT-Guy-brain"/>
          <p:cNvPicPr>
            <a:picLocks noChangeAspect="1" noChangeArrowheads="1"/>
          </p:cNvPicPr>
          <p:nvPr/>
        </p:nvPicPr>
        <p:blipFill>
          <a:blip r:embed="rId3" cstate="print">
            <a:lum bright="6000" contrast="18000"/>
          </a:blip>
          <a:srcRect/>
          <a:stretch>
            <a:fillRect/>
          </a:stretch>
        </p:blipFill>
        <p:spPr bwMode="auto">
          <a:xfrm>
            <a:off x="6660578" y="2056928"/>
            <a:ext cx="1971675" cy="3316288"/>
          </a:xfrm>
          <a:prstGeom prst="rect">
            <a:avLst/>
          </a:prstGeom>
          <a:noFill/>
        </p:spPr>
      </p:pic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6947916" y="1715615"/>
            <a:ext cx="21605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+mj-lt"/>
                <a:cs typeface="Arial" charset="0"/>
              </a:rPr>
              <a:t>Memory (S)</a:t>
            </a:r>
            <a:endParaRPr lang="cs-CZ" sz="2000" dirty="0">
              <a:latin typeface="+mj-lt"/>
              <a:cs typeface="Arial" charset="0"/>
            </a:endParaRPr>
          </a:p>
        </p:txBody>
      </p:sp>
      <p:grpSp>
        <p:nvGrpSpPr>
          <p:cNvPr id="4" name="Skupina 14"/>
          <p:cNvGrpSpPr/>
          <p:nvPr/>
        </p:nvGrpSpPr>
        <p:grpSpPr>
          <a:xfrm>
            <a:off x="3923802" y="4227048"/>
            <a:ext cx="2736850" cy="400110"/>
            <a:chOff x="3779912" y="4643446"/>
            <a:chExt cx="2736850" cy="400110"/>
          </a:xfrm>
        </p:grpSpPr>
        <p:sp>
          <p:nvSpPr>
            <p:cNvPr id="27" name="Line 14"/>
            <p:cNvSpPr>
              <a:spLocks noChangeShapeType="1"/>
            </p:cNvSpPr>
            <p:nvPr/>
          </p:nvSpPr>
          <p:spPr bwMode="auto">
            <a:xfrm flipV="1">
              <a:off x="3779912" y="4653136"/>
              <a:ext cx="2736850" cy="4763"/>
            </a:xfrm>
            <a:prstGeom prst="line">
              <a:avLst/>
            </a:prstGeom>
            <a:ln>
              <a:headEnd type="triangle" w="lg" len="lg"/>
              <a:tailEnd type="non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28" name="Text Box 15"/>
            <p:cNvSpPr txBox="1">
              <a:spLocks noChangeArrowheads="1"/>
            </p:cNvSpPr>
            <p:nvPr/>
          </p:nvSpPr>
          <p:spPr bwMode="auto">
            <a:xfrm>
              <a:off x="4356101" y="4643446"/>
              <a:ext cx="187325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+mj-lt"/>
                  <a:cs typeface="Arial" charset="0"/>
                </a:rPr>
                <a:t>Action (A)</a:t>
              </a:r>
              <a:endParaRPr lang="cs-CZ" sz="2000" dirty="0">
                <a:latin typeface="+mj-lt"/>
                <a:cs typeface="Arial" charset="0"/>
              </a:endParaRPr>
            </a:p>
          </p:txBody>
        </p:sp>
      </p:grp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251520" y="5301208"/>
            <a:ext cx="8642350" cy="4319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marL="325438" indent="-325438">
              <a:lnSpc>
                <a:spcPct val="100000"/>
              </a:lnSpc>
              <a:spcBef>
                <a:spcPts val="700"/>
              </a:spcBef>
              <a:buClr>
                <a:srgbClr val="00FFCC"/>
              </a:buClr>
              <a:buSzPct val="80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dirty="0" smtClean="0">
                <a:latin typeface="+mj-lt"/>
              </a:rPr>
              <a:t>1. Part of environment state E is exported to the agent p(E) = P</a:t>
            </a:r>
            <a:endParaRPr lang="cs-CZ" dirty="0">
              <a:latin typeface="+mj-lt"/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755450" y="1860474"/>
            <a:ext cx="30243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dirty="0" err="1" smtClean="0">
                <a:latin typeface="+mj-lt"/>
                <a:cs typeface="Arial" charset="0"/>
              </a:rPr>
              <a:t>Environment</a:t>
            </a:r>
            <a:r>
              <a:rPr lang="cs-CZ" sz="2000" dirty="0" smtClean="0">
                <a:latin typeface="+mj-lt"/>
                <a:cs typeface="Arial" charset="0"/>
              </a:rPr>
              <a:t> </a:t>
            </a:r>
            <a:r>
              <a:rPr lang="cs-CZ" sz="2000" dirty="0" err="1" smtClean="0">
                <a:latin typeface="+mj-lt"/>
                <a:cs typeface="Arial" charset="0"/>
              </a:rPr>
              <a:t>state</a:t>
            </a:r>
            <a:r>
              <a:rPr lang="cs-CZ" sz="2000" dirty="0" smtClean="0">
                <a:latin typeface="+mj-lt"/>
                <a:cs typeface="Arial" charset="0"/>
              </a:rPr>
              <a:t> </a:t>
            </a:r>
            <a:r>
              <a:rPr lang="en-US" sz="2000" dirty="0" smtClean="0">
                <a:latin typeface="+mj-lt"/>
                <a:cs typeface="Arial" charset="0"/>
              </a:rPr>
              <a:t>(E)</a:t>
            </a:r>
            <a:endParaRPr lang="cs-CZ" sz="2000" dirty="0">
              <a:latin typeface="+mj-lt"/>
              <a:cs typeface="Arial" charset="0"/>
            </a:endParaRPr>
          </a:p>
        </p:txBody>
      </p:sp>
      <p:sp>
        <p:nvSpPr>
          <p:cNvPr id="16" name="Rectangle 28"/>
          <p:cNvSpPr>
            <a:spLocks noChangeArrowheads="1"/>
          </p:cNvSpPr>
          <p:nvPr/>
        </p:nvSpPr>
        <p:spPr bwMode="auto">
          <a:xfrm>
            <a:off x="251520" y="5661248"/>
            <a:ext cx="8642350" cy="4319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marL="325438" indent="-325438">
              <a:lnSpc>
                <a:spcPct val="100000"/>
              </a:lnSpc>
              <a:spcBef>
                <a:spcPts val="700"/>
              </a:spcBef>
              <a:buClr>
                <a:srgbClr val="00FFCC"/>
              </a:buClr>
              <a:buSzPct val="80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400" b="1" dirty="0" smtClean="0">
                <a:latin typeface="+mj-lt"/>
              </a:rPr>
              <a:t>2. Agent performs action-selection: f(P,S) -&gt; </a:t>
            </a:r>
            <a:r>
              <a:rPr lang="en-US" sz="2400" b="1" dirty="0" err="1" smtClean="0">
                <a:latin typeface="+mj-lt"/>
              </a:rPr>
              <a:t>AxS</a:t>
            </a:r>
            <a:endParaRPr lang="cs-CZ" sz="2400" b="1" dirty="0">
              <a:latin typeface="+mj-lt"/>
            </a:endParaRPr>
          </a:p>
        </p:txBody>
      </p:sp>
      <p:sp>
        <p:nvSpPr>
          <p:cNvPr id="17" name="Rectangle 28"/>
          <p:cNvSpPr>
            <a:spLocks noChangeArrowheads="1"/>
          </p:cNvSpPr>
          <p:nvPr/>
        </p:nvSpPr>
        <p:spPr bwMode="auto">
          <a:xfrm>
            <a:off x="251520" y="6165404"/>
            <a:ext cx="8642350" cy="4319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marL="325438" indent="-325438">
              <a:lnSpc>
                <a:spcPct val="100000"/>
              </a:lnSpc>
              <a:spcBef>
                <a:spcPts val="700"/>
              </a:spcBef>
              <a:buClr>
                <a:srgbClr val="00FFCC"/>
              </a:buClr>
              <a:buSzPct val="80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dirty="0" smtClean="0">
                <a:latin typeface="+mj-lt"/>
              </a:rPr>
              <a:t>3. Actions are carried out in the environment: a(</a:t>
            </a:r>
            <a:r>
              <a:rPr lang="en-US" dirty="0" err="1" smtClean="0">
                <a:latin typeface="+mj-lt"/>
              </a:rPr>
              <a:t>A</a:t>
            </a:r>
            <a:r>
              <a:rPr lang="en-US" baseline="30000" dirty="0" err="1" smtClean="0">
                <a:latin typeface="+mj-lt"/>
              </a:rPr>
              <a:t>n</a:t>
            </a:r>
            <a:r>
              <a:rPr lang="en-US" dirty="0" err="1" smtClean="0">
                <a:latin typeface="+mj-lt"/>
              </a:rPr>
              <a:t>,E</a:t>
            </a:r>
            <a:r>
              <a:rPr lang="en-US" dirty="0" smtClean="0">
                <a:latin typeface="+mj-lt"/>
              </a:rPr>
              <a:t>) -&gt; E</a:t>
            </a:r>
            <a:endParaRPr lang="cs-CZ" dirty="0">
              <a:latin typeface="+mj-lt"/>
            </a:endParaRPr>
          </a:p>
        </p:txBody>
      </p:sp>
      <p:pic>
        <p:nvPicPr>
          <p:cNvPr id="18" name="Picture 3" descr="C:\Users\knight\Pictures\UT2004screenshots\Shot00170.png"/>
          <p:cNvPicPr>
            <a:picLocks noChangeAspect="1" noChangeArrowheads="1"/>
          </p:cNvPicPr>
          <p:nvPr/>
        </p:nvPicPr>
        <p:blipFill>
          <a:blip r:embed="rId4" cstate="print"/>
          <a:srcRect l="5400" r="10001"/>
          <a:stretch>
            <a:fillRect/>
          </a:stretch>
        </p:blipFill>
        <p:spPr bwMode="auto">
          <a:xfrm>
            <a:off x="323874" y="2344960"/>
            <a:ext cx="3384376" cy="2500313"/>
          </a:xfrm>
          <a:prstGeom prst="rect">
            <a:avLst/>
          </a:prstGeom>
          <a:noFill/>
        </p:spPr>
      </p:pic>
      <p:sp>
        <p:nvSpPr>
          <p:cNvPr id="23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think?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Intelligence by design</a:t>
            </a:r>
            <a:endParaRPr lang="cs-CZ" sz="3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1" grpId="0"/>
      <p:bldP spid="14" grpId="0"/>
      <p:bldP spid="16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think?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Intelligence by design</a:t>
            </a:r>
            <a:endParaRPr lang="cs-CZ" sz="3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Zástupný symbol pro obsah 4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62560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Behavior Oriented Design</a:t>
            </a:r>
          </a:p>
          <a:p>
            <a:pPr>
              <a:buNone/>
            </a:pPr>
            <a:r>
              <a:rPr lang="en-US" sz="2000" i="1" dirty="0" smtClean="0"/>
              <a:t>	by Joanna J. Bryson (UK)</a:t>
            </a:r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cs-CZ" sz="2000" dirty="0" smtClean="0">
                <a:hlinkClick r:id="rId2"/>
              </a:rPr>
              <a:t>http://www.</a:t>
            </a:r>
            <a:r>
              <a:rPr lang="cs-CZ" sz="2000" dirty="0" err="1" smtClean="0">
                <a:hlinkClick r:id="rId2"/>
              </a:rPr>
              <a:t>cs.bath.ac.uk</a:t>
            </a:r>
            <a:r>
              <a:rPr lang="cs-CZ" sz="2000" dirty="0" smtClean="0">
                <a:hlinkClick r:id="rId2"/>
              </a:rPr>
              <a:t>/~</a:t>
            </a:r>
            <a:r>
              <a:rPr lang="cs-CZ" sz="2000" dirty="0" err="1" smtClean="0">
                <a:hlinkClick r:id="rId2"/>
              </a:rPr>
              <a:t>jjb</a:t>
            </a:r>
            <a:r>
              <a:rPr lang="cs-CZ" sz="2000" dirty="0" smtClean="0">
                <a:hlinkClick r:id="rId2"/>
              </a:rPr>
              <a:t>/web/bod.</a:t>
            </a:r>
            <a:r>
              <a:rPr lang="cs-CZ" sz="2000" dirty="0" err="1" smtClean="0">
                <a:hlinkClick r:id="rId2"/>
              </a:rPr>
              <a:t>html</a:t>
            </a:r>
            <a:endParaRPr lang="en-US" sz="2000" b="1" dirty="0" smtClean="0">
              <a:sym typeface="Wingdings" pitchFamily="2" charset="2"/>
            </a:endParaRPr>
          </a:p>
          <a:p>
            <a:pPr>
              <a:buNone/>
            </a:pPr>
            <a:endParaRPr lang="en-US" sz="1000" dirty="0" smtClean="0"/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Specify top-level decision</a:t>
            </a:r>
          </a:p>
          <a:p>
            <a:pPr marL="925830" lvl="1" indent="-514350">
              <a:buFont typeface="+mj-lt"/>
              <a:buAutoNum type="alphaLcParenR"/>
            </a:pPr>
            <a:r>
              <a:rPr lang="en-US" dirty="0" smtClean="0"/>
              <a:t>Name the behaviors that the </a:t>
            </a:r>
            <a:r>
              <a:rPr lang="en-US" dirty="0" err="1" smtClean="0"/>
              <a:t>bot</a:t>
            </a:r>
            <a:r>
              <a:rPr lang="en-US" dirty="0" smtClean="0"/>
              <a:t> should do</a:t>
            </a:r>
          </a:p>
          <a:p>
            <a:pPr marL="925830" lvl="1" indent="-514350">
              <a:buFont typeface="+mj-lt"/>
              <a:buAutoNum type="alphaLcParenR"/>
            </a:pPr>
            <a:r>
              <a:rPr lang="en-US" dirty="0" smtClean="0"/>
              <a:t>Identify the list of sensors that is required to perform the behavior</a:t>
            </a:r>
          </a:p>
          <a:p>
            <a:pPr marL="925830" lvl="1" indent="-514350">
              <a:buFont typeface="+mj-lt"/>
              <a:buAutoNum type="alphaLcParenR"/>
            </a:pPr>
            <a:r>
              <a:rPr lang="en-US" dirty="0" smtClean="0"/>
              <a:t>Identify the priorities of behaviors</a:t>
            </a:r>
          </a:p>
          <a:p>
            <a:pPr marL="925830" lvl="1" indent="-514350">
              <a:buFont typeface="+mj-lt"/>
              <a:buAutoNum type="alphaLcParenR"/>
            </a:pPr>
            <a:r>
              <a:rPr lang="en-US" dirty="0" smtClean="0"/>
              <a:t>Identify behavior switching conditions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Recursion on respective behaviors until primitive actions reached</a:t>
            </a:r>
          </a:p>
          <a:p>
            <a:pPr marL="633222" indent="-514350">
              <a:buFont typeface="+mj-lt"/>
              <a:buAutoNum type="arabicPeriod"/>
            </a:pP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menu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57200" y="1669986"/>
            <a:ext cx="8229600" cy="4968551"/>
          </a:xfrm>
        </p:spPr>
        <p:txBody>
          <a:bodyPr>
            <a:normAutofit fontScale="92500" lnSpcReduction="20000"/>
          </a:bodyPr>
          <a:lstStyle/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Big Picture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How to see</a:t>
            </a:r>
          </a:p>
          <a:p>
            <a:pPr marL="925830" lvl="1" indent="-514350"/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Self</a:t>
            </a:r>
            <a:r>
              <a:rPr lang="cs-CZ" sz="2400" dirty="0" smtClean="0">
                <a:sym typeface="Wingdings" pitchFamily="2" charset="2"/>
              </a:rPr>
              <a:t>, 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Player</a:t>
            </a:r>
            <a:r>
              <a:rPr lang="cs-CZ" sz="2400" dirty="0" smtClean="0">
                <a:sym typeface="Wingdings" pitchFamily="2" charset="2"/>
              </a:rPr>
              <a:t>, 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Location</a:t>
            </a:r>
            <a:r>
              <a:rPr lang="cs-CZ" sz="2400" dirty="0" smtClean="0">
                <a:latin typeface="+mj-lt"/>
                <a:sym typeface="Wingdings" pitchFamily="2" charset="2"/>
              </a:rPr>
              <a:t>,</a:t>
            </a:r>
            <a:r>
              <a:rPr lang="cs-CZ" sz="2400" dirty="0" smtClean="0">
                <a:sym typeface="Wingdings" pitchFamily="2" charset="2"/>
              </a:rPr>
              <a:t> 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Rotation</a:t>
            </a:r>
            <a:r>
              <a:rPr lang="cs-CZ" sz="2400" dirty="0" smtClean="0">
                <a:sym typeface="Wingdings" pitchFamily="2" charset="2"/>
              </a:rPr>
              <a:t>, 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Velocity</a:t>
            </a:r>
            <a:endParaRPr lang="en-US" sz="2400" dirty="0" smtClean="0">
              <a:latin typeface="+mj-lt"/>
              <a:cs typeface="Courier New" pitchFamily="49" charset="0"/>
              <a:sym typeface="Wingdings" pitchFamily="2" charset="2"/>
            </a:endParaRPr>
          </a:p>
          <a:p>
            <a:pPr marL="925830" lvl="1" indent="-514350"/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this.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info</a:t>
            </a:r>
            <a:r>
              <a:rPr lang="cs-CZ" sz="2400" dirty="0" smtClean="0">
                <a:latin typeface="+mj-lt"/>
                <a:cs typeface="Courier New" pitchFamily="49" charset="0"/>
                <a:sym typeface="Wingdings" pitchFamily="2" charset="2"/>
              </a:rPr>
              <a:t>,</a:t>
            </a:r>
            <a:r>
              <a:rPr lang="cs-CZ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this.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players</a:t>
            </a:r>
            <a:endParaRPr lang="en-US" sz="24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How to move</a:t>
            </a:r>
          </a:p>
          <a:p>
            <a:pPr marL="925830" lvl="1" indent="-514350"/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Move, Jump, Dodge</a:t>
            </a:r>
          </a:p>
          <a:p>
            <a:pPr marL="925830" lvl="1" indent="-514350"/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this.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move</a:t>
            </a:r>
            <a:endParaRPr lang="en-US" sz="24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Font typeface="+mj-lt"/>
              <a:buAutoNum type="arabicPeriod"/>
            </a:pPr>
            <a:r>
              <a:rPr lang="cs-CZ" dirty="0" err="1" smtClean="0">
                <a:sym typeface="Wingdings" pitchFamily="2" charset="2"/>
              </a:rPr>
              <a:t>Tag</a:t>
            </a:r>
            <a:r>
              <a:rPr lang="en-US" dirty="0" smtClean="0">
                <a:sym typeface="Wingdings" pitchFamily="2" charset="2"/>
              </a:rPr>
              <a:t>! Game</a:t>
            </a:r>
          </a:p>
          <a:p>
            <a:pPr marL="925830" lvl="1" indent="-514350"/>
            <a:r>
              <a:rPr lang="en-US" dirty="0" smtClean="0">
                <a:sym typeface="Wingdings" pitchFamily="2" charset="2"/>
              </a:rPr>
              <a:t>Rules, Map</a:t>
            </a:r>
          </a:p>
          <a:p>
            <a:pPr marL="925830" lvl="1" indent="-514350"/>
            <a:r>
              <a:rPr lang="en-US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TagMap</a:t>
            </a:r>
            <a:endParaRPr lang="en-US" sz="24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cs typeface="Courier New" pitchFamily="49" charset="0"/>
                <a:sym typeface="Wingdings" pitchFamily="2" charset="2"/>
              </a:rPr>
              <a:t>How to think</a:t>
            </a:r>
          </a:p>
          <a:p>
            <a:pPr marL="925830" lvl="1" indent="-514350"/>
            <a:r>
              <a:rPr lang="en-US" dirty="0" smtClean="0">
                <a:cs typeface="Courier New" pitchFamily="49" charset="0"/>
                <a:sym typeface="Wingdings" pitchFamily="2" charset="2"/>
              </a:rPr>
              <a:t>Intelligence by design</a:t>
            </a:r>
            <a:endParaRPr lang="en-US" sz="24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b="1" dirty="0" smtClean="0">
                <a:sym typeface="Wingdings" pitchFamily="2" charset="2"/>
              </a:rPr>
              <a:t>Tag! Tournament Announcement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Tag</a:t>
            </a:r>
            <a:r>
              <a:rPr lang="en-US" dirty="0" smtClean="0"/>
              <a:t>! Tournament</a:t>
            </a:r>
            <a:br>
              <a:rPr lang="en-US" dirty="0" smtClean="0"/>
            </a:br>
            <a:r>
              <a:rPr lang="en-US" sz="3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Chance to score extra points!</a:t>
            </a:r>
            <a:endParaRPr lang="cs-CZ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625609"/>
          </a:xfrm>
        </p:spPr>
        <p:txBody>
          <a:bodyPr/>
          <a:lstStyle/>
          <a:p>
            <a:r>
              <a:rPr lang="en-US" dirty="0" smtClean="0"/>
              <a:t>4 bots</a:t>
            </a:r>
          </a:p>
          <a:p>
            <a:pPr lvl="1"/>
            <a:r>
              <a:rPr lang="en-US" dirty="0" smtClean="0"/>
              <a:t>1 Seeker, 3 Runners (1 of them will be immune…)</a:t>
            </a:r>
          </a:p>
          <a:p>
            <a:r>
              <a:rPr lang="en-US" dirty="0" smtClean="0"/>
              <a:t>Random groups</a:t>
            </a:r>
          </a:p>
          <a:p>
            <a:r>
              <a:rPr lang="en-US" dirty="0" smtClean="0"/>
              <a:t>Tournament will be held next week, only bots submitted until Sunday 17.3.2013, 23:59 will participate</a:t>
            </a:r>
          </a:p>
          <a:p>
            <a:r>
              <a:rPr lang="en-US" dirty="0" smtClean="0"/>
              <a:t>No shooting allowed, no </a:t>
            </a:r>
            <a:r>
              <a:rPr lang="en-US" dirty="0" err="1" smtClean="0"/>
              <a:t>bot</a:t>
            </a:r>
            <a:r>
              <a:rPr lang="en-US" dirty="0" smtClean="0"/>
              <a:t> speed reconfigurations allowed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Assignment 3</a:t>
            </a:r>
            <a:endParaRPr lang="cs-CZ" sz="3200" i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539552" y="1844824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Download the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TagBot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project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template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en-US" sz="3200" dirty="0" smtClean="0"/>
              <a:t>Copy ‘map/DM-TagMap.ut2’ into $UT2004/Maps folder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en-US" sz="3200" dirty="0" smtClean="0"/>
              <a:t>Implement both </a:t>
            </a:r>
            <a:r>
              <a:rPr lang="en-US" sz="3200" dirty="0" err="1" smtClean="0"/>
              <a:t>TagBot</a:t>
            </a:r>
            <a:r>
              <a:rPr lang="en-US" sz="3200" dirty="0" smtClean="0"/>
              <a:t> roles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200" dirty="0" smtClean="0"/>
              <a:t>Seeker ~ 5 points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200" dirty="0" smtClean="0"/>
              <a:t>Runner ~ 5 points</a:t>
            </a:r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200" dirty="0" smtClean="0"/>
              <a:t>Implementations having one role only won’t be accepted (~ 0 points)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Send us finished assignment</a:t>
            </a:r>
            <a:endParaRPr lang="cs-CZ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lvl="1"/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46856" y="1827727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lvl="0" indent="-320040">
              <a:buClr>
                <a:schemeClr val="accent1"/>
              </a:buClr>
              <a:buSzPct val="80000"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67544" y="1844824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251520" y="1772816"/>
            <a:ext cx="8712968" cy="4896544"/>
          </a:xfrm>
          <a:prstGeom prst="rect">
            <a:avLst/>
          </a:prstGeom>
        </p:spPr>
        <p:txBody>
          <a:bodyPr vert="horz" lIns="54864" tIns="91440" rtlCol="0">
            <a:normAutofit fontScale="55000" lnSpcReduction="20000"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US" sz="3600" baseline="0" dirty="0" smtClean="0"/>
              <a:t>Via e-</a:t>
            </a:r>
            <a:r>
              <a:rPr lang="en-US" sz="3600" dirty="0" smtClean="0"/>
              <a:t>mail:</a:t>
            </a:r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300" i="1" dirty="0" smtClean="0"/>
              <a:t>Subject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200" dirty="0" smtClean="0"/>
              <a:t>“Pogamut homework 2013 – Assignment X”</a:t>
            </a:r>
          </a:p>
          <a:p>
            <a:pPr marL="1353312" lvl="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200" dirty="0" smtClean="0"/>
              <a:t>Replace </a:t>
            </a:r>
            <a:r>
              <a:rPr lang="en-US" sz="2900" dirty="0" smtClean="0">
                <a:latin typeface="Courier New" pitchFamily="49" charset="0"/>
                <a:cs typeface="Courier New" pitchFamily="49" charset="0"/>
              </a:rPr>
              <a:t>‘X’</a:t>
            </a:r>
            <a:r>
              <a:rPr lang="en-US" sz="3200" dirty="0" smtClean="0"/>
              <a:t> with the assignment number and the subject has to be without quotes of course</a:t>
            </a:r>
          </a:p>
          <a:p>
            <a:pPr marL="1353312" lvl="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200" dirty="0" smtClean="0"/>
              <a:t>…or face </a:t>
            </a:r>
            <a:r>
              <a:rPr lang="en-US" sz="3200" dirty="0" smtClean="0">
                <a:solidFill>
                  <a:srgbClr val="FF0000"/>
                </a:solidFill>
              </a:rPr>
              <a:t>-2 score penalization</a:t>
            </a:r>
          </a:p>
          <a:p>
            <a:pPr marL="1810512" lvl="3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endParaRPr lang="en-US" sz="700" dirty="0" smtClean="0"/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300" i="1" dirty="0" smtClean="0"/>
              <a:t>To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2800" dirty="0" smtClean="0">
                <a:hlinkClick r:id="rId2"/>
              </a:rPr>
              <a:t>jakub.gemrot@gmail.com</a:t>
            </a:r>
            <a:endParaRPr lang="en-US" sz="2800" dirty="0" smtClean="0"/>
          </a:p>
          <a:p>
            <a:pPr marL="13533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Jakub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Gemrot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(Monday practice lessons)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2800" dirty="0" smtClean="0">
                <a:hlinkClick r:id="rId3"/>
              </a:rPr>
              <a:t>m</a:t>
            </a:r>
            <a:r>
              <a:rPr lang="cs-CZ" sz="2800" dirty="0" err="1" smtClean="0">
                <a:hlinkClick r:id="rId3"/>
              </a:rPr>
              <a:t>ichal.bida</a:t>
            </a:r>
            <a:r>
              <a:rPr lang="en-US" sz="2800" dirty="0" smtClean="0">
                <a:hlinkClick r:id="rId3"/>
              </a:rPr>
              <a:t>@</a:t>
            </a:r>
            <a:r>
              <a:rPr lang="en-US" sz="2800" dirty="0" err="1" smtClean="0">
                <a:hlinkClick r:id="rId3"/>
              </a:rPr>
              <a:t>gmail.com</a:t>
            </a:r>
            <a:endParaRPr lang="en-US" sz="2800" dirty="0" smtClean="0"/>
          </a:p>
          <a:p>
            <a:pPr marL="13533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Michal B</a:t>
            </a:r>
            <a:r>
              <a:rPr kumimoji="0" lang="cs-CZ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ída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(Thursday practice lessons)</a:t>
            </a:r>
          </a:p>
          <a:p>
            <a:pPr marL="13533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endParaRPr kumimoji="0" lang="en-US" sz="7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3300" i="1" dirty="0" smtClean="0"/>
              <a:t>Attachment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3300" dirty="0" smtClean="0"/>
              <a:t>Completely zip-up your project(s) folder except </a:t>
            </a:r>
            <a:r>
              <a:rPr lang="en-US" sz="2900" dirty="0" smtClean="0">
                <a:latin typeface="Courier New" pitchFamily="49" charset="0"/>
                <a:cs typeface="Courier New" pitchFamily="49" charset="0"/>
              </a:rPr>
              <a:t>‘target’</a:t>
            </a:r>
            <a:r>
              <a:rPr lang="en-US" sz="3300" dirty="0" smtClean="0"/>
              <a:t> directory and </a:t>
            </a:r>
            <a:r>
              <a:rPr lang="en-US" sz="2900" dirty="0" smtClean="0">
                <a:latin typeface="Courier New" pitchFamily="49" charset="0"/>
                <a:cs typeface="Courier New" pitchFamily="49" charset="0"/>
              </a:rPr>
              <a:t>IDE specific files</a:t>
            </a:r>
            <a:r>
              <a:rPr lang="en-US" sz="3300" dirty="0" smtClean="0"/>
              <a:t> (or face </a:t>
            </a:r>
            <a:r>
              <a:rPr lang="en-US" sz="3300" dirty="0" smtClean="0">
                <a:solidFill>
                  <a:srgbClr val="FF0000"/>
                </a:solidFill>
              </a:rPr>
              <a:t>-2 score penalization</a:t>
            </a:r>
            <a:r>
              <a:rPr lang="en-US" sz="3300" dirty="0" smtClean="0"/>
              <a:t>)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</a:pPr>
            <a:endParaRPr lang="en-US" sz="700" dirty="0" smtClean="0"/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3300" i="1" dirty="0" smtClean="0"/>
              <a:t>Body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3200" b="1" dirty="0" smtClean="0"/>
              <a:t>Please send us information about how much time it took you to finish the assignment + any comments regarding your implementation struggle</a:t>
            </a:r>
            <a:endParaRPr lang="en-US" sz="3200" dirty="0" smtClean="0"/>
          </a:p>
          <a:p>
            <a:pPr marL="13533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3000" i="1" dirty="0" smtClean="0"/>
              <a:t>Information won’t be abused/made public</a:t>
            </a:r>
          </a:p>
          <a:p>
            <a:pPr marL="13533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3000" i="1" baseline="0" dirty="0" smtClean="0"/>
              <a:t>In fact it helps to make the practice lessons better</a:t>
            </a:r>
          </a:p>
          <a:p>
            <a:pPr marL="13533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endParaRPr lang="en-US" sz="700" i="1" baseline="0" dirty="0" smtClean="0"/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3200" dirty="0" smtClean="0"/>
              <a:t>Don’t forget to mention your full name! </a:t>
            </a:r>
            <a:endParaRPr lang="cs-CZ" sz="3200" dirty="0" smtClean="0"/>
          </a:p>
          <a:p>
            <a:pPr marL="13533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endParaRPr lang="en-US" sz="3000" i="1" baseline="0" dirty="0" smtClean="0"/>
          </a:p>
          <a:p>
            <a:pPr marL="13533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endParaRPr lang="en-US" sz="2800" baseline="0" dirty="0" smtClean="0"/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</a:pPr>
            <a:endParaRPr lang="en-US" sz="2800" baseline="0" dirty="0" smtClean="0"/>
          </a:p>
          <a:p>
            <a:pPr marL="438912" indent="-320040">
              <a:buClr>
                <a:schemeClr val="accent1"/>
              </a:buClr>
              <a:buSzPct val="80000"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</a:t>
            </a:r>
            <a:r>
              <a:rPr lang="en-US" dirty="0" smtClean="0"/>
              <a:t>Revisited I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-46856" y="1628800"/>
            <a:ext cx="5266928" cy="5040560"/>
          </a:xfrm>
        </p:spPr>
        <p:txBody>
          <a:bodyPr>
            <a:noAutofit/>
          </a:bodyPr>
          <a:lstStyle/>
          <a:p>
            <a:pPr marL="633222" indent="-514350">
              <a:buNone/>
            </a:pPr>
            <a:r>
              <a:rPr lang="en-US" sz="1700" dirty="0" smtClean="0">
                <a:solidFill>
                  <a:srgbClr val="0070C0"/>
                </a:solidFill>
                <a:sym typeface="Wingdings" pitchFamily="2" charset="2"/>
              </a:rPr>
              <a:t>private</a:t>
            </a:r>
            <a:r>
              <a:rPr lang="en-US" sz="1700" dirty="0" smtClean="0">
                <a:sym typeface="Wingdings" pitchFamily="2" charset="2"/>
              </a:rPr>
              <a:t> Boolean </a:t>
            </a:r>
            <a:r>
              <a:rPr lang="en-US" sz="1700" dirty="0" smtClean="0">
                <a:solidFill>
                  <a:srgbClr val="00B050"/>
                </a:solidFill>
                <a:sym typeface="Wingdings" pitchFamily="2" charset="2"/>
              </a:rPr>
              <a:t>following</a:t>
            </a:r>
            <a:r>
              <a:rPr lang="en-US" sz="1700" dirty="0" smtClean="0">
                <a:sym typeface="Wingdings" pitchFamily="2" charset="2"/>
              </a:rPr>
              <a:t> = </a:t>
            </a:r>
            <a:r>
              <a:rPr lang="en-US" sz="1700" dirty="0" smtClean="0">
                <a:solidFill>
                  <a:srgbClr val="0070C0"/>
                </a:solidFill>
                <a:sym typeface="Wingdings" pitchFamily="2" charset="2"/>
              </a:rPr>
              <a:t>false</a:t>
            </a:r>
            <a:r>
              <a:rPr lang="en-US" sz="1700" dirty="0" smtClean="0">
                <a:sym typeface="Wingdings" pitchFamily="2" charset="2"/>
              </a:rPr>
              <a:t>;</a:t>
            </a:r>
          </a:p>
          <a:p>
            <a:pPr marL="633222" indent="-514350">
              <a:buNone/>
            </a:pPr>
            <a:r>
              <a:rPr lang="en-US" sz="1700" dirty="0" smtClean="0">
                <a:solidFill>
                  <a:srgbClr val="0070C0"/>
                </a:solidFill>
                <a:sym typeface="Wingdings" pitchFamily="2" charset="2"/>
              </a:rPr>
              <a:t>private</a:t>
            </a:r>
            <a:r>
              <a:rPr lang="en-US" sz="1700" dirty="0" smtClean="0">
                <a:sym typeface="Wingdings" pitchFamily="2" charset="2"/>
              </a:rPr>
              <a:t> Boolean </a:t>
            </a:r>
            <a:r>
              <a:rPr lang="en-US" sz="1700" dirty="0" smtClean="0">
                <a:solidFill>
                  <a:srgbClr val="00B050"/>
                </a:solidFill>
                <a:sym typeface="Wingdings" pitchFamily="2" charset="2"/>
              </a:rPr>
              <a:t>jumping</a:t>
            </a:r>
            <a:r>
              <a:rPr lang="en-US" sz="1700" dirty="0" smtClean="0">
                <a:sym typeface="Wingdings" pitchFamily="2" charset="2"/>
              </a:rPr>
              <a:t> = </a:t>
            </a:r>
            <a:r>
              <a:rPr lang="en-US" sz="1700" dirty="0" smtClean="0">
                <a:solidFill>
                  <a:srgbClr val="0070C0"/>
                </a:solidFill>
                <a:sym typeface="Wingdings" pitchFamily="2" charset="2"/>
              </a:rPr>
              <a:t>false</a:t>
            </a:r>
            <a:r>
              <a:rPr lang="en-US" sz="1700" dirty="0" smtClean="0">
                <a:sym typeface="Wingdings" pitchFamily="2" charset="2"/>
              </a:rPr>
              <a:t>;</a:t>
            </a:r>
          </a:p>
          <a:p>
            <a:pPr marL="633222" indent="-514350">
              <a:buNone/>
            </a:pPr>
            <a:r>
              <a:rPr lang="en-US" sz="1700" dirty="0" smtClean="0">
                <a:solidFill>
                  <a:srgbClr val="0070C0"/>
                </a:solidFill>
                <a:sym typeface="Wingdings" pitchFamily="2" charset="2"/>
              </a:rPr>
              <a:t>private </a:t>
            </a:r>
            <a:r>
              <a:rPr lang="en-US" sz="1700" dirty="0" smtClean="0">
                <a:sym typeface="Wingdings" pitchFamily="2" charset="2"/>
              </a:rPr>
              <a:t>Boolean </a:t>
            </a:r>
            <a:r>
              <a:rPr lang="en-US" sz="1700" dirty="0" smtClean="0">
                <a:solidFill>
                  <a:srgbClr val="00B050"/>
                </a:solidFill>
                <a:sym typeface="Wingdings" pitchFamily="2" charset="2"/>
              </a:rPr>
              <a:t>searching</a:t>
            </a:r>
            <a:r>
              <a:rPr lang="en-US" sz="1700" dirty="0" smtClean="0">
                <a:sym typeface="Wingdings" pitchFamily="2" charset="2"/>
              </a:rPr>
              <a:t> = </a:t>
            </a:r>
            <a:r>
              <a:rPr lang="en-US" sz="1700" dirty="0" smtClean="0">
                <a:solidFill>
                  <a:srgbClr val="0070C0"/>
                </a:solidFill>
                <a:sym typeface="Wingdings" pitchFamily="2" charset="2"/>
              </a:rPr>
              <a:t>false</a:t>
            </a:r>
            <a:r>
              <a:rPr lang="en-US" sz="1700" dirty="0" smtClean="0">
                <a:sym typeface="Wingdings" pitchFamily="2" charset="2"/>
              </a:rPr>
              <a:t>;</a:t>
            </a:r>
          </a:p>
          <a:p>
            <a:pPr marL="633222" indent="-514350">
              <a:buNone/>
            </a:pPr>
            <a:r>
              <a:rPr lang="en-US" sz="1700" dirty="0" smtClean="0">
                <a:solidFill>
                  <a:srgbClr val="0070C0"/>
                </a:solidFill>
                <a:sym typeface="Wingdings" pitchFamily="2" charset="2"/>
              </a:rPr>
              <a:t>private</a:t>
            </a:r>
            <a:r>
              <a:rPr lang="en-US" sz="1700" dirty="0" smtClean="0">
                <a:sym typeface="Wingdings" pitchFamily="2" charset="2"/>
              </a:rPr>
              <a:t> Location </a:t>
            </a:r>
            <a:r>
              <a:rPr lang="en-US" sz="1700" dirty="0" err="1" smtClean="0">
                <a:solidFill>
                  <a:srgbClr val="00B050"/>
                </a:solidFill>
                <a:sym typeface="Wingdings" pitchFamily="2" charset="2"/>
              </a:rPr>
              <a:t>search_location</a:t>
            </a:r>
            <a:r>
              <a:rPr lang="en-US" sz="1700" dirty="0" smtClean="0">
                <a:sym typeface="Wingdings" pitchFamily="2" charset="2"/>
              </a:rPr>
              <a:t>;</a:t>
            </a:r>
          </a:p>
          <a:p>
            <a:pPr marL="633222" indent="-514350">
              <a:buNone/>
            </a:pPr>
            <a:r>
              <a:rPr lang="en-US" sz="1700" dirty="0" smtClean="0">
                <a:solidFill>
                  <a:srgbClr val="0070C0"/>
                </a:solidFill>
                <a:sym typeface="Wingdings" pitchFamily="2" charset="2"/>
              </a:rPr>
              <a:t>private</a:t>
            </a:r>
            <a:r>
              <a:rPr lang="en-US" sz="1700" dirty="0" smtClean="0">
                <a:sym typeface="Wingdings" pitchFamily="2" charset="2"/>
              </a:rPr>
              <a:t> Location </a:t>
            </a:r>
            <a:r>
              <a:rPr lang="en-US" sz="1700" dirty="0" err="1" smtClean="0">
                <a:solidFill>
                  <a:srgbClr val="00B050"/>
                </a:solidFill>
                <a:sym typeface="Wingdings" pitchFamily="2" charset="2"/>
              </a:rPr>
              <a:t>last_location</a:t>
            </a:r>
            <a:r>
              <a:rPr lang="en-US" sz="1700" dirty="0" smtClean="0">
                <a:sym typeface="Wingdings" pitchFamily="2" charset="2"/>
              </a:rPr>
              <a:t>;</a:t>
            </a:r>
          </a:p>
          <a:p>
            <a:pPr marL="633222" indent="-514350">
              <a:buNone/>
            </a:pPr>
            <a:endParaRPr lang="en-US" sz="1700" dirty="0" smtClean="0">
              <a:sym typeface="Wingdings" pitchFamily="2" charset="2"/>
            </a:endParaRPr>
          </a:p>
          <a:p>
            <a:pPr marL="633222" indent="-514350">
              <a:buNone/>
            </a:pPr>
            <a:r>
              <a:rPr lang="en-US" sz="1700" dirty="0" smtClean="0">
                <a:sym typeface="Wingdings" pitchFamily="2" charset="2"/>
              </a:rPr>
              <a:t>@</a:t>
            </a:r>
            <a:r>
              <a:rPr lang="en-US" sz="1700" dirty="0" err="1" smtClean="0">
                <a:sym typeface="Wingdings" pitchFamily="2" charset="2"/>
              </a:rPr>
              <a:t>EventListener</a:t>
            </a:r>
            <a:r>
              <a:rPr lang="en-US" sz="1700" dirty="0" smtClean="0">
                <a:sym typeface="Wingdings" pitchFamily="2" charset="2"/>
              </a:rPr>
              <a:t>(</a:t>
            </a:r>
            <a:r>
              <a:rPr lang="en-US" sz="1700" dirty="0" err="1" smtClean="0">
                <a:sym typeface="Wingdings" pitchFamily="2" charset="2"/>
              </a:rPr>
              <a:t>eventClass</a:t>
            </a:r>
            <a:r>
              <a:rPr lang="en-US" sz="1700" dirty="0" smtClean="0">
                <a:sym typeface="Wingdings" pitchFamily="2" charset="2"/>
              </a:rPr>
              <a:t> = </a:t>
            </a:r>
            <a:r>
              <a:rPr lang="en-US" sz="1700" dirty="0" err="1" smtClean="0">
                <a:sym typeface="Wingdings" pitchFamily="2" charset="2"/>
              </a:rPr>
              <a:t>GlobalChat.</a:t>
            </a:r>
            <a:r>
              <a:rPr lang="en-US" sz="1700" dirty="0" err="1" smtClean="0">
                <a:solidFill>
                  <a:srgbClr val="0070C0"/>
                </a:solidFill>
                <a:sym typeface="Wingdings" pitchFamily="2" charset="2"/>
              </a:rPr>
              <a:t>class</a:t>
            </a:r>
            <a:r>
              <a:rPr lang="en-US" sz="1700" dirty="0" smtClean="0">
                <a:sym typeface="Wingdings" pitchFamily="2" charset="2"/>
              </a:rPr>
              <a:t>)</a:t>
            </a:r>
          </a:p>
          <a:p>
            <a:pPr marL="633222" indent="-514350">
              <a:buNone/>
            </a:pPr>
            <a:r>
              <a:rPr lang="en-US" sz="1700" dirty="0" smtClean="0">
                <a:solidFill>
                  <a:srgbClr val="0070C0"/>
                </a:solidFill>
                <a:sym typeface="Wingdings" pitchFamily="2" charset="2"/>
              </a:rPr>
              <a:t>protected void </a:t>
            </a:r>
            <a:r>
              <a:rPr lang="en-US" sz="1700" b="1" dirty="0" err="1" smtClean="0">
                <a:sym typeface="Wingdings" pitchFamily="2" charset="2"/>
              </a:rPr>
              <a:t>handleChat</a:t>
            </a:r>
            <a:r>
              <a:rPr lang="en-US" sz="1700" dirty="0" smtClean="0">
                <a:sym typeface="Wingdings" pitchFamily="2" charset="2"/>
              </a:rPr>
              <a:t>(</a:t>
            </a:r>
            <a:r>
              <a:rPr lang="en-US" sz="1700" dirty="0" err="1" smtClean="0">
                <a:sym typeface="Wingdings" pitchFamily="2" charset="2"/>
              </a:rPr>
              <a:t>GlobalChat</a:t>
            </a:r>
            <a:r>
              <a:rPr lang="en-US" sz="1700" dirty="0" smtClean="0">
                <a:sym typeface="Wingdings" pitchFamily="2" charset="2"/>
              </a:rPr>
              <a:t> event) {</a:t>
            </a:r>
          </a:p>
          <a:p>
            <a:pPr marL="633222" indent="-514350">
              <a:buNone/>
            </a:pPr>
            <a:r>
              <a:rPr lang="en-US" sz="1700" dirty="0" smtClean="0">
                <a:sym typeface="Wingdings" pitchFamily="2" charset="2"/>
              </a:rPr>
              <a:t>        </a:t>
            </a:r>
            <a:r>
              <a:rPr lang="en-US" sz="1700" dirty="0" smtClean="0">
                <a:solidFill>
                  <a:srgbClr val="0070C0"/>
                </a:solidFill>
                <a:sym typeface="Wingdings" pitchFamily="2" charset="2"/>
              </a:rPr>
              <a:t>if </a:t>
            </a:r>
            <a:r>
              <a:rPr lang="en-US" sz="1700" dirty="0" smtClean="0">
                <a:sym typeface="Wingdings" pitchFamily="2" charset="2"/>
              </a:rPr>
              <a:t>(</a:t>
            </a:r>
            <a:r>
              <a:rPr lang="en-US" sz="1700" dirty="0" err="1" smtClean="0">
                <a:sym typeface="Wingdings" pitchFamily="2" charset="2"/>
              </a:rPr>
              <a:t>event.getText</a:t>
            </a:r>
            <a:r>
              <a:rPr lang="en-US" sz="1700" dirty="0" smtClean="0">
                <a:sym typeface="Wingdings" pitchFamily="2" charset="2"/>
              </a:rPr>
              <a:t>().contains("</a:t>
            </a:r>
            <a:r>
              <a:rPr lang="en-US" sz="1700" dirty="0" smtClean="0">
                <a:solidFill>
                  <a:srgbClr val="FF0000"/>
                </a:solidFill>
                <a:sym typeface="Wingdings" pitchFamily="2" charset="2"/>
              </a:rPr>
              <a:t>hi</a:t>
            </a:r>
            <a:r>
              <a:rPr lang="en-US" sz="1700" dirty="0" smtClean="0">
                <a:sym typeface="Wingdings" pitchFamily="2" charset="2"/>
              </a:rPr>
              <a:t>"))</a:t>
            </a:r>
          </a:p>
          <a:p>
            <a:pPr marL="633222" indent="-514350">
              <a:buNone/>
            </a:pPr>
            <a:r>
              <a:rPr lang="en-US" sz="1700" dirty="0" smtClean="0">
                <a:sym typeface="Wingdings" pitchFamily="2" charset="2"/>
              </a:rPr>
              <a:t>            </a:t>
            </a:r>
            <a:r>
              <a:rPr lang="en-US" sz="1700" dirty="0" err="1" smtClean="0">
                <a:solidFill>
                  <a:srgbClr val="00B050"/>
                </a:solidFill>
                <a:sym typeface="Wingdings" pitchFamily="2" charset="2"/>
              </a:rPr>
              <a:t>body</a:t>
            </a:r>
            <a:r>
              <a:rPr lang="en-US" sz="1700" dirty="0" err="1" smtClean="0">
                <a:sym typeface="Wingdings" pitchFamily="2" charset="2"/>
              </a:rPr>
              <a:t>.getCommunication</a:t>
            </a:r>
            <a:r>
              <a:rPr lang="en-US" sz="1700" dirty="0" smtClean="0">
                <a:sym typeface="Wingdings" pitchFamily="2" charset="2"/>
              </a:rPr>
              <a:t>()</a:t>
            </a:r>
          </a:p>
          <a:p>
            <a:pPr marL="633222" indent="-514350">
              <a:buNone/>
            </a:pPr>
            <a:r>
              <a:rPr lang="en-US" sz="1700" dirty="0" smtClean="0">
                <a:sym typeface="Wingdings" pitchFamily="2" charset="2"/>
              </a:rPr>
              <a:t>		.</a:t>
            </a:r>
            <a:r>
              <a:rPr lang="en-US" sz="1700" dirty="0" err="1" smtClean="0">
                <a:sym typeface="Wingdings" pitchFamily="2" charset="2"/>
              </a:rPr>
              <a:t>sendGlobalTextMessage</a:t>
            </a:r>
            <a:r>
              <a:rPr lang="en-US" sz="1700" dirty="0" smtClean="0">
                <a:sym typeface="Wingdings" pitchFamily="2" charset="2"/>
              </a:rPr>
              <a:t>("</a:t>
            </a:r>
            <a:r>
              <a:rPr lang="en-US" sz="1700" dirty="0" smtClean="0">
                <a:solidFill>
                  <a:srgbClr val="FF0000"/>
                </a:solidFill>
                <a:sym typeface="Wingdings" pitchFamily="2" charset="2"/>
              </a:rPr>
              <a:t>Hey you</a:t>
            </a:r>
            <a:r>
              <a:rPr lang="en-US" sz="1700" dirty="0" smtClean="0">
                <a:sym typeface="Wingdings" pitchFamily="2" charset="2"/>
              </a:rPr>
              <a:t>");</a:t>
            </a:r>
          </a:p>
          <a:p>
            <a:pPr marL="633222" indent="-514350">
              <a:buNone/>
            </a:pPr>
            <a:r>
              <a:rPr lang="en-US" sz="1700" dirty="0" smtClean="0">
                <a:solidFill>
                  <a:srgbClr val="0070C0"/>
                </a:solidFill>
                <a:sym typeface="Wingdings" pitchFamily="2" charset="2"/>
              </a:rPr>
              <a:t>        if </a:t>
            </a:r>
            <a:r>
              <a:rPr lang="en-US" sz="1700" dirty="0" smtClean="0">
                <a:sym typeface="Wingdings" pitchFamily="2" charset="2"/>
              </a:rPr>
              <a:t>(</a:t>
            </a:r>
            <a:r>
              <a:rPr lang="en-US" sz="1700" dirty="0" err="1" smtClean="0">
                <a:sym typeface="Wingdings" pitchFamily="2" charset="2"/>
              </a:rPr>
              <a:t>event.getText</a:t>
            </a:r>
            <a:r>
              <a:rPr lang="en-US" sz="1700" dirty="0" smtClean="0">
                <a:sym typeface="Wingdings" pitchFamily="2" charset="2"/>
              </a:rPr>
              <a:t>().contains("</a:t>
            </a:r>
            <a:r>
              <a:rPr lang="en-US" sz="1700" dirty="0" smtClean="0">
                <a:solidFill>
                  <a:srgbClr val="FF0000"/>
                </a:solidFill>
                <a:sym typeface="Wingdings" pitchFamily="2" charset="2"/>
              </a:rPr>
              <a:t>follow</a:t>
            </a:r>
            <a:r>
              <a:rPr lang="en-US" sz="1700" dirty="0" smtClean="0">
                <a:sym typeface="Wingdings" pitchFamily="2" charset="2"/>
              </a:rPr>
              <a:t>")) {</a:t>
            </a:r>
          </a:p>
          <a:p>
            <a:pPr marL="633222" indent="-514350">
              <a:buNone/>
            </a:pPr>
            <a:r>
              <a:rPr lang="en-US" sz="1700" dirty="0" smtClean="0">
                <a:sym typeface="Wingdings" pitchFamily="2" charset="2"/>
              </a:rPr>
              <a:t>            </a:t>
            </a:r>
            <a:r>
              <a:rPr lang="en-US" sz="1700" dirty="0" err="1" smtClean="0">
                <a:solidFill>
                  <a:srgbClr val="0070C0"/>
                </a:solidFill>
                <a:sym typeface="Wingdings" pitchFamily="2" charset="2"/>
              </a:rPr>
              <a:t>this</a:t>
            </a:r>
            <a:r>
              <a:rPr lang="en-US" sz="1700" dirty="0" err="1" smtClean="0">
                <a:sym typeface="Wingdings" pitchFamily="2" charset="2"/>
              </a:rPr>
              <a:t>.</a:t>
            </a:r>
            <a:r>
              <a:rPr lang="en-US" sz="1700" dirty="0" err="1" smtClean="0">
                <a:solidFill>
                  <a:srgbClr val="00B050"/>
                </a:solidFill>
                <a:sym typeface="Wingdings" pitchFamily="2" charset="2"/>
              </a:rPr>
              <a:t>following</a:t>
            </a:r>
            <a:r>
              <a:rPr lang="en-US" sz="1700" dirty="0" smtClean="0">
                <a:sym typeface="Wingdings" pitchFamily="2" charset="2"/>
              </a:rPr>
              <a:t> = !</a:t>
            </a:r>
            <a:r>
              <a:rPr lang="en-US" sz="1700" dirty="0" err="1" smtClean="0">
                <a:solidFill>
                  <a:srgbClr val="0070C0"/>
                </a:solidFill>
                <a:sym typeface="Wingdings" pitchFamily="2" charset="2"/>
              </a:rPr>
              <a:t>this</a:t>
            </a:r>
            <a:r>
              <a:rPr lang="en-US" sz="1700" dirty="0" err="1" smtClean="0">
                <a:sym typeface="Wingdings" pitchFamily="2" charset="2"/>
              </a:rPr>
              <a:t>.</a:t>
            </a:r>
            <a:r>
              <a:rPr lang="en-US" sz="1700" dirty="0" err="1" smtClean="0">
                <a:solidFill>
                  <a:srgbClr val="00B050"/>
                </a:solidFill>
                <a:sym typeface="Wingdings" pitchFamily="2" charset="2"/>
              </a:rPr>
              <a:t>following</a:t>
            </a:r>
            <a:r>
              <a:rPr lang="en-US" sz="1700" dirty="0" smtClean="0">
                <a:sym typeface="Wingdings" pitchFamily="2" charset="2"/>
              </a:rPr>
              <a:t>;</a:t>
            </a:r>
          </a:p>
          <a:p>
            <a:pPr marL="633222" indent="-514350">
              <a:buNone/>
            </a:pPr>
            <a:r>
              <a:rPr lang="en-US" sz="1700" dirty="0" smtClean="0">
                <a:sym typeface="Wingdings" pitchFamily="2" charset="2"/>
              </a:rPr>
              <a:t>            </a:t>
            </a:r>
            <a:r>
              <a:rPr lang="en-US" sz="1700" dirty="0" err="1" smtClean="0">
                <a:solidFill>
                  <a:srgbClr val="0070C0"/>
                </a:solidFill>
                <a:sym typeface="Wingdings" pitchFamily="2" charset="2"/>
              </a:rPr>
              <a:t>this</a:t>
            </a:r>
            <a:r>
              <a:rPr lang="en-US" sz="1700" dirty="0" err="1" smtClean="0">
                <a:sym typeface="Wingdings" pitchFamily="2" charset="2"/>
              </a:rPr>
              <a:t>.</a:t>
            </a:r>
            <a:r>
              <a:rPr lang="en-US" sz="1700" dirty="0" err="1" smtClean="0">
                <a:solidFill>
                  <a:srgbClr val="00B050"/>
                </a:solidFill>
                <a:sym typeface="Wingdings" pitchFamily="2" charset="2"/>
              </a:rPr>
              <a:t>searching</a:t>
            </a:r>
            <a:r>
              <a:rPr lang="en-US" sz="1700" dirty="0" smtClean="0">
                <a:sym typeface="Wingdings" pitchFamily="2" charset="2"/>
              </a:rPr>
              <a:t> = </a:t>
            </a:r>
            <a:r>
              <a:rPr lang="en-US" sz="1700" dirty="0" smtClean="0">
                <a:solidFill>
                  <a:srgbClr val="0070C0"/>
                </a:solidFill>
                <a:sym typeface="Wingdings" pitchFamily="2" charset="2"/>
              </a:rPr>
              <a:t>false</a:t>
            </a:r>
            <a:r>
              <a:rPr lang="en-US" sz="1700" dirty="0" smtClean="0">
                <a:sym typeface="Wingdings" pitchFamily="2" charset="2"/>
              </a:rPr>
              <a:t>;</a:t>
            </a:r>
          </a:p>
          <a:p>
            <a:pPr marL="633222" indent="-514350">
              <a:buNone/>
            </a:pPr>
            <a:r>
              <a:rPr lang="en-US" sz="1700" dirty="0" smtClean="0">
                <a:sym typeface="Wingdings" pitchFamily="2" charset="2"/>
              </a:rPr>
              <a:t>        }</a:t>
            </a:r>
          </a:p>
          <a:p>
            <a:pPr marL="633222" indent="-514350">
              <a:buNone/>
            </a:pPr>
            <a:r>
              <a:rPr lang="en-US" sz="1700" dirty="0" smtClean="0">
                <a:sym typeface="Wingdings" pitchFamily="2" charset="2"/>
              </a:rPr>
              <a:t>        </a:t>
            </a:r>
            <a:r>
              <a:rPr lang="en-US" sz="1700" dirty="0" smtClean="0">
                <a:solidFill>
                  <a:srgbClr val="0070C0"/>
                </a:solidFill>
                <a:sym typeface="Wingdings" pitchFamily="2" charset="2"/>
              </a:rPr>
              <a:t>if</a:t>
            </a:r>
            <a:r>
              <a:rPr lang="en-US" sz="1700" dirty="0" smtClean="0">
                <a:sym typeface="Wingdings" pitchFamily="2" charset="2"/>
              </a:rPr>
              <a:t> (</a:t>
            </a:r>
            <a:r>
              <a:rPr lang="en-US" sz="1700" dirty="0" err="1" smtClean="0">
                <a:sym typeface="Wingdings" pitchFamily="2" charset="2"/>
              </a:rPr>
              <a:t>event.getText</a:t>
            </a:r>
            <a:r>
              <a:rPr lang="en-US" sz="1700" dirty="0" smtClean="0">
                <a:sym typeface="Wingdings" pitchFamily="2" charset="2"/>
              </a:rPr>
              <a:t>().contains("</a:t>
            </a:r>
            <a:r>
              <a:rPr lang="en-US" sz="1700" dirty="0" smtClean="0">
                <a:solidFill>
                  <a:srgbClr val="FF0000"/>
                </a:solidFill>
                <a:sym typeface="Wingdings" pitchFamily="2" charset="2"/>
              </a:rPr>
              <a:t>jump</a:t>
            </a:r>
            <a:r>
              <a:rPr lang="en-US" sz="1700" dirty="0" smtClean="0">
                <a:sym typeface="Wingdings" pitchFamily="2" charset="2"/>
              </a:rPr>
              <a:t>"))</a:t>
            </a:r>
          </a:p>
          <a:p>
            <a:pPr marL="633222" indent="-514350">
              <a:buNone/>
            </a:pPr>
            <a:r>
              <a:rPr lang="en-US" sz="1700" dirty="0" smtClean="0">
                <a:sym typeface="Wingdings" pitchFamily="2" charset="2"/>
              </a:rPr>
              <a:t>            </a:t>
            </a:r>
            <a:r>
              <a:rPr lang="en-US" sz="1700" dirty="0" err="1" smtClean="0">
                <a:solidFill>
                  <a:srgbClr val="0070C0"/>
                </a:solidFill>
                <a:sym typeface="Wingdings" pitchFamily="2" charset="2"/>
              </a:rPr>
              <a:t>this</a:t>
            </a:r>
            <a:r>
              <a:rPr lang="en-US" sz="1700" dirty="0" err="1" smtClean="0">
                <a:sym typeface="Wingdings" pitchFamily="2" charset="2"/>
              </a:rPr>
              <a:t>.</a:t>
            </a:r>
            <a:r>
              <a:rPr lang="en-US" sz="1700" dirty="0" err="1" smtClean="0">
                <a:solidFill>
                  <a:srgbClr val="00B050"/>
                </a:solidFill>
                <a:sym typeface="Wingdings" pitchFamily="2" charset="2"/>
              </a:rPr>
              <a:t>jumping</a:t>
            </a:r>
            <a:r>
              <a:rPr lang="en-US" sz="1700" dirty="0" smtClean="0">
                <a:sym typeface="Wingdings" pitchFamily="2" charset="2"/>
              </a:rPr>
              <a:t> = !</a:t>
            </a:r>
            <a:r>
              <a:rPr lang="en-US" sz="1700" dirty="0" err="1" smtClean="0">
                <a:solidFill>
                  <a:srgbClr val="0070C0"/>
                </a:solidFill>
                <a:sym typeface="Wingdings" pitchFamily="2" charset="2"/>
              </a:rPr>
              <a:t>this</a:t>
            </a:r>
            <a:r>
              <a:rPr lang="en-US" sz="1700" dirty="0" err="1" smtClean="0">
                <a:sym typeface="Wingdings" pitchFamily="2" charset="2"/>
              </a:rPr>
              <a:t>.</a:t>
            </a:r>
            <a:r>
              <a:rPr lang="en-US" sz="1700" dirty="0" err="1" smtClean="0">
                <a:solidFill>
                  <a:srgbClr val="00B050"/>
                </a:solidFill>
                <a:sym typeface="Wingdings" pitchFamily="2" charset="2"/>
              </a:rPr>
              <a:t>jumping</a:t>
            </a:r>
            <a:r>
              <a:rPr lang="en-US" sz="1700" dirty="0" smtClean="0">
                <a:sym typeface="Wingdings" pitchFamily="2" charset="2"/>
              </a:rPr>
              <a:t>;        </a:t>
            </a:r>
          </a:p>
          <a:p>
            <a:pPr marL="633222" indent="-514350">
              <a:buNone/>
            </a:pPr>
            <a:r>
              <a:rPr lang="en-US" sz="1700" dirty="0" smtClean="0">
                <a:sym typeface="Wingdings" pitchFamily="2" charset="2"/>
              </a:rPr>
              <a:t>}</a:t>
            </a:r>
          </a:p>
          <a:p>
            <a:pPr marL="633222" indent="-514350">
              <a:buNone/>
            </a:pPr>
            <a:endParaRPr lang="en-US" sz="1700" dirty="0" smtClean="0">
              <a:sym typeface="Wingdings" pitchFamily="2" charset="2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374232" y="1556792"/>
            <a:ext cx="617443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700" dirty="0" smtClean="0">
                <a:solidFill>
                  <a:srgbClr val="0070C0"/>
                </a:solidFill>
              </a:rPr>
              <a:t>public </a:t>
            </a:r>
            <a:r>
              <a:rPr lang="cs-CZ" sz="1700" dirty="0" err="1" smtClean="0">
                <a:solidFill>
                  <a:srgbClr val="0070C0"/>
                </a:solidFill>
              </a:rPr>
              <a:t>void</a:t>
            </a:r>
            <a:r>
              <a:rPr lang="cs-CZ" sz="1700" dirty="0" smtClean="0">
                <a:solidFill>
                  <a:srgbClr val="0070C0"/>
                </a:solidFill>
              </a:rPr>
              <a:t> </a:t>
            </a:r>
            <a:r>
              <a:rPr lang="cs-CZ" sz="1700" b="1" dirty="0" err="1" smtClean="0"/>
              <a:t>logic</a:t>
            </a:r>
            <a:r>
              <a:rPr lang="cs-CZ" sz="1700" b="1" dirty="0" smtClean="0"/>
              <a:t>() </a:t>
            </a:r>
            <a:r>
              <a:rPr lang="cs-CZ" sz="1700" dirty="0" err="1" smtClean="0">
                <a:solidFill>
                  <a:srgbClr val="0070C0"/>
                </a:solidFill>
              </a:rPr>
              <a:t>throws</a:t>
            </a:r>
            <a:r>
              <a:rPr lang="cs-CZ" sz="1700" dirty="0" smtClean="0">
                <a:solidFill>
                  <a:srgbClr val="0070C0"/>
                </a:solidFill>
              </a:rPr>
              <a:t> </a:t>
            </a:r>
            <a:r>
              <a:rPr lang="cs-CZ" sz="1700" dirty="0" err="1" smtClean="0"/>
              <a:t>PogamutException</a:t>
            </a:r>
            <a:r>
              <a:rPr lang="cs-CZ" sz="1700" dirty="0" smtClean="0"/>
              <a:t> {</a:t>
            </a:r>
          </a:p>
          <a:p>
            <a:r>
              <a:rPr lang="cs-CZ" sz="1700" dirty="0" smtClean="0"/>
              <a:t>    </a:t>
            </a:r>
            <a:r>
              <a:rPr lang="cs-CZ" sz="1700" dirty="0" err="1" smtClean="0">
                <a:solidFill>
                  <a:srgbClr val="0070C0"/>
                </a:solidFill>
              </a:rPr>
              <a:t>if</a:t>
            </a:r>
            <a:r>
              <a:rPr lang="cs-CZ" sz="1700" dirty="0" smtClean="0"/>
              <a:t> (</a:t>
            </a:r>
            <a:r>
              <a:rPr lang="cs-CZ" sz="1700" dirty="0" err="1" smtClean="0">
                <a:solidFill>
                  <a:srgbClr val="0070C0"/>
                </a:solidFill>
              </a:rPr>
              <a:t>this</a:t>
            </a:r>
            <a:r>
              <a:rPr lang="cs-CZ" sz="1700" dirty="0" err="1" smtClean="0"/>
              <a:t>.</a:t>
            </a:r>
            <a:r>
              <a:rPr lang="cs-CZ" sz="1700" dirty="0" err="1" smtClean="0">
                <a:solidFill>
                  <a:srgbClr val="00B050"/>
                </a:solidFill>
              </a:rPr>
              <a:t>following</a:t>
            </a:r>
            <a:r>
              <a:rPr lang="cs-CZ" sz="1700" dirty="0" smtClean="0"/>
              <a:t>) {</a:t>
            </a:r>
          </a:p>
          <a:p>
            <a:r>
              <a:rPr lang="cs-CZ" sz="1700" dirty="0" smtClean="0"/>
              <a:t>        </a:t>
            </a:r>
            <a:r>
              <a:rPr lang="cs-CZ" sz="1700" dirty="0" err="1" smtClean="0">
                <a:solidFill>
                  <a:srgbClr val="0070C0"/>
                </a:solidFill>
              </a:rPr>
              <a:t>if</a:t>
            </a:r>
            <a:r>
              <a:rPr lang="cs-CZ" sz="1700" dirty="0" smtClean="0"/>
              <a:t> (</a:t>
            </a:r>
            <a:r>
              <a:rPr lang="cs-CZ" sz="1700" dirty="0" err="1" smtClean="0">
                <a:solidFill>
                  <a:srgbClr val="0070C0"/>
                </a:solidFill>
              </a:rPr>
              <a:t>this</a:t>
            </a:r>
            <a:r>
              <a:rPr lang="cs-CZ" sz="1700" dirty="0" err="1" smtClean="0"/>
              <a:t>.</a:t>
            </a:r>
            <a:r>
              <a:rPr lang="cs-CZ" sz="1700" dirty="0" err="1" smtClean="0">
                <a:solidFill>
                  <a:srgbClr val="00B050"/>
                </a:solidFill>
              </a:rPr>
              <a:t>players</a:t>
            </a:r>
            <a:r>
              <a:rPr lang="cs-CZ" sz="1700" dirty="0" err="1" smtClean="0"/>
              <a:t>.canSeePlayers</a:t>
            </a:r>
            <a:r>
              <a:rPr lang="cs-CZ" sz="1700" dirty="0" smtClean="0"/>
              <a:t>()) {</a:t>
            </a:r>
          </a:p>
          <a:p>
            <a:r>
              <a:rPr lang="cs-CZ" sz="1700" dirty="0" smtClean="0"/>
              <a:t>            </a:t>
            </a:r>
            <a:r>
              <a:rPr lang="cs-CZ" sz="1700" dirty="0" err="1" smtClean="0"/>
              <a:t>Player</a:t>
            </a:r>
            <a:r>
              <a:rPr lang="cs-CZ" sz="1700" dirty="0" smtClean="0"/>
              <a:t> </a:t>
            </a:r>
            <a:r>
              <a:rPr lang="cs-CZ" sz="1700" dirty="0" err="1" smtClean="0"/>
              <a:t>pl</a:t>
            </a:r>
            <a:r>
              <a:rPr lang="cs-CZ" sz="1700" dirty="0" smtClean="0"/>
              <a:t> = </a:t>
            </a:r>
            <a:endParaRPr lang="en-US" sz="1700" dirty="0" smtClean="0"/>
          </a:p>
          <a:p>
            <a:r>
              <a:rPr lang="en-US" sz="1700" dirty="0" smtClean="0"/>
              <a:t>                </a:t>
            </a:r>
            <a:r>
              <a:rPr lang="cs-CZ" sz="1700" dirty="0" err="1" smtClean="0">
                <a:solidFill>
                  <a:srgbClr val="0070C0"/>
                </a:solidFill>
              </a:rPr>
              <a:t>this</a:t>
            </a:r>
            <a:r>
              <a:rPr lang="cs-CZ" sz="1700" dirty="0" err="1" smtClean="0"/>
              <a:t>.</a:t>
            </a:r>
            <a:r>
              <a:rPr lang="cs-CZ" sz="1700" dirty="0" err="1" smtClean="0">
                <a:solidFill>
                  <a:srgbClr val="00B050"/>
                </a:solidFill>
              </a:rPr>
              <a:t>players</a:t>
            </a:r>
            <a:r>
              <a:rPr lang="cs-CZ" sz="1700" dirty="0" err="1" smtClean="0"/>
              <a:t>.getNearestVisiblePlayer</a:t>
            </a:r>
            <a:r>
              <a:rPr lang="cs-CZ" sz="1700" dirty="0" smtClean="0"/>
              <a:t>();</a:t>
            </a:r>
          </a:p>
          <a:p>
            <a:r>
              <a:rPr lang="cs-CZ" sz="1700" dirty="0" smtClean="0"/>
              <a:t>            </a:t>
            </a:r>
            <a:r>
              <a:rPr lang="cs-CZ" sz="1700" dirty="0" err="1" smtClean="0">
                <a:solidFill>
                  <a:srgbClr val="0070C0"/>
                </a:solidFill>
              </a:rPr>
              <a:t>this</a:t>
            </a:r>
            <a:r>
              <a:rPr lang="cs-CZ" sz="1700" dirty="0" err="1" smtClean="0"/>
              <a:t>.</a:t>
            </a:r>
            <a:r>
              <a:rPr lang="cs-CZ" sz="1700" dirty="0" err="1" smtClean="0">
                <a:solidFill>
                  <a:srgbClr val="00B050"/>
                </a:solidFill>
              </a:rPr>
              <a:t>search</a:t>
            </a:r>
            <a:r>
              <a:rPr lang="cs-CZ" sz="1700" dirty="0" smtClean="0">
                <a:solidFill>
                  <a:srgbClr val="00B050"/>
                </a:solidFill>
              </a:rPr>
              <a:t>_</a:t>
            </a:r>
            <a:r>
              <a:rPr lang="cs-CZ" sz="1700" dirty="0" err="1" smtClean="0">
                <a:solidFill>
                  <a:srgbClr val="00B050"/>
                </a:solidFill>
              </a:rPr>
              <a:t>location</a:t>
            </a:r>
            <a:r>
              <a:rPr lang="cs-CZ" sz="1700" dirty="0" smtClean="0"/>
              <a:t> = </a:t>
            </a:r>
            <a:r>
              <a:rPr lang="cs-CZ" sz="1700" dirty="0" err="1" smtClean="0"/>
              <a:t>pl.getLocation</a:t>
            </a:r>
            <a:r>
              <a:rPr lang="cs-CZ" sz="1700" dirty="0" smtClean="0"/>
              <a:t>();</a:t>
            </a:r>
          </a:p>
          <a:p>
            <a:r>
              <a:rPr lang="cs-CZ" sz="1700" dirty="0" smtClean="0"/>
              <a:t>            </a:t>
            </a:r>
            <a:r>
              <a:rPr lang="cs-CZ" sz="1700" dirty="0" err="1" smtClean="0">
                <a:solidFill>
                  <a:srgbClr val="0070C0"/>
                </a:solidFill>
              </a:rPr>
              <a:t>this</a:t>
            </a:r>
            <a:r>
              <a:rPr lang="cs-CZ" sz="1700" dirty="0" err="1" smtClean="0"/>
              <a:t>.</a:t>
            </a:r>
            <a:r>
              <a:rPr lang="cs-CZ" sz="1700" dirty="0" err="1" smtClean="0">
                <a:solidFill>
                  <a:srgbClr val="00B050"/>
                </a:solidFill>
              </a:rPr>
              <a:t>searching</a:t>
            </a:r>
            <a:r>
              <a:rPr lang="cs-CZ" sz="1700" dirty="0" smtClean="0"/>
              <a:t> = </a:t>
            </a:r>
            <a:r>
              <a:rPr lang="cs-CZ" sz="1700" dirty="0" err="1" smtClean="0">
                <a:solidFill>
                  <a:srgbClr val="0070C0"/>
                </a:solidFill>
              </a:rPr>
              <a:t>true</a:t>
            </a:r>
            <a:r>
              <a:rPr lang="cs-CZ" sz="1700" dirty="0" smtClean="0"/>
              <a:t>;</a:t>
            </a:r>
          </a:p>
          <a:p>
            <a:r>
              <a:rPr lang="cs-CZ" sz="1700" dirty="0" smtClean="0"/>
              <a:t>            </a:t>
            </a:r>
            <a:r>
              <a:rPr lang="cs-CZ" sz="1700" dirty="0" err="1" smtClean="0">
                <a:solidFill>
                  <a:srgbClr val="0070C0"/>
                </a:solidFill>
              </a:rPr>
              <a:t>this</a:t>
            </a:r>
            <a:r>
              <a:rPr lang="cs-CZ" sz="1700" dirty="0" err="1" smtClean="0"/>
              <a:t>.</a:t>
            </a:r>
            <a:r>
              <a:rPr lang="cs-CZ" sz="1700" dirty="0" err="1" smtClean="0">
                <a:solidFill>
                  <a:srgbClr val="00B050"/>
                </a:solidFill>
              </a:rPr>
              <a:t>move</a:t>
            </a:r>
            <a:r>
              <a:rPr lang="cs-CZ" sz="1700" dirty="0" err="1" smtClean="0"/>
              <a:t>.moveTo</a:t>
            </a:r>
            <a:r>
              <a:rPr lang="cs-CZ" sz="1700" dirty="0" smtClean="0"/>
              <a:t>(</a:t>
            </a:r>
            <a:r>
              <a:rPr lang="cs-CZ" sz="1700" dirty="0" err="1" smtClean="0"/>
              <a:t>pl</a:t>
            </a:r>
            <a:r>
              <a:rPr lang="cs-CZ" sz="1700" dirty="0" smtClean="0"/>
              <a:t>);</a:t>
            </a:r>
          </a:p>
          <a:p>
            <a:r>
              <a:rPr lang="cs-CZ" sz="1700" dirty="0" smtClean="0"/>
              <a:t>          } </a:t>
            </a:r>
            <a:r>
              <a:rPr lang="cs-CZ" sz="1700" dirty="0" err="1" smtClean="0">
                <a:solidFill>
                  <a:srgbClr val="0070C0"/>
                </a:solidFill>
              </a:rPr>
              <a:t>else</a:t>
            </a:r>
            <a:r>
              <a:rPr lang="cs-CZ" sz="1700" dirty="0" smtClean="0"/>
              <a:t> {</a:t>
            </a:r>
          </a:p>
          <a:p>
            <a:r>
              <a:rPr lang="cs-CZ" sz="1700" dirty="0" smtClean="0"/>
              <a:t>            </a:t>
            </a:r>
            <a:r>
              <a:rPr lang="cs-CZ" sz="1700" dirty="0" err="1" smtClean="0">
                <a:solidFill>
                  <a:srgbClr val="0070C0"/>
                </a:solidFill>
              </a:rPr>
              <a:t>if</a:t>
            </a:r>
            <a:r>
              <a:rPr lang="cs-CZ" sz="1700" dirty="0" smtClean="0"/>
              <a:t> (</a:t>
            </a:r>
            <a:r>
              <a:rPr lang="cs-CZ" sz="1700" dirty="0" err="1" smtClean="0"/>
              <a:t>searching</a:t>
            </a:r>
            <a:r>
              <a:rPr lang="cs-CZ" sz="1700" dirty="0" smtClean="0"/>
              <a:t>) {</a:t>
            </a:r>
          </a:p>
          <a:p>
            <a:r>
              <a:rPr lang="en-US" sz="1700" dirty="0" smtClean="0"/>
              <a:t> </a:t>
            </a:r>
            <a:r>
              <a:rPr lang="cs-CZ" sz="1700" dirty="0" smtClean="0"/>
              <a:t>               </a:t>
            </a:r>
            <a:r>
              <a:rPr lang="cs-CZ" sz="1700" dirty="0" err="1" smtClean="0">
                <a:solidFill>
                  <a:srgbClr val="0070C0"/>
                </a:solidFill>
              </a:rPr>
              <a:t>this</a:t>
            </a:r>
            <a:r>
              <a:rPr lang="cs-CZ" sz="1700" dirty="0" err="1" smtClean="0"/>
              <a:t>.</a:t>
            </a:r>
            <a:r>
              <a:rPr lang="cs-CZ" sz="1700" dirty="0" err="1" smtClean="0">
                <a:solidFill>
                  <a:srgbClr val="00B050"/>
                </a:solidFill>
              </a:rPr>
              <a:t>move</a:t>
            </a:r>
            <a:r>
              <a:rPr lang="cs-CZ" sz="1700" dirty="0" err="1" smtClean="0"/>
              <a:t>.moveTo</a:t>
            </a:r>
            <a:r>
              <a:rPr lang="cs-CZ" sz="1700" dirty="0" smtClean="0"/>
              <a:t>(</a:t>
            </a:r>
            <a:r>
              <a:rPr lang="cs-CZ" sz="1700" dirty="0" err="1" smtClean="0">
                <a:solidFill>
                  <a:srgbClr val="0070C0"/>
                </a:solidFill>
              </a:rPr>
              <a:t>this</a:t>
            </a:r>
            <a:r>
              <a:rPr lang="cs-CZ" sz="1700" dirty="0" err="1" smtClean="0"/>
              <a:t>.</a:t>
            </a:r>
            <a:r>
              <a:rPr lang="cs-CZ" sz="1700" dirty="0" err="1" smtClean="0">
                <a:solidFill>
                  <a:srgbClr val="00B050"/>
                </a:solidFill>
              </a:rPr>
              <a:t>search</a:t>
            </a:r>
            <a:r>
              <a:rPr lang="cs-CZ" sz="1700" dirty="0" smtClean="0">
                <a:solidFill>
                  <a:srgbClr val="00B050"/>
                </a:solidFill>
              </a:rPr>
              <a:t>_</a:t>
            </a:r>
            <a:r>
              <a:rPr lang="cs-CZ" sz="1700" dirty="0" err="1" smtClean="0">
                <a:solidFill>
                  <a:srgbClr val="00B050"/>
                </a:solidFill>
              </a:rPr>
              <a:t>location</a:t>
            </a:r>
            <a:r>
              <a:rPr lang="cs-CZ" sz="1700" dirty="0" smtClean="0"/>
              <a:t>);</a:t>
            </a:r>
          </a:p>
          <a:p>
            <a:r>
              <a:rPr lang="cs-CZ" sz="1700" dirty="0" smtClean="0"/>
              <a:t>                </a:t>
            </a:r>
            <a:r>
              <a:rPr lang="cs-CZ" sz="1700" dirty="0" err="1" smtClean="0">
                <a:solidFill>
                  <a:srgbClr val="0070C0"/>
                </a:solidFill>
              </a:rPr>
              <a:t>if</a:t>
            </a:r>
            <a:r>
              <a:rPr lang="cs-CZ" sz="1700" dirty="0" smtClean="0">
                <a:solidFill>
                  <a:srgbClr val="0070C0"/>
                </a:solidFill>
              </a:rPr>
              <a:t> </a:t>
            </a:r>
            <a:r>
              <a:rPr lang="cs-CZ" sz="1700" dirty="0" smtClean="0"/>
              <a:t>(</a:t>
            </a:r>
            <a:r>
              <a:rPr lang="cs-CZ" sz="1700" dirty="0" err="1" smtClean="0">
                <a:solidFill>
                  <a:srgbClr val="0070C0"/>
                </a:solidFill>
              </a:rPr>
              <a:t>this</a:t>
            </a:r>
            <a:r>
              <a:rPr lang="cs-CZ" sz="1700" dirty="0" err="1" smtClean="0"/>
              <a:t>.getInfo</a:t>
            </a:r>
            <a:r>
              <a:rPr lang="cs-CZ" sz="1700" dirty="0" smtClean="0"/>
              <a:t>()</a:t>
            </a:r>
            <a:endParaRPr lang="en-US" sz="1700" dirty="0" smtClean="0"/>
          </a:p>
          <a:p>
            <a:r>
              <a:rPr lang="en-US" sz="1700" dirty="0" smtClean="0"/>
              <a:t>                      .</a:t>
            </a:r>
            <a:r>
              <a:rPr lang="cs-CZ" sz="1700" dirty="0" err="1" smtClean="0"/>
              <a:t>atLocation</a:t>
            </a:r>
            <a:r>
              <a:rPr lang="cs-CZ" sz="1700" dirty="0" smtClean="0"/>
              <a:t>(</a:t>
            </a:r>
            <a:r>
              <a:rPr lang="cs-CZ" sz="1700" dirty="0" err="1" smtClean="0">
                <a:solidFill>
                  <a:srgbClr val="0070C0"/>
                </a:solidFill>
              </a:rPr>
              <a:t>this</a:t>
            </a:r>
            <a:r>
              <a:rPr lang="cs-CZ" sz="1700" dirty="0" err="1" smtClean="0"/>
              <a:t>.</a:t>
            </a:r>
            <a:r>
              <a:rPr lang="cs-CZ" sz="1700" dirty="0" err="1" smtClean="0">
                <a:solidFill>
                  <a:srgbClr val="00B050"/>
                </a:solidFill>
              </a:rPr>
              <a:t>search</a:t>
            </a:r>
            <a:r>
              <a:rPr lang="cs-CZ" sz="1700" dirty="0" smtClean="0">
                <a:solidFill>
                  <a:srgbClr val="00B050"/>
                </a:solidFill>
              </a:rPr>
              <a:t>_</a:t>
            </a:r>
            <a:r>
              <a:rPr lang="cs-CZ" sz="1700" dirty="0" err="1" smtClean="0">
                <a:solidFill>
                  <a:srgbClr val="00B050"/>
                </a:solidFill>
              </a:rPr>
              <a:t>location</a:t>
            </a:r>
            <a:r>
              <a:rPr lang="cs-CZ" sz="1700" dirty="0" smtClean="0"/>
              <a:t>))</a:t>
            </a:r>
          </a:p>
          <a:p>
            <a:r>
              <a:rPr lang="cs-CZ" sz="1700" dirty="0" smtClean="0"/>
              <a:t>                    </a:t>
            </a:r>
            <a:r>
              <a:rPr lang="cs-CZ" sz="1700" dirty="0" err="1" smtClean="0">
                <a:solidFill>
                  <a:srgbClr val="0070C0"/>
                </a:solidFill>
              </a:rPr>
              <a:t>this</a:t>
            </a:r>
            <a:r>
              <a:rPr lang="cs-CZ" sz="1700" dirty="0" err="1" smtClean="0"/>
              <a:t>.</a:t>
            </a:r>
            <a:r>
              <a:rPr lang="cs-CZ" sz="1700" dirty="0" err="1" smtClean="0">
                <a:solidFill>
                  <a:srgbClr val="00B050"/>
                </a:solidFill>
              </a:rPr>
              <a:t>searching</a:t>
            </a:r>
            <a:r>
              <a:rPr lang="cs-CZ" sz="1700" dirty="0" smtClean="0"/>
              <a:t> = </a:t>
            </a:r>
            <a:r>
              <a:rPr lang="cs-CZ" sz="1700" dirty="0" err="1" smtClean="0">
                <a:solidFill>
                  <a:srgbClr val="0070C0"/>
                </a:solidFill>
              </a:rPr>
              <a:t>false</a:t>
            </a:r>
            <a:r>
              <a:rPr lang="cs-CZ" sz="1700" dirty="0" smtClean="0"/>
              <a:t>;</a:t>
            </a:r>
          </a:p>
          <a:p>
            <a:r>
              <a:rPr lang="cs-CZ" sz="1700" dirty="0" smtClean="0"/>
              <a:t>             } </a:t>
            </a:r>
            <a:r>
              <a:rPr lang="cs-CZ" sz="1700" dirty="0" err="1" smtClean="0">
                <a:solidFill>
                  <a:srgbClr val="0070C0"/>
                </a:solidFill>
              </a:rPr>
              <a:t>else</a:t>
            </a:r>
            <a:endParaRPr lang="cs-CZ" sz="1700" dirty="0" smtClean="0">
              <a:solidFill>
                <a:srgbClr val="0070C0"/>
              </a:solidFill>
            </a:endParaRPr>
          </a:p>
          <a:p>
            <a:r>
              <a:rPr lang="cs-CZ" sz="1700" dirty="0" smtClean="0"/>
              <a:t>                </a:t>
            </a:r>
            <a:r>
              <a:rPr lang="cs-CZ" sz="1700" dirty="0" err="1" smtClean="0">
                <a:solidFill>
                  <a:srgbClr val="0070C0"/>
                </a:solidFill>
              </a:rPr>
              <a:t>this</a:t>
            </a:r>
            <a:r>
              <a:rPr lang="cs-CZ" sz="1700" dirty="0" err="1" smtClean="0"/>
              <a:t>.</a:t>
            </a:r>
            <a:r>
              <a:rPr lang="cs-CZ" sz="1700" dirty="0" err="1" smtClean="0">
                <a:solidFill>
                  <a:srgbClr val="00B050"/>
                </a:solidFill>
              </a:rPr>
              <a:t>move</a:t>
            </a:r>
            <a:r>
              <a:rPr lang="cs-CZ" sz="1700" dirty="0" err="1" smtClean="0"/>
              <a:t>.turnHorizontal</a:t>
            </a:r>
            <a:r>
              <a:rPr lang="cs-CZ" sz="1700" dirty="0" smtClean="0"/>
              <a:t>(30);</a:t>
            </a:r>
          </a:p>
          <a:p>
            <a:r>
              <a:rPr lang="cs-CZ" sz="1700" dirty="0" smtClean="0"/>
              <a:t>          }</a:t>
            </a:r>
          </a:p>
          <a:p>
            <a:r>
              <a:rPr lang="cs-CZ" sz="1700" dirty="0" smtClean="0"/>
              <a:t>    }</a:t>
            </a:r>
          </a:p>
          <a:p>
            <a:r>
              <a:rPr lang="cs-CZ" sz="1700" dirty="0" smtClean="0">
                <a:solidFill>
                  <a:srgbClr val="0070C0"/>
                </a:solidFill>
              </a:rPr>
              <a:t>    </a:t>
            </a:r>
            <a:r>
              <a:rPr lang="cs-CZ" sz="1700" dirty="0" err="1" smtClean="0">
                <a:solidFill>
                  <a:srgbClr val="0070C0"/>
                </a:solidFill>
              </a:rPr>
              <a:t>if</a:t>
            </a:r>
            <a:r>
              <a:rPr lang="cs-CZ" sz="1700" dirty="0" smtClean="0">
                <a:solidFill>
                  <a:srgbClr val="0070C0"/>
                </a:solidFill>
              </a:rPr>
              <a:t> </a:t>
            </a:r>
            <a:r>
              <a:rPr lang="cs-CZ" sz="1700" dirty="0" smtClean="0"/>
              <a:t>(</a:t>
            </a:r>
            <a:r>
              <a:rPr lang="cs-CZ" sz="1700" dirty="0" err="1" smtClean="0">
                <a:solidFill>
                  <a:srgbClr val="0070C0"/>
                </a:solidFill>
              </a:rPr>
              <a:t>this</a:t>
            </a:r>
            <a:r>
              <a:rPr lang="cs-CZ" sz="1700" dirty="0" err="1" smtClean="0"/>
              <a:t>.</a:t>
            </a:r>
            <a:r>
              <a:rPr lang="cs-CZ" sz="1700" dirty="0" err="1" smtClean="0">
                <a:solidFill>
                  <a:srgbClr val="00B050"/>
                </a:solidFill>
              </a:rPr>
              <a:t>jumping</a:t>
            </a:r>
            <a:r>
              <a:rPr lang="cs-CZ" sz="1700" dirty="0" smtClean="0"/>
              <a:t>) </a:t>
            </a:r>
            <a:r>
              <a:rPr lang="cs-CZ" sz="1700" dirty="0" err="1" smtClean="0">
                <a:solidFill>
                  <a:srgbClr val="00B050"/>
                </a:solidFill>
              </a:rPr>
              <a:t>act</a:t>
            </a:r>
            <a:r>
              <a:rPr lang="cs-CZ" sz="1700" dirty="0" err="1" smtClean="0"/>
              <a:t>.act</a:t>
            </a:r>
            <a:r>
              <a:rPr lang="cs-CZ" sz="1700" dirty="0" smtClean="0"/>
              <a:t>(</a:t>
            </a:r>
            <a:r>
              <a:rPr lang="cs-CZ" sz="1700" dirty="0" err="1" smtClean="0"/>
              <a:t>new</a:t>
            </a:r>
            <a:r>
              <a:rPr lang="cs-CZ" sz="1700" dirty="0" smtClean="0"/>
              <a:t> </a:t>
            </a:r>
            <a:r>
              <a:rPr lang="cs-CZ" sz="1700" dirty="0" err="1" smtClean="0"/>
              <a:t>Jump</a:t>
            </a:r>
            <a:r>
              <a:rPr lang="cs-CZ" sz="1700" dirty="0" smtClean="0"/>
              <a:t>());</a:t>
            </a:r>
          </a:p>
          <a:p>
            <a:r>
              <a:rPr lang="cs-CZ" sz="1700" dirty="0" smtClean="0"/>
              <a:t>}</a:t>
            </a:r>
            <a:endParaRPr lang="cs-CZ" sz="17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Questions?</a:t>
            </a:r>
            <a:br>
              <a:rPr lang="en-US" dirty="0" smtClean="0"/>
            </a:br>
            <a:r>
              <a:rPr lang="en-US" sz="4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I sense a soul in search of answers…</a:t>
            </a:r>
            <a:endParaRPr lang="cs-CZ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lvl="1"/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46856" y="1827727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lvl="0" indent="-320040">
              <a:buClr>
                <a:schemeClr val="accent1"/>
              </a:buClr>
              <a:buSzPct val="80000"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67544" y="1844824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518864" y="19275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do not own the patent of perfection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(yet…)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en-US" sz="3000" dirty="0" smtClean="0"/>
              <a:t>In case of doubts about the assignment, tournament or hard problems, bugs don’t hesitate to contact us!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US" sz="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Jakub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Gemrot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(Monday practice lessons)</a:t>
            </a:r>
          </a:p>
          <a:p>
            <a:pPr marL="13533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2800" dirty="0" smtClean="0">
                <a:hlinkClick r:id="rId2"/>
              </a:rPr>
              <a:t>j</a:t>
            </a:r>
            <a:r>
              <a:rPr lang="en-US" sz="2800" baseline="0" dirty="0" smtClean="0">
                <a:hlinkClick r:id="rId2"/>
              </a:rPr>
              <a:t>akub.gemrot@gmail.com</a:t>
            </a:r>
            <a:endParaRPr lang="en-US" sz="2800" baseline="0" dirty="0" smtClean="0"/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Michal B</a:t>
            </a:r>
            <a:r>
              <a:rPr kumimoji="0" lang="cs-CZ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ída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(Thursday practice lessons)</a:t>
            </a:r>
            <a:endParaRPr kumimoji="0" lang="cs-CZ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533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2800" baseline="0" dirty="0" smtClean="0">
                <a:hlinkClick r:id="rId3"/>
              </a:rPr>
              <a:t>m</a:t>
            </a:r>
            <a:r>
              <a:rPr lang="cs-CZ" sz="2800" baseline="0" dirty="0" err="1" smtClean="0">
                <a:hlinkClick r:id="rId3"/>
              </a:rPr>
              <a:t>ichal.bida</a:t>
            </a:r>
            <a:r>
              <a:rPr lang="en-US" sz="2800" baseline="0" dirty="0" smtClean="0">
                <a:hlinkClick r:id="rId3"/>
              </a:rPr>
              <a:t>@</a:t>
            </a:r>
            <a:r>
              <a:rPr lang="en-US" sz="2800" baseline="0" dirty="0" err="1" smtClean="0">
                <a:hlinkClick r:id="rId3"/>
              </a:rPr>
              <a:t>gmail.com</a:t>
            </a:r>
            <a:endParaRPr lang="en-US" sz="2800" baseline="0" dirty="0" smtClean="0"/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</a:pPr>
            <a:endParaRPr lang="en-US" sz="2800" baseline="0" dirty="0" smtClean="0"/>
          </a:p>
          <a:p>
            <a:pPr marL="438912" indent="-320040">
              <a:buClr>
                <a:schemeClr val="accent1"/>
              </a:buClr>
              <a:buSzPct val="80000"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</a:t>
            </a:r>
            <a:r>
              <a:rPr lang="en-US" dirty="0" smtClean="0"/>
              <a:t>Revisited II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-46856" y="1628800"/>
            <a:ext cx="5266928" cy="5040560"/>
          </a:xfrm>
        </p:spPr>
        <p:txBody>
          <a:bodyPr>
            <a:noAutofit/>
          </a:bodyPr>
          <a:lstStyle/>
          <a:p>
            <a:pPr marL="633222" indent="-514350">
              <a:buNone/>
            </a:pPr>
            <a:r>
              <a:rPr lang="en-US" sz="1700" dirty="0" smtClean="0">
                <a:solidFill>
                  <a:srgbClr val="0070C0"/>
                </a:solidFill>
                <a:sym typeface="Wingdings" pitchFamily="2" charset="2"/>
              </a:rPr>
              <a:t>private</a:t>
            </a:r>
            <a:r>
              <a:rPr lang="en-US" sz="1700" dirty="0" smtClean="0">
                <a:sym typeface="Wingdings" pitchFamily="2" charset="2"/>
              </a:rPr>
              <a:t> </a:t>
            </a:r>
            <a:r>
              <a:rPr lang="en-US" sz="1700" dirty="0" err="1" smtClean="0">
                <a:sym typeface="Wingdings" pitchFamily="2" charset="2"/>
              </a:rPr>
              <a:t>UnrealId</a:t>
            </a:r>
            <a:r>
              <a:rPr lang="en-US" sz="1700" dirty="0" smtClean="0">
                <a:sym typeface="Wingdings" pitchFamily="2" charset="2"/>
              </a:rPr>
              <a:t> </a:t>
            </a:r>
            <a:r>
              <a:rPr lang="en-US" sz="1700" dirty="0" err="1" smtClean="0">
                <a:solidFill>
                  <a:srgbClr val="00B050"/>
                </a:solidFill>
                <a:sym typeface="Wingdings" pitchFamily="2" charset="2"/>
              </a:rPr>
              <a:t>followTarget</a:t>
            </a:r>
            <a:r>
              <a:rPr lang="en-US" sz="1700" dirty="0" smtClean="0">
                <a:solidFill>
                  <a:srgbClr val="00B050"/>
                </a:solidFill>
                <a:sym typeface="Wingdings" pitchFamily="2" charset="2"/>
              </a:rPr>
              <a:t> </a:t>
            </a:r>
            <a:r>
              <a:rPr lang="en-US" sz="1700" dirty="0" smtClean="0">
                <a:sym typeface="Wingdings" pitchFamily="2" charset="2"/>
              </a:rPr>
              <a:t>= </a:t>
            </a:r>
            <a:r>
              <a:rPr lang="en-US" sz="1700" dirty="0" smtClean="0">
                <a:solidFill>
                  <a:srgbClr val="0070C0"/>
                </a:solidFill>
                <a:sym typeface="Wingdings" pitchFamily="2" charset="2"/>
              </a:rPr>
              <a:t>null</a:t>
            </a:r>
            <a:r>
              <a:rPr lang="en-US" sz="1700" dirty="0" smtClean="0">
                <a:sym typeface="Wingdings" pitchFamily="2" charset="2"/>
              </a:rPr>
              <a:t>;</a:t>
            </a:r>
            <a:endParaRPr lang="en-US" sz="1700" dirty="0" smtClean="0">
              <a:sym typeface="Wingdings" pitchFamily="2" charset="2"/>
            </a:endParaRPr>
          </a:p>
          <a:p>
            <a:pPr marL="633222" indent="-514350">
              <a:buNone/>
            </a:pPr>
            <a:endParaRPr lang="en-US" sz="1700" dirty="0" smtClean="0">
              <a:sym typeface="Wingdings" pitchFamily="2" charset="2"/>
            </a:endParaRPr>
          </a:p>
          <a:p>
            <a:pPr marL="633222" indent="-514350">
              <a:buNone/>
            </a:pPr>
            <a:r>
              <a:rPr lang="en-US" sz="1700" dirty="0" smtClean="0">
                <a:sym typeface="Wingdings" pitchFamily="2" charset="2"/>
              </a:rPr>
              <a:t>@</a:t>
            </a:r>
            <a:r>
              <a:rPr lang="en-US" sz="1700" dirty="0" err="1" smtClean="0">
                <a:sym typeface="Wingdings" pitchFamily="2" charset="2"/>
              </a:rPr>
              <a:t>EventListener</a:t>
            </a:r>
            <a:r>
              <a:rPr lang="en-US" sz="1700" dirty="0" smtClean="0">
                <a:sym typeface="Wingdings" pitchFamily="2" charset="2"/>
              </a:rPr>
              <a:t>(</a:t>
            </a:r>
            <a:r>
              <a:rPr lang="en-US" sz="1700" dirty="0" err="1" smtClean="0">
                <a:sym typeface="Wingdings" pitchFamily="2" charset="2"/>
              </a:rPr>
              <a:t>eventClass</a:t>
            </a:r>
            <a:r>
              <a:rPr lang="en-US" sz="1700" dirty="0" smtClean="0">
                <a:sym typeface="Wingdings" pitchFamily="2" charset="2"/>
              </a:rPr>
              <a:t> = </a:t>
            </a:r>
            <a:r>
              <a:rPr lang="en-US" sz="1700" dirty="0" err="1" smtClean="0">
                <a:sym typeface="Wingdings" pitchFamily="2" charset="2"/>
              </a:rPr>
              <a:t>GlobalChat.</a:t>
            </a:r>
            <a:r>
              <a:rPr lang="en-US" sz="1700" dirty="0" err="1" smtClean="0">
                <a:solidFill>
                  <a:srgbClr val="0070C0"/>
                </a:solidFill>
                <a:sym typeface="Wingdings" pitchFamily="2" charset="2"/>
              </a:rPr>
              <a:t>class</a:t>
            </a:r>
            <a:r>
              <a:rPr lang="en-US" sz="1700" dirty="0" smtClean="0">
                <a:sym typeface="Wingdings" pitchFamily="2" charset="2"/>
              </a:rPr>
              <a:t>)</a:t>
            </a:r>
          </a:p>
          <a:p>
            <a:pPr marL="633222" indent="-514350">
              <a:buNone/>
            </a:pPr>
            <a:r>
              <a:rPr lang="en-US" sz="1700" dirty="0" smtClean="0">
                <a:solidFill>
                  <a:srgbClr val="0070C0"/>
                </a:solidFill>
                <a:sym typeface="Wingdings" pitchFamily="2" charset="2"/>
              </a:rPr>
              <a:t>protected void </a:t>
            </a:r>
            <a:r>
              <a:rPr lang="en-US" sz="1700" b="1" dirty="0" err="1" smtClean="0">
                <a:sym typeface="Wingdings" pitchFamily="2" charset="2"/>
              </a:rPr>
              <a:t>handleChat</a:t>
            </a:r>
            <a:r>
              <a:rPr lang="en-US" sz="1700" dirty="0" smtClean="0">
                <a:sym typeface="Wingdings" pitchFamily="2" charset="2"/>
              </a:rPr>
              <a:t>(</a:t>
            </a:r>
            <a:r>
              <a:rPr lang="en-US" sz="1700" dirty="0" err="1" smtClean="0">
                <a:sym typeface="Wingdings" pitchFamily="2" charset="2"/>
              </a:rPr>
              <a:t>GlobalChat</a:t>
            </a:r>
            <a:r>
              <a:rPr lang="en-US" sz="1700" dirty="0" smtClean="0">
                <a:sym typeface="Wingdings" pitchFamily="2" charset="2"/>
              </a:rPr>
              <a:t> event) {</a:t>
            </a:r>
          </a:p>
          <a:p>
            <a:pPr marL="633222" indent="-514350">
              <a:buNone/>
            </a:pPr>
            <a:r>
              <a:rPr lang="en-US" sz="1700" dirty="0" smtClean="0">
                <a:sym typeface="Wingdings" pitchFamily="2" charset="2"/>
              </a:rPr>
              <a:t>        </a:t>
            </a:r>
            <a:r>
              <a:rPr lang="en-US" sz="1700" dirty="0" smtClean="0">
                <a:solidFill>
                  <a:srgbClr val="0070C0"/>
                </a:solidFill>
                <a:sym typeface="Wingdings" pitchFamily="2" charset="2"/>
              </a:rPr>
              <a:t>if </a:t>
            </a:r>
            <a:r>
              <a:rPr lang="en-US" sz="1700" dirty="0" smtClean="0">
                <a:sym typeface="Wingdings" pitchFamily="2" charset="2"/>
              </a:rPr>
              <a:t>(</a:t>
            </a:r>
            <a:r>
              <a:rPr lang="en-US" sz="1700" dirty="0" err="1" smtClean="0">
                <a:sym typeface="Wingdings" pitchFamily="2" charset="2"/>
              </a:rPr>
              <a:t>event.getText</a:t>
            </a:r>
            <a:r>
              <a:rPr lang="en-US" sz="1700" dirty="0" smtClean="0">
                <a:sym typeface="Wingdings" pitchFamily="2" charset="2"/>
              </a:rPr>
              <a:t>().contains(</a:t>
            </a:r>
            <a:r>
              <a:rPr lang="en-US" sz="1700" dirty="0" smtClean="0">
                <a:solidFill>
                  <a:srgbClr val="FF0000"/>
                </a:solidFill>
                <a:sym typeface="Wingdings" pitchFamily="2" charset="2"/>
              </a:rPr>
              <a:t>"hi</a:t>
            </a:r>
            <a:r>
              <a:rPr lang="en-US" sz="1700" dirty="0" smtClean="0">
                <a:sym typeface="Wingdings" pitchFamily="2" charset="2"/>
              </a:rPr>
              <a:t>"))</a:t>
            </a:r>
          </a:p>
          <a:p>
            <a:pPr marL="633222" indent="-514350">
              <a:buNone/>
            </a:pPr>
            <a:r>
              <a:rPr lang="en-US" sz="1700" dirty="0" smtClean="0">
                <a:sym typeface="Wingdings" pitchFamily="2" charset="2"/>
              </a:rPr>
              <a:t>            </a:t>
            </a:r>
            <a:r>
              <a:rPr lang="en-US" sz="1700" dirty="0" err="1" smtClean="0">
                <a:solidFill>
                  <a:srgbClr val="00B050"/>
                </a:solidFill>
                <a:sym typeface="Wingdings" pitchFamily="2" charset="2"/>
              </a:rPr>
              <a:t>body</a:t>
            </a:r>
            <a:r>
              <a:rPr lang="en-US" sz="1700" dirty="0" err="1" smtClean="0">
                <a:sym typeface="Wingdings" pitchFamily="2" charset="2"/>
              </a:rPr>
              <a:t>.getCommunication</a:t>
            </a:r>
            <a:r>
              <a:rPr lang="en-US" sz="1700" dirty="0" smtClean="0">
                <a:sym typeface="Wingdings" pitchFamily="2" charset="2"/>
              </a:rPr>
              <a:t>()</a:t>
            </a:r>
          </a:p>
          <a:p>
            <a:pPr marL="633222" indent="-514350">
              <a:buNone/>
            </a:pPr>
            <a:r>
              <a:rPr lang="en-US" sz="1700" dirty="0" smtClean="0">
                <a:sym typeface="Wingdings" pitchFamily="2" charset="2"/>
              </a:rPr>
              <a:t>		.</a:t>
            </a:r>
            <a:r>
              <a:rPr lang="en-US" sz="1700" dirty="0" err="1" smtClean="0">
                <a:sym typeface="Wingdings" pitchFamily="2" charset="2"/>
              </a:rPr>
              <a:t>sendGlobalTextMessage</a:t>
            </a:r>
            <a:r>
              <a:rPr lang="en-US" sz="1700" dirty="0" smtClean="0">
                <a:sym typeface="Wingdings" pitchFamily="2" charset="2"/>
              </a:rPr>
              <a:t>(</a:t>
            </a:r>
            <a:r>
              <a:rPr lang="en-US" sz="1700" dirty="0" smtClean="0">
                <a:solidFill>
                  <a:srgbClr val="FF0000"/>
                </a:solidFill>
                <a:sym typeface="Wingdings" pitchFamily="2" charset="2"/>
              </a:rPr>
              <a:t>"</a:t>
            </a:r>
            <a:r>
              <a:rPr lang="en-US" sz="1700" dirty="0" smtClean="0">
                <a:solidFill>
                  <a:srgbClr val="FF0000"/>
                </a:solidFill>
                <a:sym typeface="Wingdings" pitchFamily="2" charset="2"/>
              </a:rPr>
              <a:t>Hi</a:t>
            </a:r>
            <a:r>
              <a:rPr lang="en-US" sz="1700" dirty="0" smtClean="0">
                <a:sym typeface="Wingdings" pitchFamily="2" charset="2"/>
              </a:rPr>
              <a:t>");</a:t>
            </a:r>
            <a:endParaRPr lang="en-US" sz="1700" dirty="0" smtClean="0">
              <a:sym typeface="Wingdings" pitchFamily="2" charset="2"/>
            </a:endParaRPr>
          </a:p>
          <a:p>
            <a:pPr marL="633222" indent="-514350">
              <a:buNone/>
            </a:pPr>
            <a:r>
              <a:rPr lang="en-US" sz="1700" dirty="0" smtClean="0">
                <a:solidFill>
                  <a:srgbClr val="0070C0"/>
                </a:solidFill>
                <a:sym typeface="Wingdings" pitchFamily="2" charset="2"/>
              </a:rPr>
              <a:t>        if </a:t>
            </a:r>
            <a:r>
              <a:rPr lang="en-US" sz="1700" dirty="0" smtClean="0">
                <a:sym typeface="Wingdings" pitchFamily="2" charset="2"/>
              </a:rPr>
              <a:t>(</a:t>
            </a:r>
            <a:r>
              <a:rPr lang="en-US" sz="1700" dirty="0" err="1" smtClean="0">
                <a:sym typeface="Wingdings" pitchFamily="2" charset="2"/>
              </a:rPr>
              <a:t>event.getText</a:t>
            </a:r>
            <a:r>
              <a:rPr lang="en-US" sz="1700" dirty="0" smtClean="0">
                <a:sym typeface="Wingdings" pitchFamily="2" charset="2"/>
              </a:rPr>
              <a:t>().contains</a:t>
            </a:r>
            <a:r>
              <a:rPr lang="en-US" sz="1700" dirty="0" smtClean="0">
                <a:sym typeface="Wingdings" pitchFamily="2" charset="2"/>
              </a:rPr>
              <a:t>(</a:t>
            </a:r>
            <a:r>
              <a:rPr lang="en-US" sz="1700" dirty="0" smtClean="0">
                <a:solidFill>
                  <a:srgbClr val="FF0000"/>
                </a:solidFill>
                <a:sym typeface="Wingdings" pitchFamily="2" charset="2"/>
              </a:rPr>
              <a:t>“start follow</a:t>
            </a:r>
            <a:r>
              <a:rPr lang="en-US" sz="1700" dirty="0" smtClean="0">
                <a:sym typeface="Wingdings" pitchFamily="2" charset="2"/>
              </a:rPr>
              <a:t>")) {</a:t>
            </a:r>
          </a:p>
          <a:p>
            <a:pPr marL="633222" indent="-514350">
              <a:buNone/>
            </a:pPr>
            <a:r>
              <a:rPr lang="en-US" sz="1700" dirty="0" smtClean="0">
                <a:sym typeface="Wingdings" pitchFamily="2" charset="2"/>
              </a:rPr>
              <a:t>            </a:t>
            </a:r>
            <a:r>
              <a:rPr lang="en-US" sz="1700" dirty="0" err="1" smtClean="0">
                <a:solidFill>
                  <a:srgbClr val="00B050"/>
                </a:solidFill>
                <a:sym typeface="Wingdings" pitchFamily="2" charset="2"/>
              </a:rPr>
              <a:t>followTarget</a:t>
            </a:r>
            <a:r>
              <a:rPr lang="en-US" sz="1700" dirty="0" smtClean="0">
                <a:sym typeface="Wingdings" pitchFamily="2" charset="2"/>
              </a:rPr>
              <a:t> </a:t>
            </a:r>
            <a:r>
              <a:rPr lang="en-US" sz="1700" dirty="0" smtClean="0">
                <a:sym typeface="Wingdings" pitchFamily="2" charset="2"/>
              </a:rPr>
              <a:t>= </a:t>
            </a:r>
            <a:r>
              <a:rPr lang="en-US" sz="1700" dirty="0" err="1" smtClean="0">
                <a:sym typeface="Wingdings" pitchFamily="2" charset="2"/>
              </a:rPr>
              <a:t>event.getId</a:t>
            </a:r>
            <a:r>
              <a:rPr lang="en-US" sz="1700" dirty="0" smtClean="0">
                <a:sym typeface="Wingdings" pitchFamily="2" charset="2"/>
              </a:rPr>
              <a:t>();</a:t>
            </a:r>
            <a:endParaRPr lang="en-US" sz="1700" dirty="0" smtClean="0">
              <a:sym typeface="Wingdings" pitchFamily="2" charset="2"/>
            </a:endParaRPr>
          </a:p>
          <a:p>
            <a:pPr marL="633222" indent="-514350">
              <a:buNone/>
            </a:pPr>
            <a:r>
              <a:rPr lang="en-US" sz="1700" dirty="0" smtClean="0">
                <a:sym typeface="Wingdings" pitchFamily="2" charset="2"/>
              </a:rPr>
              <a:t>        }</a:t>
            </a:r>
            <a:endParaRPr lang="en-US" sz="1700" dirty="0" smtClean="0">
              <a:sym typeface="Wingdings" pitchFamily="2" charset="2"/>
            </a:endParaRPr>
          </a:p>
          <a:p>
            <a:pPr marL="633222" indent="-514350">
              <a:buNone/>
            </a:pPr>
            <a:r>
              <a:rPr lang="en-US" sz="1700" dirty="0" smtClean="0">
                <a:sym typeface="Wingdings" pitchFamily="2" charset="2"/>
              </a:rPr>
              <a:t>        </a:t>
            </a:r>
            <a:r>
              <a:rPr lang="en-US" sz="1700" dirty="0" smtClean="0">
                <a:solidFill>
                  <a:srgbClr val="0070C0"/>
                </a:solidFill>
                <a:sym typeface="Wingdings" pitchFamily="2" charset="2"/>
              </a:rPr>
              <a:t>if</a:t>
            </a:r>
            <a:r>
              <a:rPr lang="en-US" sz="1700" dirty="0" smtClean="0">
                <a:sym typeface="Wingdings" pitchFamily="2" charset="2"/>
              </a:rPr>
              <a:t> (</a:t>
            </a:r>
            <a:r>
              <a:rPr lang="en-US" sz="1700" dirty="0" err="1" smtClean="0">
                <a:sym typeface="Wingdings" pitchFamily="2" charset="2"/>
              </a:rPr>
              <a:t>event.getText</a:t>
            </a:r>
            <a:r>
              <a:rPr lang="en-US" sz="1700" dirty="0" smtClean="0">
                <a:sym typeface="Wingdings" pitchFamily="2" charset="2"/>
              </a:rPr>
              <a:t>().contains</a:t>
            </a:r>
            <a:r>
              <a:rPr lang="en-US" sz="1700" dirty="0" smtClean="0">
                <a:sym typeface="Wingdings" pitchFamily="2" charset="2"/>
              </a:rPr>
              <a:t>(</a:t>
            </a:r>
            <a:r>
              <a:rPr lang="en-US" sz="1700" dirty="0" smtClean="0">
                <a:solidFill>
                  <a:srgbClr val="FF0000"/>
                </a:solidFill>
                <a:sym typeface="Wingdings" pitchFamily="2" charset="2"/>
              </a:rPr>
              <a:t>“stop follow</a:t>
            </a:r>
            <a:r>
              <a:rPr lang="en-US" sz="1700" dirty="0" smtClean="0">
                <a:sym typeface="Wingdings" pitchFamily="2" charset="2"/>
              </a:rPr>
              <a:t>”))</a:t>
            </a:r>
            <a:endParaRPr lang="en-US" sz="1700" dirty="0" smtClean="0">
              <a:sym typeface="Wingdings" pitchFamily="2" charset="2"/>
            </a:endParaRPr>
          </a:p>
          <a:p>
            <a:pPr marL="633222" indent="-514350">
              <a:buNone/>
            </a:pPr>
            <a:r>
              <a:rPr lang="en-US" sz="1700" dirty="0" smtClean="0">
                <a:sym typeface="Wingdings" pitchFamily="2" charset="2"/>
              </a:rPr>
              <a:t>            </a:t>
            </a:r>
            <a:r>
              <a:rPr lang="en-US" sz="1700" dirty="0" err="1" smtClean="0">
                <a:solidFill>
                  <a:srgbClr val="00B050"/>
                </a:solidFill>
                <a:sym typeface="Wingdings" pitchFamily="2" charset="2"/>
              </a:rPr>
              <a:t>followTarget</a:t>
            </a:r>
            <a:r>
              <a:rPr lang="en-US" sz="1700" dirty="0" smtClean="0">
                <a:sym typeface="Wingdings" pitchFamily="2" charset="2"/>
              </a:rPr>
              <a:t> </a:t>
            </a:r>
            <a:r>
              <a:rPr lang="en-US" sz="1700" dirty="0" smtClean="0">
                <a:sym typeface="Wingdings" pitchFamily="2" charset="2"/>
              </a:rPr>
              <a:t>= </a:t>
            </a:r>
            <a:r>
              <a:rPr lang="en-US" sz="1700" dirty="0" smtClean="0">
                <a:solidFill>
                  <a:srgbClr val="0070C0"/>
                </a:solidFill>
                <a:sym typeface="Wingdings" pitchFamily="2" charset="2"/>
              </a:rPr>
              <a:t>null</a:t>
            </a:r>
            <a:r>
              <a:rPr lang="en-US" sz="1700" dirty="0" smtClean="0">
                <a:sym typeface="Wingdings" pitchFamily="2" charset="2"/>
              </a:rPr>
              <a:t>;        </a:t>
            </a:r>
            <a:endParaRPr lang="en-US" sz="1700" dirty="0" smtClean="0">
              <a:sym typeface="Wingdings" pitchFamily="2" charset="2"/>
            </a:endParaRPr>
          </a:p>
          <a:p>
            <a:pPr marL="633222" indent="-514350">
              <a:buNone/>
            </a:pPr>
            <a:r>
              <a:rPr lang="en-US" sz="1700" dirty="0" smtClean="0">
                <a:sym typeface="Wingdings" pitchFamily="2" charset="2"/>
              </a:rPr>
              <a:t>}</a:t>
            </a:r>
          </a:p>
          <a:p>
            <a:pPr marL="633222" indent="-514350">
              <a:buNone/>
            </a:pPr>
            <a:endParaRPr lang="en-US" sz="1700" dirty="0" smtClean="0">
              <a:sym typeface="Wingdings" pitchFamily="2" charset="2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374232" y="1556792"/>
            <a:ext cx="6174432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700" dirty="0" smtClean="0">
                <a:solidFill>
                  <a:srgbClr val="0070C0"/>
                </a:solidFill>
              </a:rPr>
              <a:t>public </a:t>
            </a:r>
            <a:r>
              <a:rPr lang="cs-CZ" sz="1700" dirty="0" err="1" smtClean="0">
                <a:solidFill>
                  <a:srgbClr val="0070C0"/>
                </a:solidFill>
              </a:rPr>
              <a:t>void</a:t>
            </a:r>
            <a:r>
              <a:rPr lang="cs-CZ" sz="1700" dirty="0" smtClean="0">
                <a:solidFill>
                  <a:srgbClr val="0070C0"/>
                </a:solidFill>
              </a:rPr>
              <a:t> </a:t>
            </a:r>
            <a:r>
              <a:rPr lang="cs-CZ" sz="1700" b="1" dirty="0" err="1" smtClean="0"/>
              <a:t>logic</a:t>
            </a:r>
            <a:r>
              <a:rPr lang="cs-CZ" sz="1700" b="1" dirty="0" smtClean="0"/>
              <a:t>() </a:t>
            </a:r>
            <a:r>
              <a:rPr lang="cs-CZ" sz="1700" dirty="0" err="1" smtClean="0">
                <a:solidFill>
                  <a:srgbClr val="0070C0"/>
                </a:solidFill>
              </a:rPr>
              <a:t>throws</a:t>
            </a:r>
            <a:r>
              <a:rPr lang="cs-CZ" sz="1700" dirty="0" smtClean="0">
                <a:solidFill>
                  <a:srgbClr val="0070C0"/>
                </a:solidFill>
              </a:rPr>
              <a:t> </a:t>
            </a:r>
            <a:r>
              <a:rPr lang="cs-CZ" sz="1700" dirty="0" err="1" smtClean="0"/>
              <a:t>PogamutException</a:t>
            </a:r>
            <a:r>
              <a:rPr lang="cs-CZ" sz="1700" dirty="0" smtClean="0"/>
              <a:t> {</a:t>
            </a:r>
          </a:p>
          <a:p>
            <a:r>
              <a:rPr lang="en-US" sz="1700" dirty="0" smtClean="0">
                <a:solidFill>
                  <a:srgbClr val="0070C0"/>
                </a:solidFill>
              </a:rPr>
              <a:t>  </a:t>
            </a:r>
            <a:r>
              <a:rPr lang="cs-CZ" sz="1700" dirty="0" smtClean="0">
                <a:solidFill>
                  <a:srgbClr val="0070C0"/>
                </a:solidFill>
              </a:rPr>
              <a:t> </a:t>
            </a:r>
            <a:r>
              <a:rPr lang="cs-CZ" sz="1700" dirty="0" err="1">
                <a:solidFill>
                  <a:srgbClr val="0070C0"/>
                </a:solidFill>
              </a:rPr>
              <a:t>if</a:t>
            </a:r>
            <a:r>
              <a:rPr lang="cs-CZ" sz="1700" dirty="0">
                <a:solidFill>
                  <a:srgbClr val="0070C0"/>
                </a:solidFill>
              </a:rPr>
              <a:t> </a:t>
            </a:r>
            <a:r>
              <a:rPr lang="cs-CZ" sz="1700" dirty="0"/>
              <a:t>(</a:t>
            </a:r>
            <a:r>
              <a:rPr lang="cs-CZ" sz="1700" dirty="0" err="1"/>
              <a:t>followTarget</a:t>
            </a:r>
            <a:r>
              <a:rPr lang="cs-CZ" sz="1700" dirty="0"/>
              <a:t> != </a:t>
            </a:r>
            <a:r>
              <a:rPr lang="cs-CZ" sz="1700" dirty="0" err="1">
                <a:solidFill>
                  <a:srgbClr val="0070C0"/>
                </a:solidFill>
              </a:rPr>
              <a:t>null</a:t>
            </a:r>
            <a:r>
              <a:rPr lang="cs-CZ" sz="1700" dirty="0"/>
              <a:t>) {</a:t>
            </a:r>
          </a:p>
          <a:p>
            <a:r>
              <a:rPr lang="cs-CZ" sz="1700" dirty="0" smtClean="0"/>
              <a:t>     </a:t>
            </a:r>
            <a:r>
              <a:rPr lang="cs-CZ" sz="1700" dirty="0" err="1"/>
              <a:t>Player</a:t>
            </a:r>
            <a:r>
              <a:rPr lang="cs-CZ" sz="1700" dirty="0"/>
              <a:t> </a:t>
            </a:r>
            <a:r>
              <a:rPr lang="cs-CZ" sz="1700" dirty="0" err="1"/>
              <a:t>followPlayer</a:t>
            </a:r>
            <a:r>
              <a:rPr lang="cs-CZ" sz="1700" dirty="0"/>
              <a:t> = </a:t>
            </a:r>
            <a:r>
              <a:rPr lang="cs-CZ" sz="1700" dirty="0" err="1">
                <a:solidFill>
                  <a:srgbClr val="00B050"/>
                </a:solidFill>
              </a:rPr>
              <a:t>players</a:t>
            </a:r>
            <a:r>
              <a:rPr lang="cs-CZ" sz="1700" dirty="0" err="1"/>
              <a:t>.getPlayer</a:t>
            </a:r>
            <a:r>
              <a:rPr lang="cs-CZ" sz="1700" dirty="0"/>
              <a:t>(</a:t>
            </a:r>
            <a:r>
              <a:rPr lang="cs-CZ" sz="1700" dirty="0" err="1">
                <a:solidFill>
                  <a:srgbClr val="00B050"/>
                </a:solidFill>
              </a:rPr>
              <a:t>followTarget</a:t>
            </a:r>
            <a:r>
              <a:rPr lang="cs-CZ" sz="1700" dirty="0"/>
              <a:t>);</a:t>
            </a:r>
          </a:p>
          <a:p>
            <a:r>
              <a:rPr lang="cs-CZ" sz="1700" dirty="0">
                <a:solidFill>
                  <a:srgbClr val="0070C0"/>
                </a:solidFill>
              </a:rPr>
              <a:t>    </a:t>
            </a:r>
            <a:r>
              <a:rPr lang="cs-CZ" sz="1700" dirty="0" smtClean="0">
                <a:solidFill>
                  <a:srgbClr val="0070C0"/>
                </a:solidFill>
              </a:rPr>
              <a:t> </a:t>
            </a:r>
            <a:r>
              <a:rPr lang="cs-CZ" sz="1700" dirty="0" err="1" smtClean="0">
                <a:solidFill>
                  <a:srgbClr val="0070C0"/>
                </a:solidFill>
              </a:rPr>
              <a:t>if</a:t>
            </a:r>
            <a:r>
              <a:rPr lang="cs-CZ" sz="1700" dirty="0" smtClean="0">
                <a:solidFill>
                  <a:srgbClr val="0070C0"/>
                </a:solidFill>
              </a:rPr>
              <a:t> </a:t>
            </a:r>
            <a:r>
              <a:rPr lang="cs-CZ" sz="1700" dirty="0"/>
              <a:t>(</a:t>
            </a:r>
            <a:r>
              <a:rPr lang="cs-CZ" sz="1700" dirty="0" err="1">
                <a:solidFill>
                  <a:srgbClr val="00B050"/>
                </a:solidFill>
              </a:rPr>
              <a:t>info</a:t>
            </a:r>
            <a:r>
              <a:rPr lang="cs-CZ" sz="1700" dirty="0" err="1"/>
              <a:t>.atLocation</a:t>
            </a:r>
            <a:r>
              <a:rPr lang="cs-CZ" sz="1700" dirty="0"/>
              <a:t>(</a:t>
            </a:r>
            <a:r>
              <a:rPr lang="cs-CZ" sz="1700" dirty="0" err="1"/>
              <a:t>followPlayer.getLocation</a:t>
            </a:r>
            <a:r>
              <a:rPr lang="cs-CZ" sz="1700" dirty="0"/>
              <a:t>()) </a:t>
            </a:r>
            <a:r>
              <a:rPr lang="cs-CZ" sz="1700" dirty="0" smtClean="0"/>
              <a:t>&amp;&amp;</a:t>
            </a:r>
            <a:r>
              <a:rPr lang="en-US" sz="1700" dirty="0" smtClean="0"/>
              <a:t>    	</a:t>
            </a:r>
            <a:r>
              <a:rPr lang="cs-CZ" sz="1700" dirty="0" smtClean="0"/>
              <a:t>!</a:t>
            </a:r>
            <a:r>
              <a:rPr lang="cs-CZ" sz="1700" dirty="0" err="1"/>
              <a:t>followPlayer.isVisible</a:t>
            </a:r>
            <a:r>
              <a:rPr lang="cs-CZ" sz="1700" dirty="0"/>
              <a:t>()) {</a:t>
            </a:r>
          </a:p>
          <a:p>
            <a:r>
              <a:rPr lang="cs-CZ" sz="1700" dirty="0"/>
              <a:t>     </a:t>
            </a:r>
            <a:r>
              <a:rPr lang="en-US" sz="1700" dirty="0" smtClean="0"/>
              <a:t>  </a:t>
            </a:r>
            <a:r>
              <a:rPr lang="cs-CZ" sz="1700" dirty="0" err="1" smtClean="0">
                <a:solidFill>
                  <a:srgbClr val="00B050"/>
                </a:solidFill>
              </a:rPr>
              <a:t>move</a:t>
            </a:r>
            <a:r>
              <a:rPr lang="cs-CZ" sz="1700" dirty="0" err="1" smtClean="0"/>
              <a:t>.turnHorizontal</a:t>
            </a:r>
            <a:r>
              <a:rPr lang="cs-CZ" sz="1700" dirty="0" smtClean="0"/>
              <a:t>(30</a:t>
            </a:r>
            <a:r>
              <a:rPr lang="cs-CZ" sz="1700" dirty="0"/>
              <a:t>);</a:t>
            </a:r>
          </a:p>
          <a:p>
            <a:r>
              <a:rPr lang="cs-CZ" sz="1700" dirty="0"/>
              <a:t>     </a:t>
            </a:r>
            <a:r>
              <a:rPr lang="cs-CZ" sz="1700" dirty="0" smtClean="0"/>
              <a:t>} </a:t>
            </a:r>
            <a:r>
              <a:rPr lang="cs-CZ" sz="1700" dirty="0" err="1">
                <a:solidFill>
                  <a:srgbClr val="0070C0"/>
                </a:solidFill>
              </a:rPr>
              <a:t>else</a:t>
            </a:r>
            <a:r>
              <a:rPr lang="cs-CZ" sz="1700" dirty="0"/>
              <a:t> {</a:t>
            </a:r>
          </a:p>
          <a:p>
            <a:r>
              <a:rPr lang="cs-CZ" sz="1700" dirty="0"/>
              <a:t>     </a:t>
            </a:r>
            <a:r>
              <a:rPr lang="en-US" sz="1700" dirty="0" smtClean="0"/>
              <a:t>  </a:t>
            </a:r>
            <a:r>
              <a:rPr lang="cs-CZ" sz="1700" dirty="0" err="1" smtClean="0">
                <a:solidFill>
                  <a:srgbClr val="00B050"/>
                </a:solidFill>
              </a:rPr>
              <a:t>move</a:t>
            </a:r>
            <a:r>
              <a:rPr lang="cs-CZ" sz="1700" dirty="0" err="1" smtClean="0"/>
              <a:t>.moveTo</a:t>
            </a:r>
            <a:r>
              <a:rPr lang="cs-CZ" sz="1700" dirty="0" smtClean="0"/>
              <a:t>(</a:t>
            </a:r>
            <a:r>
              <a:rPr lang="cs-CZ" sz="1700" dirty="0" err="1" smtClean="0"/>
              <a:t>followPlayer</a:t>
            </a:r>
            <a:r>
              <a:rPr lang="cs-CZ" sz="1700" dirty="0"/>
              <a:t>);</a:t>
            </a:r>
          </a:p>
          <a:p>
            <a:r>
              <a:rPr lang="cs-CZ" sz="1700" dirty="0"/>
              <a:t>     </a:t>
            </a:r>
            <a:r>
              <a:rPr lang="cs-CZ" sz="1700" dirty="0" smtClean="0"/>
              <a:t>}</a:t>
            </a:r>
            <a:endParaRPr lang="cs-CZ" sz="1700" dirty="0"/>
          </a:p>
          <a:p>
            <a:r>
              <a:rPr lang="cs-CZ" sz="1700" dirty="0"/>
              <a:t>  </a:t>
            </a:r>
            <a:r>
              <a:rPr lang="cs-CZ" sz="1700" dirty="0" smtClean="0"/>
              <a:t>}</a:t>
            </a:r>
            <a:endParaRPr lang="en-US" sz="1700" dirty="0" smtClean="0"/>
          </a:p>
          <a:p>
            <a:r>
              <a:rPr lang="cs-CZ" sz="1700" dirty="0" smtClean="0"/>
              <a:t>}</a:t>
            </a:r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362779374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Motivation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sym typeface="Wingdings" pitchFamily="2" charset="2"/>
              </a:rPr>
              <a:t> &gt;&gt;&gt; Why am </a:t>
            </a: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Black" pitchFamily="34" charset="0"/>
                <a:sym typeface="Wingdings" pitchFamily="2" charset="2"/>
              </a:rPr>
              <a:t>I</a:t>
            </a: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sym typeface="Wingdings" pitchFamily="2" charset="2"/>
              </a:rPr>
              <a:t> sitting here?</a:t>
            </a:r>
            <a:endParaRPr lang="cs-CZ" sz="3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25609"/>
          </a:xfrm>
        </p:spPr>
        <p:txBody>
          <a:bodyPr>
            <a:normAutofit fontScale="85000" lnSpcReduction="20000"/>
          </a:bodyPr>
          <a:lstStyle/>
          <a:p>
            <a:pPr marL="719138" indent="-601663">
              <a:buNone/>
            </a:pP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&lt;&lt;&lt;</a:t>
            </a:r>
            <a:r>
              <a:rPr lang="en-US" dirty="0" smtClean="0">
                <a:sym typeface="Wingdings" pitchFamily="2" charset="2"/>
              </a:rPr>
              <a:t> We’re going to dive into PogamutUT2004  platform … technically.</a:t>
            </a:r>
          </a:p>
          <a:p>
            <a:pPr marL="633222" indent="-514350">
              <a:buNone/>
            </a:pPr>
            <a:endParaRPr lang="en-US" sz="1100" dirty="0" smtClean="0">
              <a:sym typeface="Wingdings" pitchFamily="2" charset="2"/>
            </a:endParaRPr>
          </a:p>
          <a:p>
            <a:pPr marL="633222" indent="-514350">
              <a:buNone/>
            </a:pPr>
            <a:r>
              <a:rPr lang="en-US" dirty="0" smtClean="0">
                <a:solidFill>
                  <a:srgbClr val="00B0F0"/>
                </a:solidFill>
                <a:sym typeface="Wingdings" pitchFamily="2" charset="2"/>
              </a:rPr>
              <a:t>&gt;&gt;&gt;</a:t>
            </a:r>
            <a:r>
              <a:rPr lang="en-US" dirty="0" smtClean="0">
                <a:sym typeface="Wingdings" pitchFamily="2" charset="2"/>
              </a:rPr>
              <a:t> Great, just another proprietary library…</a:t>
            </a:r>
          </a:p>
          <a:p>
            <a:pPr marL="633222" indent="-514350">
              <a:buNone/>
            </a:pPr>
            <a:endParaRPr lang="en-US" sz="1100" dirty="0" smtClean="0">
              <a:sym typeface="Wingdings" pitchFamily="2" charset="2"/>
            </a:endParaRPr>
          </a:p>
          <a:p>
            <a:pPr marL="633222" indent="-514350">
              <a:buNone/>
            </a:pP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&lt;&lt;&lt;</a:t>
            </a:r>
            <a:r>
              <a:rPr lang="en-US" dirty="0" smtClean="0">
                <a:sym typeface="Wingdings" pitchFamily="2" charset="2"/>
              </a:rPr>
              <a:t> Correct, but:</a:t>
            </a:r>
          </a:p>
          <a:p>
            <a:pPr marL="633222" indent="-514350">
              <a:buNone/>
            </a:pP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&lt;&lt;&lt;</a:t>
            </a:r>
            <a:r>
              <a:rPr lang="en-US" dirty="0" smtClean="0">
                <a:sym typeface="Wingdings" pitchFamily="2" charset="2"/>
              </a:rPr>
              <a:t> 1) you have to deal with them everywhere,</a:t>
            </a:r>
          </a:p>
          <a:p>
            <a:pPr marL="719138" indent="-601663">
              <a:buNone/>
            </a:pP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&lt;&lt;&lt;</a:t>
            </a:r>
            <a:r>
              <a:rPr lang="en-US" dirty="0" smtClean="0">
                <a:sym typeface="Wingdings" pitchFamily="2" charset="2"/>
              </a:rPr>
              <a:t> 2) platform is created around universal principles, you will learn what to look for in other game engines.</a:t>
            </a:r>
          </a:p>
          <a:p>
            <a:pPr marL="633222" indent="-514350">
              <a:buNone/>
            </a:pPr>
            <a:endParaRPr lang="en-US" sz="1100" dirty="0" smtClean="0">
              <a:sym typeface="Wingdings" pitchFamily="2" charset="2"/>
            </a:endParaRPr>
          </a:p>
          <a:p>
            <a:pPr marL="633222" indent="-514350">
              <a:buNone/>
            </a:pPr>
            <a:r>
              <a:rPr lang="en-US" dirty="0" smtClean="0">
                <a:solidFill>
                  <a:srgbClr val="00B0F0"/>
                </a:solidFill>
                <a:sym typeface="Wingdings" pitchFamily="2" charset="2"/>
              </a:rPr>
              <a:t>&gt;&gt;&gt;</a:t>
            </a:r>
            <a:r>
              <a:rPr lang="en-US" dirty="0" smtClean="0">
                <a:sym typeface="Wingdings" pitchFamily="2" charset="2"/>
              </a:rPr>
              <a:t> Really… </a:t>
            </a:r>
            <a:r>
              <a:rPr lang="en-US" i="1" dirty="0" smtClean="0">
                <a:sym typeface="Wingdings" pitchFamily="2" charset="2"/>
              </a:rPr>
              <a:t>[skeptical face]</a:t>
            </a:r>
          </a:p>
          <a:p>
            <a:pPr marL="633222" indent="-514350">
              <a:buNone/>
            </a:pPr>
            <a:endParaRPr lang="en-US" sz="1100" dirty="0" smtClean="0">
              <a:sym typeface="Wingdings" pitchFamily="2" charset="2"/>
            </a:endParaRPr>
          </a:p>
          <a:p>
            <a:pPr marL="719138" indent="-601663">
              <a:buNone/>
            </a:pP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&lt;&lt;&lt; </a:t>
            </a:r>
            <a:r>
              <a:rPr lang="en-US" dirty="0" smtClean="0">
                <a:sym typeface="Wingdings" pitchFamily="2" charset="2"/>
              </a:rPr>
              <a:t>We can only show you the door, you are the one who has to go through it…  ;-)</a:t>
            </a:r>
          </a:p>
          <a:p>
            <a:pPr marL="633222" indent="-514350">
              <a:buNone/>
            </a:pPr>
            <a:endParaRPr lang="en-US" dirty="0" smtClean="0">
              <a:sym typeface="Wingdings" pitchFamily="2" charset="2"/>
            </a:endParaRPr>
          </a:p>
          <a:p>
            <a:pPr marL="633222" indent="-514350">
              <a:buNone/>
            </a:pPr>
            <a:endParaRPr lang="en-US" dirty="0" smtClean="0">
              <a:sym typeface="Wingdings" pitchFamily="2" charset="2"/>
            </a:endParaRPr>
          </a:p>
          <a:p>
            <a:pPr marL="633222" indent="-514350">
              <a:buNone/>
            </a:pPr>
            <a:endParaRPr lang="en-US" dirty="0" smtClean="0">
              <a:sym typeface="Wingdings" pitchFamily="2" charset="2"/>
            </a:endParaRPr>
          </a:p>
        </p:txBody>
      </p:sp>
      <p:pic>
        <p:nvPicPr>
          <p:cNvPr id="3074" name="Picture 2" descr="D:\Downloads\0-the-matrix-red-blue-pi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5530969"/>
            <a:ext cx="2627784" cy="132703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menu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57200" y="1669986"/>
            <a:ext cx="8229600" cy="4968551"/>
          </a:xfrm>
        </p:spPr>
        <p:txBody>
          <a:bodyPr>
            <a:normAutofit fontScale="92500" lnSpcReduction="20000"/>
          </a:bodyPr>
          <a:lstStyle/>
          <a:p>
            <a:pPr marL="633222" indent="-514350">
              <a:buFont typeface="+mj-lt"/>
              <a:buAutoNum type="arabicPeriod"/>
            </a:pPr>
            <a:r>
              <a:rPr lang="en-US" b="1" dirty="0" smtClean="0">
                <a:sym typeface="Wingdings" pitchFamily="2" charset="2"/>
              </a:rPr>
              <a:t>Big Picture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How to see</a:t>
            </a:r>
          </a:p>
          <a:p>
            <a:pPr marL="925830" lvl="1" indent="-514350"/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Self</a:t>
            </a:r>
            <a:r>
              <a:rPr lang="cs-CZ" sz="2400" dirty="0" smtClean="0">
                <a:sym typeface="Wingdings" pitchFamily="2" charset="2"/>
              </a:rPr>
              <a:t>, 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Player</a:t>
            </a:r>
            <a:r>
              <a:rPr lang="cs-CZ" sz="2400" dirty="0" smtClean="0">
                <a:sym typeface="Wingdings" pitchFamily="2" charset="2"/>
              </a:rPr>
              <a:t>, 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Location</a:t>
            </a:r>
            <a:r>
              <a:rPr lang="cs-CZ" sz="2400" dirty="0" smtClean="0">
                <a:latin typeface="+mj-lt"/>
                <a:sym typeface="Wingdings" pitchFamily="2" charset="2"/>
              </a:rPr>
              <a:t>,</a:t>
            </a:r>
            <a:r>
              <a:rPr lang="cs-CZ" sz="2400" dirty="0" smtClean="0">
                <a:sym typeface="Wingdings" pitchFamily="2" charset="2"/>
              </a:rPr>
              <a:t> 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Rotation</a:t>
            </a:r>
            <a:r>
              <a:rPr lang="cs-CZ" sz="2400" dirty="0" smtClean="0">
                <a:sym typeface="Wingdings" pitchFamily="2" charset="2"/>
              </a:rPr>
              <a:t>, 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Velocity</a:t>
            </a:r>
            <a:endParaRPr lang="en-US" sz="2400" dirty="0" smtClean="0">
              <a:latin typeface="+mj-lt"/>
              <a:cs typeface="Courier New" pitchFamily="49" charset="0"/>
              <a:sym typeface="Wingdings" pitchFamily="2" charset="2"/>
            </a:endParaRPr>
          </a:p>
          <a:p>
            <a:pPr marL="925830" lvl="1" indent="-514350"/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this.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info</a:t>
            </a:r>
            <a:r>
              <a:rPr lang="cs-CZ" sz="2400" dirty="0" smtClean="0">
                <a:latin typeface="+mj-lt"/>
                <a:cs typeface="Courier New" pitchFamily="49" charset="0"/>
                <a:sym typeface="Wingdings" pitchFamily="2" charset="2"/>
              </a:rPr>
              <a:t>,</a:t>
            </a:r>
            <a:r>
              <a:rPr lang="cs-CZ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this.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players</a:t>
            </a:r>
            <a:endParaRPr lang="en-US" sz="24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How to move</a:t>
            </a:r>
          </a:p>
          <a:p>
            <a:pPr marL="925830" lvl="1" indent="-514350"/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Move, Jump, Dodge</a:t>
            </a:r>
          </a:p>
          <a:p>
            <a:pPr marL="925830" lvl="1" indent="-514350"/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this.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move</a:t>
            </a:r>
            <a:endParaRPr lang="en-US" sz="24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Font typeface="+mj-lt"/>
              <a:buAutoNum type="arabicPeriod"/>
            </a:pPr>
            <a:r>
              <a:rPr lang="cs-CZ" dirty="0" err="1" smtClean="0">
                <a:sym typeface="Wingdings" pitchFamily="2" charset="2"/>
              </a:rPr>
              <a:t>Tag</a:t>
            </a:r>
            <a:r>
              <a:rPr lang="en-US" dirty="0" smtClean="0">
                <a:sym typeface="Wingdings" pitchFamily="2" charset="2"/>
              </a:rPr>
              <a:t>! Game</a:t>
            </a:r>
          </a:p>
          <a:p>
            <a:pPr marL="925830" lvl="1" indent="-514350"/>
            <a:r>
              <a:rPr lang="en-US" dirty="0" smtClean="0">
                <a:sym typeface="Wingdings" pitchFamily="2" charset="2"/>
              </a:rPr>
              <a:t>Rules, Map</a:t>
            </a:r>
          </a:p>
          <a:p>
            <a:pPr marL="925830" lvl="1" indent="-514350"/>
            <a:r>
              <a:rPr lang="en-US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TagMap</a:t>
            </a:r>
            <a:endParaRPr lang="en-US" sz="24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cs typeface="Courier New" pitchFamily="49" charset="0"/>
                <a:sym typeface="Wingdings" pitchFamily="2" charset="2"/>
              </a:rPr>
              <a:t>How to think</a:t>
            </a:r>
          </a:p>
          <a:p>
            <a:pPr marL="925830" lvl="1" indent="-514350"/>
            <a:r>
              <a:rPr lang="en-US" dirty="0" smtClean="0">
                <a:cs typeface="Courier New" pitchFamily="49" charset="0"/>
                <a:sym typeface="Wingdings" pitchFamily="2" charset="2"/>
              </a:rPr>
              <a:t>Intelligence by design</a:t>
            </a:r>
            <a:endParaRPr lang="en-US" sz="24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Tag! Tournament Announcement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Picture</a:t>
            </a:r>
            <a:endParaRPr lang="cs-CZ" dirty="0"/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3995736" y="2435645"/>
            <a:ext cx="2808287" cy="400050"/>
            <a:chOff x="2381" y="1761"/>
            <a:chExt cx="1769" cy="252"/>
          </a:xfrm>
        </p:grpSpPr>
        <p:sp>
          <p:nvSpPr>
            <p:cNvPr id="21" name="Line 10"/>
            <p:cNvSpPr>
              <a:spLocks noChangeShapeType="1"/>
            </p:cNvSpPr>
            <p:nvPr/>
          </p:nvSpPr>
          <p:spPr bwMode="auto">
            <a:xfrm flipV="1">
              <a:off x="2381" y="1976"/>
              <a:ext cx="1769" cy="3"/>
            </a:xfrm>
            <a:prstGeom prst="line">
              <a:avLst/>
            </a:prstGeom>
            <a:ln>
              <a:headEnd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22" name="Text Box 12"/>
            <p:cNvSpPr txBox="1">
              <a:spLocks noChangeArrowheads="1"/>
            </p:cNvSpPr>
            <p:nvPr/>
          </p:nvSpPr>
          <p:spPr bwMode="auto">
            <a:xfrm>
              <a:off x="2563" y="1761"/>
              <a:ext cx="154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+mj-lt"/>
                  <a:cs typeface="Arial" charset="0"/>
                </a:rPr>
                <a:t>Perception (P)</a:t>
              </a:r>
              <a:endParaRPr lang="cs-CZ" sz="2000" dirty="0">
                <a:latin typeface="+mj-lt"/>
                <a:cs typeface="Arial" charset="0"/>
              </a:endParaRPr>
            </a:p>
          </p:txBody>
        </p:sp>
      </p:grpSp>
      <p:pic>
        <p:nvPicPr>
          <p:cNvPr id="24" name="Picture 8" descr="03-UT-Guy-brain"/>
          <p:cNvPicPr>
            <a:picLocks noChangeAspect="1" noChangeArrowheads="1"/>
          </p:cNvPicPr>
          <p:nvPr/>
        </p:nvPicPr>
        <p:blipFill>
          <a:blip r:embed="rId2" cstate="print">
            <a:lum bright="6000" contrast="18000"/>
          </a:blip>
          <a:srcRect/>
          <a:stretch>
            <a:fillRect/>
          </a:stretch>
        </p:blipFill>
        <p:spPr bwMode="auto">
          <a:xfrm>
            <a:off x="6732586" y="1768896"/>
            <a:ext cx="1971675" cy="3316288"/>
          </a:xfrm>
          <a:prstGeom prst="rect">
            <a:avLst/>
          </a:prstGeom>
          <a:noFill/>
        </p:spPr>
      </p:pic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7019924" y="1427583"/>
            <a:ext cx="21605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+mj-lt"/>
                <a:cs typeface="Arial" charset="0"/>
              </a:rPr>
              <a:t>Memory (S)</a:t>
            </a:r>
            <a:endParaRPr lang="cs-CZ" sz="2000" dirty="0">
              <a:latin typeface="+mj-lt"/>
              <a:cs typeface="Arial" charset="0"/>
            </a:endParaRPr>
          </a:p>
        </p:txBody>
      </p:sp>
      <p:grpSp>
        <p:nvGrpSpPr>
          <p:cNvPr id="4" name="Skupina 14"/>
          <p:cNvGrpSpPr/>
          <p:nvPr/>
        </p:nvGrpSpPr>
        <p:grpSpPr>
          <a:xfrm>
            <a:off x="3995810" y="3939016"/>
            <a:ext cx="2736850" cy="400110"/>
            <a:chOff x="3779912" y="4643446"/>
            <a:chExt cx="2736850" cy="400110"/>
          </a:xfrm>
        </p:grpSpPr>
        <p:sp>
          <p:nvSpPr>
            <p:cNvPr id="27" name="Line 14"/>
            <p:cNvSpPr>
              <a:spLocks noChangeShapeType="1"/>
            </p:cNvSpPr>
            <p:nvPr/>
          </p:nvSpPr>
          <p:spPr bwMode="auto">
            <a:xfrm flipV="1">
              <a:off x="3779912" y="4653136"/>
              <a:ext cx="2736850" cy="4763"/>
            </a:xfrm>
            <a:prstGeom prst="line">
              <a:avLst/>
            </a:prstGeom>
            <a:ln>
              <a:headEnd type="triangle" w="lg" len="lg"/>
              <a:tailEnd type="non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28" name="Text Box 15"/>
            <p:cNvSpPr txBox="1">
              <a:spLocks noChangeArrowheads="1"/>
            </p:cNvSpPr>
            <p:nvPr/>
          </p:nvSpPr>
          <p:spPr bwMode="auto">
            <a:xfrm>
              <a:off x="4356101" y="4643446"/>
              <a:ext cx="187325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+mj-lt"/>
                  <a:cs typeface="Arial" charset="0"/>
                </a:rPr>
                <a:t>Action (A)</a:t>
              </a:r>
              <a:endParaRPr lang="cs-CZ" sz="2000" dirty="0">
                <a:latin typeface="+mj-lt"/>
                <a:cs typeface="Arial" charset="0"/>
              </a:endParaRPr>
            </a:p>
          </p:txBody>
        </p:sp>
      </p:grp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323528" y="5013176"/>
            <a:ext cx="8642350" cy="4319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marL="325438" indent="-325438">
              <a:lnSpc>
                <a:spcPct val="100000"/>
              </a:lnSpc>
              <a:spcBef>
                <a:spcPts val="700"/>
              </a:spcBef>
              <a:buClr>
                <a:srgbClr val="00FFCC"/>
              </a:buClr>
              <a:buSzPct val="80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dirty="0" smtClean="0">
                <a:latin typeface="+mj-lt"/>
              </a:rPr>
              <a:t>1. Part of environment state E is exported to the agent p(E) = P</a:t>
            </a:r>
            <a:endParaRPr lang="cs-CZ" dirty="0">
              <a:latin typeface="+mj-lt"/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827458" y="1572442"/>
            <a:ext cx="30243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dirty="0" err="1" smtClean="0">
                <a:latin typeface="+mj-lt"/>
                <a:cs typeface="Arial" charset="0"/>
              </a:rPr>
              <a:t>Environment</a:t>
            </a:r>
            <a:r>
              <a:rPr lang="cs-CZ" sz="2000" dirty="0" smtClean="0">
                <a:latin typeface="+mj-lt"/>
                <a:cs typeface="Arial" charset="0"/>
              </a:rPr>
              <a:t> </a:t>
            </a:r>
            <a:r>
              <a:rPr lang="cs-CZ" sz="2000" dirty="0" err="1" smtClean="0">
                <a:latin typeface="+mj-lt"/>
                <a:cs typeface="Arial" charset="0"/>
              </a:rPr>
              <a:t>state</a:t>
            </a:r>
            <a:r>
              <a:rPr lang="cs-CZ" sz="2000" dirty="0" smtClean="0">
                <a:latin typeface="+mj-lt"/>
                <a:cs typeface="Arial" charset="0"/>
              </a:rPr>
              <a:t> </a:t>
            </a:r>
            <a:r>
              <a:rPr lang="en-US" sz="2000" dirty="0" smtClean="0">
                <a:latin typeface="+mj-lt"/>
                <a:cs typeface="Arial" charset="0"/>
              </a:rPr>
              <a:t>(E)</a:t>
            </a:r>
            <a:endParaRPr lang="cs-CZ" sz="2000" dirty="0">
              <a:latin typeface="+mj-lt"/>
              <a:cs typeface="Arial" charset="0"/>
            </a:endParaRPr>
          </a:p>
        </p:txBody>
      </p:sp>
      <p:sp>
        <p:nvSpPr>
          <p:cNvPr id="16" name="Rectangle 28"/>
          <p:cNvSpPr>
            <a:spLocks noChangeArrowheads="1"/>
          </p:cNvSpPr>
          <p:nvPr/>
        </p:nvSpPr>
        <p:spPr bwMode="auto">
          <a:xfrm>
            <a:off x="323528" y="5373216"/>
            <a:ext cx="8642350" cy="4319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marL="325438" indent="-325438">
              <a:lnSpc>
                <a:spcPct val="100000"/>
              </a:lnSpc>
              <a:spcBef>
                <a:spcPts val="700"/>
              </a:spcBef>
              <a:buClr>
                <a:srgbClr val="00FFCC"/>
              </a:buClr>
              <a:buSzPct val="80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dirty="0" smtClean="0">
                <a:latin typeface="+mj-lt"/>
              </a:rPr>
              <a:t>2. Agent performs action-selection: f(P,S) -&gt; </a:t>
            </a:r>
            <a:r>
              <a:rPr lang="en-US" dirty="0" err="1" smtClean="0">
                <a:latin typeface="+mj-lt"/>
              </a:rPr>
              <a:t>AxS</a:t>
            </a:r>
            <a:endParaRPr lang="cs-CZ" dirty="0">
              <a:latin typeface="+mj-lt"/>
            </a:endParaRPr>
          </a:p>
        </p:txBody>
      </p:sp>
      <p:sp>
        <p:nvSpPr>
          <p:cNvPr id="17" name="Rectangle 28"/>
          <p:cNvSpPr>
            <a:spLocks noChangeArrowheads="1"/>
          </p:cNvSpPr>
          <p:nvPr/>
        </p:nvSpPr>
        <p:spPr bwMode="auto">
          <a:xfrm>
            <a:off x="323528" y="5733256"/>
            <a:ext cx="8642350" cy="4319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marL="325438" indent="-325438">
              <a:lnSpc>
                <a:spcPct val="100000"/>
              </a:lnSpc>
              <a:spcBef>
                <a:spcPts val="700"/>
              </a:spcBef>
              <a:buClr>
                <a:srgbClr val="00FFCC"/>
              </a:buClr>
              <a:buSzPct val="80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dirty="0" smtClean="0">
                <a:latin typeface="+mj-lt"/>
              </a:rPr>
              <a:t>3. Actions are carried out in the environment: a(</a:t>
            </a:r>
            <a:r>
              <a:rPr lang="en-US" dirty="0" err="1" smtClean="0">
                <a:latin typeface="+mj-lt"/>
              </a:rPr>
              <a:t>A</a:t>
            </a:r>
            <a:r>
              <a:rPr lang="en-US" baseline="30000" dirty="0" err="1" smtClean="0">
                <a:latin typeface="+mj-lt"/>
              </a:rPr>
              <a:t>n</a:t>
            </a:r>
            <a:r>
              <a:rPr lang="en-US" dirty="0" err="1" smtClean="0">
                <a:latin typeface="+mj-lt"/>
              </a:rPr>
              <a:t>,E</a:t>
            </a:r>
            <a:r>
              <a:rPr lang="en-US" dirty="0" smtClean="0">
                <a:latin typeface="+mj-lt"/>
              </a:rPr>
              <a:t>) -&gt; E</a:t>
            </a:r>
            <a:endParaRPr lang="cs-CZ" dirty="0">
              <a:latin typeface="+mj-lt"/>
            </a:endParaRPr>
          </a:p>
        </p:txBody>
      </p:sp>
      <p:pic>
        <p:nvPicPr>
          <p:cNvPr id="18" name="Picture 3" descr="C:\Users\knight\Pictures\UT2004screenshots\Shot00170.png"/>
          <p:cNvPicPr>
            <a:picLocks noChangeAspect="1" noChangeArrowheads="1"/>
          </p:cNvPicPr>
          <p:nvPr/>
        </p:nvPicPr>
        <p:blipFill>
          <a:blip r:embed="rId3" cstate="print"/>
          <a:srcRect l="5400" r="10001"/>
          <a:stretch>
            <a:fillRect/>
          </a:stretch>
        </p:blipFill>
        <p:spPr bwMode="auto">
          <a:xfrm>
            <a:off x="395882" y="2056928"/>
            <a:ext cx="3384376" cy="2500313"/>
          </a:xfrm>
          <a:prstGeom prst="rect">
            <a:avLst/>
          </a:prstGeom>
          <a:noFill/>
        </p:spPr>
      </p:pic>
      <p:sp>
        <p:nvSpPr>
          <p:cNvPr id="19" name="Rectangle 28"/>
          <p:cNvSpPr>
            <a:spLocks noChangeArrowheads="1"/>
          </p:cNvSpPr>
          <p:nvPr/>
        </p:nvSpPr>
        <p:spPr bwMode="auto">
          <a:xfrm>
            <a:off x="322138" y="6237412"/>
            <a:ext cx="8642350" cy="4319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marL="325438" indent="-325438">
              <a:lnSpc>
                <a:spcPct val="100000"/>
              </a:lnSpc>
              <a:spcBef>
                <a:spcPts val="700"/>
              </a:spcBef>
              <a:buClr>
                <a:srgbClr val="00FFCC"/>
              </a:buClr>
              <a:buSzPct val="80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400" b="1" dirty="0" smtClean="0">
                <a:latin typeface="+mj-lt"/>
              </a:rPr>
              <a:t>What if we dive deeper?</a:t>
            </a:r>
            <a:endParaRPr lang="cs-CZ" sz="2400" b="1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1" grpId="0"/>
      <p:bldP spid="14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Picture</a:t>
            </a:r>
            <a:endParaRPr lang="cs-CZ" dirty="0"/>
          </a:p>
        </p:txBody>
      </p:sp>
      <p:pic>
        <p:nvPicPr>
          <p:cNvPr id="2050" name="Picture 2" descr="D:\Documents\Prezentace-Clanky\2011 - 11 - JAAMAS\Industry-PoV\IVA_Architecture-Industry-Detai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447" y="1484784"/>
            <a:ext cx="8791041" cy="537321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Big Picture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Today</a:t>
            </a:r>
            <a:endParaRPr lang="cs-CZ" sz="3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050" name="Picture 2" descr="D:\Documents\Prezentace-Clanky\2011 - 11 - JAAMAS\Industry-PoV\IVA_Architecture-Industry-Detai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447" y="1484784"/>
            <a:ext cx="8791041" cy="5373216"/>
          </a:xfrm>
          <a:prstGeom prst="rect">
            <a:avLst/>
          </a:prstGeom>
          <a:noFill/>
        </p:spPr>
      </p:pic>
      <p:sp>
        <p:nvSpPr>
          <p:cNvPr id="4" name="Elipsa 3"/>
          <p:cNvSpPr/>
          <p:nvPr/>
        </p:nvSpPr>
        <p:spPr>
          <a:xfrm>
            <a:off x="1691680" y="4385652"/>
            <a:ext cx="864096" cy="411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Elipsa 4"/>
          <p:cNvSpPr/>
          <p:nvPr/>
        </p:nvSpPr>
        <p:spPr>
          <a:xfrm>
            <a:off x="4150226" y="3480460"/>
            <a:ext cx="115212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Elipsa 5"/>
          <p:cNvSpPr/>
          <p:nvPr/>
        </p:nvSpPr>
        <p:spPr>
          <a:xfrm>
            <a:off x="2308930" y="4663500"/>
            <a:ext cx="360040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Elipsa 6"/>
          <p:cNvSpPr/>
          <p:nvPr/>
        </p:nvSpPr>
        <p:spPr>
          <a:xfrm>
            <a:off x="1804874" y="4735418"/>
            <a:ext cx="360040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5765224" y="4179902"/>
            <a:ext cx="115212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3016</TotalTime>
  <Words>1661</Words>
  <Application>Microsoft Office PowerPoint</Application>
  <PresentationFormat>Předvádění na obrazovce (4:3)</PresentationFormat>
  <Paragraphs>373</Paragraphs>
  <Slides>30</Slides>
  <Notes>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1" baseType="lpstr">
      <vt:lpstr>Module</vt:lpstr>
      <vt:lpstr>Pogamut 3</vt:lpstr>
      <vt:lpstr>Warm Up!</vt:lpstr>
      <vt:lpstr>Homework Revisited I</vt:lpstr>
      <vt:lpstr>Homework Revisited II</vt:lpstr>
      <vt:lpstr>Motivation  &gt;&gt;&gt; Why am I sitting here?</vt:lpstr>
      <vt:lpstr>Today’s menu</vt:lpstr>
      <vt:lpstr>Big Picture</vt:lpstr>
      <vt:lpstr>Big Picture</vt:lpstr>
      <vt:lpstr>Big Picture Today</vt:lpstr>
      <vt:lpstr>Today’s menu</vt:lpstr>
      <vt:lpstr>How to see? Sensors – Body state, Vision</vt:lpstr>
      <vt:lpstr>How to see? Sensors – Body state, Vision</vt:lpstr>
      <vt:lpstr>How to see? Sensors – Body state, Vision</vt:lpstr>
      <vt:lpstr>How to see? Sensors – Body state, Vision</vt:lpstr>
      <vt:lpstr>How to see? Sensors – Body state, Vision</vt:lpstr>
      <vt:lpstr>How to see? Sensors – Body state, Vision</vt:lpstr>
      <vt:lpstr>Today’s menu</vt:lpstr>
      <vt:lpstr>How to move? Actions</vt:lpstr>
      <vt:lpstr>How to move? Actions</vt:lpstr>
      <vt:lpstr>How to move? Actions</vt:lpstr>
      <vt:lpstr>Today’s menu</vt:lpstr>
      <vt:lpstr>Tag! Game Children play</vt:lpstr>
      <vt:lpstr>Today’s menu</vt:lpstr>
      <vt:lpstr>How to think? Intelligence by design</vt:lpstr>
      <vt:lpstr>How to think? Intelligence by design</vt:lpstr>
      <vt:lpstr>Today’s menu</vt:lpstr>
      <vt:lpstr>Tag! Tournament Chance to score extra points!</vt:lpstr>
      <vt:lpstr>Assignment 3</vt:lpstr>
      <vt:lpstr>Send us finished assignment</vt:lpstr>
      <vt:lpstr>Questions? I sense a soul in search of answers…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Pogamut 3</dc:title>
  <dc:creator>Jimmy</dc:creator>
  <cp:lastModifiedBy>Lab</cp:lastModifiedBy>
  <cp:revision>223</cp:revision>
  <dcterms:created xsi:type="dcterms:W3CDTF">2010-03-09T16:35:26Z</dcterms:created>
  <dcterms:modified xsi:type="dcterms:W3CDTF">2013-03-14T15:16:43Z</dcterms:modified>
</cp:coreProperties>
</file>