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6"/>
  </p:notesMasterIdLst>
  <p:sldIdLst>
    <p:sldId id="342" r:id="rId4"/>
    <p:sldId id="256" r:id="rId5"/>
    <p:sldId id="311" r:id="rId6"/>
    <p:sldId id="341" r:id="rId7"/>
    <p:sldId id="340" r:id="rId8"/>
    <p:sldId id="316" r:id="rId9"/>
    <p:sldId id="334" r:id="rId10"/>
    <p:sldId id="318" r:id="rId11"/>
    <p:sldId id="319" r:id="rId12"/>
    <p:sldId id="320" r:id="rId13"/>
    <p:sldId id="333" r:id="rId14"/>
    <p:sldId id="307" r:id="rId15"/>
    <p:sldId id="314" r:id="rId16"/>
    <p:sldId id="315" r:id="rId17"/>
    <p:sldId id="313" r:id="rId18"/>
    <p:sldId id="322" r:id="rId19"/>
    <p:sldId id="326" r:id="rId20"/>
    <p:sldId id="332" r:id="rId21"/>
    <p:sldId id="324" r:id="rId22"/>
    <p:sldId id="328" r:id="rId23"/>
    <p:sldId id="327" r:id="rId24"/>
    <p:sldId id="335" r:id="rId25"/>
    <p:sldId id="336" r:id="rId26"/>
    <p:sldId id="329" r:id="rId27"/>
    <p:sldId id="331" r:id="rId28"/>
    <p:sldId id="330" r:id="rId29"/>
    <p:sldId id="337" r:id="rId30"/>
    <p:sldId id="308" r:id="rId31"/>
    <p:sldId id="285" r:id="rId32"/>
    <p:sldId id="338" r:id="rId33"/>
    <p:sldId id="339" r:id="rId34"/>
    <p:sldId id="343" r:id="rId3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83563" autoAdjust="0"/>
  </p:normalViewPr>
  <p:slideViewPr>
    <p:cSldViewPr>
      <p:cViewPr varScale="1">
        <p:scale>
          <a:sx n="65" d="100"/>
          <a:sy n="65" d="100"/>
        </p:scale>
        <p:origin x="-10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3B360-B1AB-44DA-BC9E-B374E79DD0C7}" type="datetimeFigureOut">
              <a:rPr lang="cs-CZ" smtClean="0"/>
              <a:pPr/>
              <a:t>30.7.2013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37695-F253-4141-AD95-9FA42BCBA0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49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e14QmiDSnSWdcrHoeen1Rzl80vu2my0Dwf9-1ghJgQ0/viewfor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hlinkClick r:id="rId3"/>
              </a:rPr>
              <a:t>https://docs.google.com/forms/d/1e14QmiDSnSWdcrHoeen1Rzl80vu2my0Dwf9-1ghJgQ0/viewform</a:t>
            </a:r>
            <a:r>
              <a:rPr lang="en-US" sz="1200" dirty="0" smtClean="0"/>
              <a:t> 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when the </a:t>
            </a:r>
            <a:r>
              <a:rPr lang="en-US" dirty="0" err="1" smtClean="0"/>
              <a:t>bot</a:t>
            </a:r>
            <a:r>
              <a:rPr lang="en-US" dirty="0" smtClean="0"/>
              <a:t> is following</a:t>
            </a:r>
            <a:r>
              <a:rPr lang="en-US" baseline="0" dirty="0" smtClean="0"/>
              <a:t> the player and I type “jump”?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when the </a:t>
            </a:r>
            <a:r>
              <a:rPr lang="en-US" dirty="0" err="1" smtClean="0"/>
              <a:t>bot</a:t>
            </a:r>
            <a:r>
              <a:rPr lang="en-US" dirty="0" smtClean="0"/>
              <a:t> is following</a:t>
            </a:r>
            <a:r>
              <a:rPr lang="en-US" baseline="0" dirty="0" smtClean="0"/>
              <a:t> the player and I type “jump”?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many of you are asking yourself this question?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do, excellent! You should always be aware whether time you are or were spending is or was worthy.</a:t>
            </a:r>
          </a:p>
          <a:p>
            <a:r>
              <a:rPr lang="en-US" baseline="0" dirty="0" smtClean="0"/>
              <a:t>If you do not, well I would opt for you should begin!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So… what is your answer to this meaning-of-life question?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Always remember,</a:t>
            </a:r>
            <a:r>
              <a:rPr lang="en-US" baseline="0" dirty="0" smtClean="0"/>
              <a:t> that it is just a function you’re encoding. Each logic() cycle, you have to check in what state the environment and your body is to be able to give appropriate response.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prezentaceOPPa_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9813" y="2482850"/>
            <a:ext cx="7772400" cy="1470025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39813" y="5591175"/>
            <a:ext cx="6400800" cy="6032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5950" y="1600200"/>
            <a:ext cx="3994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94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1475" y="236538"/>
            <a:ext cx="2035175" cy="58896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15950" y="236538"/>
            <a:ext cx="5953125" cy="58896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prezentaceOPPa_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9813" y="2482850"/>
            <a:ext cx="7772400" cy="1470025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39813" y="5591175"/>
            <a:ext cx="6400800" cy="6032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5950" y="1600200"/>
            <a:ext cx="3994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94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1475" y="236538"/>
            <a:ext cx="2035175" cy="58896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15950" y="236538"/>
            <a:ext cx="5953125" cy="58896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prezentaceOPPa_S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00200"/>
            <a:ext cx="8140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7688" y="6191250"/>
            <a:ext cx="588962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C3C8C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36538"/>
            <a:ext cx="5848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6838950" y="6362700"/>
            <a:ext cx="1295400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sz="900" b="1" smtClean="0">
                <a:solidFill>
                  <a:srgbClr val="D42E12"/>
                </a:solidFill>
              </a:rPr>
              <a:t>WWW.OPPA.CZ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D42E12"/>
        </a:buClr>
        <a:buFont typeface="Wingdings" pitchFamily="2" charset="2"/>
        <a:buChar char="§"/>
        <a:defRPr sz="2400">
          <a:solidFill>
            <a:srgbClr val="3C3C8C"/>
          </a:solidFill>
          <a:latin typeface="+mn-lt"/>
          <a:ea typeface="+mn-ea"/>
          <a:cs typeface="+mn-cs"/>
        </a:defRPr>
      </a:lvl1pPr>
      <a:lvl2pPr marL="714375" indent="-2682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C3C8C"/>
          </a:solidFill>
          <a:latin typeface="+mn-lt"/>
        </a:defRPr>
      </a:lvl2pPr>
      <a:lvl3pPr marL="1076325" indent="-1825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3C3C8C"/>
          </a:solidFill>
          <a:latin typeface="+mn-lt"/>
        </a:defRPr>
      </a:lvl3pPr>
      <a:lvl4pPr marL="1524000" indent="-26828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C3C8C"/>
          </a:solidFill>
          <a:latin typeface="+mn-lt"/>
        </a:defRPr>
      </a:lvl4pPr>
      <a:lvl5pPr marL="1885950" indent="-1825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5pPr>
      <a:lvl6pPr marL="2343150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6pPr>
      <a:lvl7pPr marL="2800350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7pPr>
      <a:lvl8pPr marL="3257550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8pPr>
      <a:lvl9pPr marL="3714750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prezentaceOPPa_S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00200"/>
            <a:ext cx="8140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7688" y="6191250"/>
            <a:ext cx="588962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C3C8C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36538"/>
            <a:ext cx="5848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6838950" y="6362700"/>
            <a:ext cx="1295400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sz="900" b="1" smtClean="0">
                <a:solidFill>
                  <a:srgbClr val="D42E12"/>
                </a:solidFill>
              </a:rPr>
              <a:t>WWW.OPPA.CZ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F7D417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D42E12"/>
        </a:buClr>
        <a:buFont typeface="Wingdings" pitchFamily="2" charset="2"/>
        <a:buChar char="§"/>
        <a:defRPr sz="2400">
          <a:solidFill>
            <a:srgbClr val="3C3C8C"/>
          </a:solidFill>
          <a:latin typeface="+mn-lt"/>
          <a:ea typeface="+mn-ea"/>
          <a:cs typeface="+mn-cs"/>
        </a:defRPr>
      </a:lvl1pPr>
      <a:lvl2pPr marL="714375" indent="-2682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C3C8C"/>
          </a:solidFill>
          <a:latin typeface="+mn-lt"/>
        </a:defRPr>
      </a:lvl2pPr>
      <a:lvl3pPr marL="1076325" indent="-1825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3C3C8C"/>
          </a:solidFill>
          <a:latin typeface="+mn-lt"/>
        </a:defRPr>
      </a:lvl3pPr>
      <a:lvl4pPr marL="1524000" indent="-26828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C3C8C"/>
          </a:solidFill>
          <a:latin typeface="+mn-lt"/>
        </a:defRPr>
      </a:lvl4pPr>
      <a:lvl5pPr marL="1885950" indent="-1825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5pPr>
      <a:lvl6pPr marL="2343150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6pPr>
      <a:lvl7pPr marL="2800350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7pPr>
      <a:lvl8pPr marL="3257550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8pPr>
      <a:lvl9pPr marL="3714750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C3C8C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bath.ac.uk/~jjb/web/bod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lturl.com/of3k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bida@gmail.com" TargetMode="External"/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bida@gmail.com" TargetMode="External"/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25525" y="2574925"/>
            <a:ext cx="7651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Pogamut 3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Lekce</a:t>
            </a:r>
            <a:r>
              <a:rPr lang="en-US" sz="2800" b="1" dirty="0" smtClean="0">
                <a:solidFill>
                  <a:schemeClr val="bg1"/>
                </a:solidFill>
              </a:rPr>
              <a:t> 3 – B</a:t>
            </a:r>
            <a:r>
              <a:rPr lang="cs-CZ" sz="2800" b="1" dirty="0" err="1" smtClean="0">
                <a:solidFill>
                  <a:schemeClr val="bg1"/>
                </a:solidFill>
              </a:rPr>
              <a:t>ěhání</a:t>
            </a:r>
            <a:r>
              <a:rPr lang="cs-CZ" sz="2800" b="1" dirty="0" smtClean="0">
                <a:solidFill>
                  <a:schemeClr val="bg1"/>
                </a:solidFill>
              </a:rPr>
              <a:t> kolem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038225" y="1236663"/>
            <a:ext cx="64008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 eaLnBrk="0" hangingPunct="0">
              <a:lnSpc>
                <a:spcPct val="90000"/>
              </a:lnSpc>
              <a:spcBef>
                <a:spcPct val="20000"/>
              </a:spcBef>
              <a:buClr>
                <a:srgbClr val="D42E12"/>
              </a:buClr>
              <a:buFont typeface="Wingdings" pitchFamily="2" charset="2"/>
              <a:buNone/>
            </a:pPr>
            <a:r>
              <a:rPr lang="cs-CZ" sz="1400" b="1">
                <a:solidFill>
                  <a:schemeClr val="bg1"/>
                </a:solidFill>
              </a:rPr>
              <a:t>EVROPSKÝ SOCIÁLNÍ FOND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946150" y="3952875"/>
            <a:ext cx="4956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D42E12"/>
                </a:solidFill>
              </a:rPr>
              <a:t>PRAHA </a:t>
            </a:r>
            <a:r>
              <a:rPr lang="en-US" b="1">
                <a:solidFill>
                  <a:srgbClr val="D42E12"/>
                </a:solidFill>
              </a:rPr>
              <a:t>&amp; EU</a:t>
            </a:r>
            <a:br>
              <a:rPr lang="en-US" b="1">
                <a:solidFill>
                  <a:srgbClr val="D42E12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INVESTUJEME DO VA</a:t>
            </a:r>
            <a:r>
              <a:rPr lang="cs-CZ" b="1">
                <a:solidFill>
                  <a:schemeClr val="bg1"/>
                </a:solidFill>
              </a:rPr>
              <a:t>ŠÍ BUDOUCNOSTI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Today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47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150226" y="3480460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804874" y="4735418"/>
            <a:ext cx="36004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65224" y="4179902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b="1" dirty="0" smtClean="0">
                <a:sym typeface="Wingdings" pitchFamily="2" charset="2"/>
              </a:rPr>
              <a:t>, 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b="1" dirty="0" smtClean="0">
                <a:sym typeface="Wingdings" pitchFamily="2" charset="2"/>
              </a:rPr>
              <a:t>, 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b="1" dirty="0" smtClean="0">
                <a:latin typeface="+mj-lt"/>
                <a:sym typeface="Wingdings" pitchFamily="2" charset="2"/>
              </a:rPr>
              <a:t>,</a:t>
            </a:r>
            <a:r>
              <a:rPr lang="cs-CZ" sz="2400" b="1" dirty="0" smtClean="0">
                <a:sym typeface="Wingdings" pitchFamily="2" charset="2"/>
              </a:rPr>
              <a:t> 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b="1" dirty="0" smtClean="0">
                <a:sym typeface="Wingdings" pitchFamily="2" charset="2"/>
              </a:rPr>
              <a:t>, 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b="1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b="1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IWorldObjects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</a:t>
            </a:r>
            <a:r>
              <a:rPr lang="en-US" dirty="0" smtClean="0"/>
              <a:t>,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i="1" dirty="0" smtClean="0"/>
              <a:t>,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sz="2400" dirty="0" smtClean="0">
                <a:latin typeface="+mj-lt"/>
                <a:cs typeface="Courier New" pitchFamily="49" charset="0"/>
              </a:rPr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dirty="0" smtClean="0"/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this.world.getSingle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Self.class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this.world.getAll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Player.class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this.world.getAll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Item.class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this.world.getAll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NavPoint.class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Agent modules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AgentInfo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this.info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Players ~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this.players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Items ~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this.items</a:t>
            </a:r>
            <a:endParaRPr lang="en-US" sz="2400" i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this.navPoints</a:t>
            </a:r>
            <a:endParaRPr lang="en-US" sz="2400" i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sz="24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Location</a:t>
            </a:r>
            <a:r>
              <a:rPr lang="en-US" dirty="0" smtClean="0">
                <a:latin typeface="+mj-lt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Rotation</a:t>
            </a:r>
            <a:r>
              <a:rPr lang="en-US" dirty="0" smtClean="0">
                <a:latin typeface="+mj-lt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Velocity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IWorldObjects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</a:t>
            </a:r>
            <a:r>
              <a:rPr lang="en-US" dirty="0" smtClean="0"/>
              <a:t>,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i="1" dirty="0" smtClean="0"/>
              <a:t>,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dirty="0" smtClean="0">
                <a:cs typeface="Courier New" pitchFamily="49" charset="0"/>
              </a:rPr>
              <a:t>,</a:t>
            </a:r>
            <a:r>
              <a:rPr lang="en-US" sz="2400" dirty="0" smtClean="0"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sz="2400" i="1" dirty="0" smtClean="0"/>
          </a:p>
          <a:p>
            <a:pPr lvl="1"/>
            <a:r>
              <a:rPr lang="en-US" sz="2600" dirty="0" smtClean="0"/>
              <a:t>All objects have unique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Each unique id has single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200" dirty="0" smtClean="0">
                <a:latin typeface="+mj-lt"/>
                <a:cs typeface="Courier New" pitchFamily="49" charset="0"/>
              </a:rPr>
              <a:t> instance</a:t>
            </a:r>
          </a:p>
          <a:p>
            <a:pPr lvl="1"/>
            <a:r>
              <a:rPr lang="en-US" sz="2600" dirty="0" smtClean="0">
                <a:latin typeface="+mj-lt"/>
                <a:cs typeface="Courier New" pitchFamily="49" charset="0"/>
              </a:rPr>
              <a:t>Each unique object has single instance</a:t>
            </a: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Agent modules are respecting this, no sneaky clone()s</a:t>
            </a:r>
          </a:p>
          <a:p>
            <a:pPr lvl="1"/>
            <a:endParaRPr lang="en-US" sz="1100" dirty="0" smtClean="0">
              <a:latin typeface="+mj-lt"/>
              <a:cs typeface="Courier New" pitchFamily="49" charset="0"/>
            </a:endParaRP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What does it mean for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Collection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3000" dirty="0" smtClean="0">
                <a:latin typeface="+mj-lt"/>
                <a:cs typeface="Courier New" pitchFamily="49" charset="0"/>
              </a:rPr>
              <a:t>?</a:t>
            </a: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=&gt; can be used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Set&lt;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3000" dirty="0" smtClean="0">
                <a:latin typeface="+mj-lt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Set&lt;Player&gt;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=&gt; can be used as key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Map&lt;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?&gt;</a:t>
            </a:r>
            <a:r>
              <a:rPr lang="en-US" sz="3000" dirty="0" smtClean="0">
                <a:latin typeface="+mj-lt"/>
                <a:cs typeface="Courier New" pitchFamily="49" charset="0"/>
              </a:rPr>
              <a:t> 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Map&lt;Player, ?&gt;</a:t>
            </a:r>
            <a:r>
              <a:rPr lang="en-US" sz="3000" dirty="0" smtClean="0">
                <a:latin typeface="+mj-lt"/>
                <a:cs typeface="Courier New" pitchFamily="49" charset="0"/>
              </a:rPr>
              <a:t> without performance hit</a:t>
            </a:r>
            <a:endParaRPr lang="en-US" sz="2600" dirty="0" smtClean="0">
              <a:latin typeface="+mj-lt"/>
              <a:cs typeface="Courier New" pitchFamily="49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24847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IWorldObjects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</a:t>
            </a:r>
            <a:r>
              <a:rPr lang="en-US" dirty="0" smtClean="0"/>
              <a:t>,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sz="2400" i="1" dirty="0" smtClean="0"/>
              <a:t>,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sz="2400" dirty="0" smtClean="0">
                <a:cs typeface="Courier New" pitchFamily="49" charset="0"/>
              </a:rPr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dirty="0" smtClean="0"/>
          </a:p>
          <a:p>
            <a:pPr lvl="1"/>
            <a:r>
              <a:rPr lang="en-US" sz="2600" dirty="0" smtClean="0"/>
              <a:t>All objects have unique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Each unique id has single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200" dirty="0" smtClean="0">
                <a:latin typeface="+mj-lt"/>
                <a:cs typeface="Courier New" pitchFamily="49" charset="0"/>
              </a:rPr>
              <a:t> instance</a:t>
            </a:r>
          </a:p>
          <a:p>
            <a:pPr lvl="1"/>
            <a:r>
              <a:rPr lang="en-US" sz="2600" dirty="0" smtClean="0">
                <a:latin typeface="+mj-lt"/>
                <a:cs typeface="Courier New" pitchFamily="49" charset="0"/>
              </a:rPr>
              <a:t>Each unique object has single instance</a:t>
            </a:r>
          </a:p>
          <a:p>
            <a:pPr lvl="2"/>
            <a:r>
              <a:rPr lang="en-US" sz="2200" dirty="0" smtClean="0">
                <a:cs typeface="Courier New" pitchFamily="49" charset="0"/>
              </a:rPr>
              <a:t>Agent modules are respecting this, no sneaky clone()s</a:t>
            </a:r>
            <a:endParaRPr lang="en-US" sz="2200" dirty="0" smtClean="0">
              <a:latin typeface="+mj-lt"/>
              <a:cs typeface="Courier New" pitchFamily="49" charset="0"/>
            </a:endParaRPr>
          </a:p>
          <a:p>
            <a:pPr lvl="1"/>
            <a:endParaRPr lang="en-US" sz="1100" dirty="0" smtClean="0">
              <a:latin typeface="+mj-lt"/>
              <a:cs typeface="Courier New" pitchFamily="49" charset="0"/>
            </a:endParaRP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What does it mean for </a:t>
            </a:r>
            <a:r>
              <a:rPr lang="en-US" sz="3000" b="1" dirty="0" smtClean="0">
                <a:latin typeface="+mj-lt"/>
                <a:cs typeface="Courier New" pitchFamily="49" charset="0"/>
              </a:rPr>
              <a:t>object update</a:t>
            </a:r>
            <a:r>
              <a:rPr lang="en-US" sz="3000" dirty="0" smtClean="0">
                <a:latin typeface="+mj-lt"/>
                <a:cs typeface="Courier New" pitchFamily="49" charset="0"/>
              </a:rPr>
              <a:t>s?</a:t>
            </a: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=&gt; once obtained instances are auto-updated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=&gt; there is no history</a:t>
            </a:r>
            <a:endParaRPr lang="en-US" sz="2600" dirty="0" smtClean="0">
              <a:latin typeface="+mj-lt"/>
              <a:cs typeface="Courier New" pitchFamily="49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IWorldObjects</a:t>
            </a:r>
            <a:r>
              <a:rPr lang="en-US" dirty="0" smtClean="0">
                <a:latin typeface="+mj-lt"/>
                <a:cs typeface="Courier New" pitchFamily="49" charset="0"/>
              </a:rPr>
              <a:t> ~</a:t>
            </a:r>
            <a:r>
              <a:rPr lang="cs-CZ" dirty="0" smtClean="0">
                <a:latin typeface="+mj-lt"/>
                <a:cs typeface="Courier New" pitchFamily="49" charset="0"/>
              </a:rPr>
              <a:t> </a:t>
            </a:r>
            <a:r>
              <a:rPr lang="cs-CZ" dirty="0" err="1" smtClean="0">
                <a:latin typeface="+mj-lt"/>
                <a:cs typeface="Courier New" pitchFamily="49" charset="0"/>
              </a:rPr>
              <a:t>low</a:t>
            </a:r>
            <a:r>
              <a:rPr lang="cs-CZ" dirty="0" smtClean="0">
                <a:latin typeface="+mj-lt"/>
                <a:cs typeface="Courier New" pitchFamily="49" charset="0"/>
              </a:rPr>
              <a:t>-</a:t>
            </a:r>
            <a:r>
              <a:rPr lang="cs-CZ" dirty="0" err="1" smtClean="0">
                <a:latin typeface="+mj-lt"/>
                <a:cs typeface="Courier New" pitchFamily="49" charset="0"/>
              </a:rPr>
              <a:t>level</a:t>
            </a:r>
            <a:r>
              <a:rPr lang="cs-CZ" dirty="0" smtClean="0"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latin typeface="+mj-lt"/>
                <a:cs typeface="Courier New" pitchFamily="49" charset="0"/>
              </a:rPr>
              <a:t>API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this.world.getSingle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Self.class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Info about your </a:t>
            </a:r>
            <a:r>
              <a:rPr lang="en-US" sz="2200" dirty="0" err="1" smtClean="0">
                <a:latin typeface="+mj-lt"/>
                <a:cs typeface="Courier New" pitchFamily="49" charset="0"/>
              </a:rPr>
              <a:t>bot</a:t>
            </a:r>
            <a:endParaRPr lang="en-US" sz="2200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this.world.getAll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Player.class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Returns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Map&lt;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Player&gt;</a:t>
            </a:r>
            <a:endParaRPr lang="cs-CZ" sz="2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cs-CZ" sz="2000" dirty="0" err="1" smtClean="0">
                <a:latin typeface="+mj-lt"/>
                <a:cs typeface="Courier New" pitchFamily="49" charset="0"/>
              </a:rPr>
              <a:t>All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players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encountered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during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the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session</a:t>
            </a:r>
            <a:endParaRPr lang="cs-CZ" sz="2000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this.world.getAll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Visible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Player.class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cs-CZ" sz="24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smtClean="0">
                <a:cs typeface="Courier New" pitchFamily="49" charset="0"/>
              </a:rPr>
              <a:t>Returns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Map&lt;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Player&gt;</a:t>
            </a:r>
            <a:endParaRPr lang="cs-CZ" sz="2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cs-CZ" sz="2000" dirty="0" err="1" smtClean="0">
                <a:cs typeface="Courier New" pitchFamily="49" charset="0"/>
              </a:rPr>
              <a:t>All</a:t>
            </a:r>
            <a:r>
              <a:rPr lang="cs-CZ" sz="2000" dirty="0" smtClean="0">
                <a:cs typeface="Courier New" pitchFamily="49" charset="0"/>
              </a:rPr>
              <a:t> </a:t>
            </a:r>
            <a:r>
              <a:rPr lang="cs-CZ" sz="2000" dirty="0" err="1" smtClean="0">
                <a:cs typeface="Courier New" pitchFamily="49" charset="0"/>
              </a:rPr>
              <a:t>players</a:t>
            </a:r>
            <a:r>
              <a:rPr lang="cs-CZ" sz="2000" dirty="0" smtClean="0">
                <a:cs typeface="Courier New" pitchFamily="49" charset="0"/>
              </a:rPr>
              <a:t> </a:t>
            </a:r>
            <a:r>
              <a:rPr lang="cs-CZ" sz="2000" dirty="0" err="1" smtClean="0">
                <a:cs typeface="Courier New" pitchFamily="49" charset="0"/>
              </a:rPr>
              <a:t>currently</a:t>
            </a:r>
            <a:r>
              <a:rPr lang="cs-CZ" sz="2000" dirty="0" smtClean="0">
                <a:cs typeface="Courier New" pitchFamily="49" charset="0"/>
              </a:rPr>
              <a:t> </a:t>
            </a:r>
            <a:r>
              <a:rPr lang="cs-CZ" sz="2000" dirty="0" err="1" smtClean="0">
                <a:cs typeface="Courier New" pitchFamily="49" charset="0"/>
              </a:rPr>
              <a:t>visible</a:t>
            </a:r>
            <a:r>
              <a:rPr lang="cs-CZ" sz="2000" dirty="0" smtClean="0">
                <a:cs typeface="Courier New" pitchFamily="49" charset="0"/>
              </a:rPr>
              <a:t> (in bot</a:t>
            </a:r>
            <a:r>
              <a:rPr lang="en-US" sz="2000" dirty="0" smtClean="0">
                <a:cs typeface="Courier New" pitchFamily="49" charset="0"/>
              </a:rPr>
              <a:t>’s </a:t>
            </a:r>
            <a:r>
              <a:rPr lang="cs-CZ" sz="2000" dirty="0" smtClean="0">
                <a:cs typeface="Courier New" pitchFamily="49" charset="0"/>
              </a:rPr>
              <a:t>FOV)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this.world.getAll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/Visible(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.class)</a:t>
            </a:r>
            <a:endParaRPr lang="cs-CZ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this.world.getAll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/Visible(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.class)</a:t>
            </a:r>
            <a:endParaRPr lang="cs-CZ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Agent modules ~ low-level API façades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AgentInfo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this.info ~ Self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Players ~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this.players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Player(s)</a:t>
            </a:r>
          </a:p>
          <a:p>
            <a:pPr lvl="1"/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Items ~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this.items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~ Item(s)</a:t>
            </a:r>
          </a:p>
          <a:p>
            <a:pPr lvl="1"/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this.navPoints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(s)</a:t>
            </a:r>
          </a:p>
          <a:p>
            <a:pPr lvl="1">
              <a:buNone/>
            </a:pPr>
            <a:endParaRPr lang="en-US" sz="24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Advantages: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</a:rPr>
              <a:t>List of methods with </a:t>
            </a:r>
            <a:r>
              <a:rPr lang="en-US" dirty="0" err="1" smtClean="0">
                <a:cs typeface="Courier New" pitchFamily="49" charset="0"/>
              </a:rPr>
              <a:t>JavaDoc</a:t>
            </a:r>
            <a:endParaRPr lang="en-US" dirty="0" smtClean="0">
              <a:cs typeface="Courier New" pitchFamily="49" charset="0"/>
            </a:endParaRPr>
          </a:p>
          <a:p>
            <a:pPr marL="633222" indent="-514350">
              <a:buNone/>
            </a:pPr>
            <a:r>
              <a:rPr lang="en-US" dirty="0" smtClean="0">
                <a:cs typeface="Courier New" pitchFamily="49" charset="0"/>
              </a:rPr>
              <a:t>		</a:t>
            </a:r>
            <a:r>
              <a:rPr lang="en-US" sz="3000" dirty="0" smtClean="0">
                <a:cs typeface="Courier New" pitchFamily="49" charset="0"/>
              </a:rPr>
              <a:t>=&gt; Easier to way to explore Pogamut API</a:t>
            </a:r>
            <a:endParaRPr lang="en-US" dirty="0" smtClean="0">
              <a:cs typeface="Courier New" pitchFamily="49" charset="0"/>
            </a:endParaRPr>
          </a:p>
          <a:p>
            <a:pPr marL="925830" lvl="1" indent="-514350">
              <a:buFont typeface="+mj-lt"/>
              <a:buAutoNum type="arabicPeriod" startAt="2"/>
            </a:pPr>
            <a:r>
              <a:rPr lang="en-US" dirty="0" smtClean="0">
                <a:cs typeface="Courier New" pitchFamily="49" charset="0"/>
              </a:rPr>
              <a:t>Comprehensibly named methods</a:t>
            </a:r>
          </a:p>
          <a:p>
            <a:pPr marL="633222" indent="-514350">
              <a:buNone/>
            </a:pPr>
            <a:r>
              <a:rPr lang="en-US" dirty="0" smtClean="0">
                <a:cs typeface="Courier New" pitchFamily="49" charset="0"/>
              </a:rPr>
              <a:t>		</a:t>
            </a:r>
            <a:r>
              <a:rPr lang="en-US" sz="3000" dirty="0" smtClean="0">
                <a:cs typeface="Courier New" pitchFamily="49" charset="0"/>
              </a:rPr>
              <a:t>=&gt; Easier to read &amp; understand the code</a:t>
            </a:r>
            <a:endParaRPr lang="en-US" dirty="0" smtClean="0">
              <a:cs typeface="Courier New" pitchFamily="49" charset="0"/>
            </a:endParaRPr>
          </a:p>
          <a:p>
            <a:pPr marL="633222" indent="-514350">
              <a:buFont typeface="+mj-lt"/>
              <a:buAutoNum type="arabicPeriod" startAt="2"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 marL="633222" indent="-514350">
              <a:buNone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Location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X, Y, Z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can be used as “vector”</a:t>
            </a: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add(), sub(), scale(), </a:t>
            </a:r>
            <a:r>
              <a:rPr lang="en-US" dirty="0" err="1" smtClean="0">
                <a:latin typeface="+mj-lt"/>
                <a:cs typeface="Courier New" pitchFamily="49" charset="0"/>
              </a:rPr>
              <a:t>getDistance</a:t>
            </a:r>
            <a:r>
              <a:rPr lang="en-US" dirty="0" smtClean="0">
                <a:latin typeface="+mj-lt"/>
                <a:cs typeface="Courier New" pitchFamily="49" charset="0"/>
              </a:rPr>
              <a:t>(), dot(), cross()</a:t>
            </a:r>
          </a:p>
          <a:p>
            <a:pPr lvl="2"/>
            <a:r>
              <a:rPr lang="en-US" dirty="0" err="1" smtClean="0">
                <a:latin typeface="+mj-lt"/>
                <a:cs typeface="Courier New" pitchFamily="49" charset="0"/>
              </a:rPr>
              <a:t>rotateXY</a:t>
            </a:r>
            <a:r>
              <a:rPr lang="en-US" dirty="0" smtClean="0">
                <a:latin typeface="+mj-lt"/>
                <a:cs typeface="Courier New" pitchFamily="49" charset="0"/>
              </a:rPr>
              <a:t>/XZ/YZ()</a:t>
            </a:r>
          </a:p>
          <a:p>
            <a:pPr lvl="2"/>
            <a:endParaRPr lang="en-US" sz="1100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Rotation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Pitch (XZ), Yaw (XY), Roll (YZ)</a:t>
            </a:r>
          </a:p>
          <a:p>
            <a:pPr lvl="1">
              <a:buNone/>
            </a:pPr>
            <a:endParaRPr lang="en-US" sz="1200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Velocity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X, Y, Z</a:t>
            </a:r>
          </a:p>
          <a:p>
            <a:pPr lvl="1"/>
            <a:endParaRPr lang="en-US" sz="1200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All objects are </a:t>
            </a:r>
            <a:r>
              <a:rPr lang="en-US" dirty="0" err="1" smtClean="0">
                <a:cs typeface="Courier New" pitchFamily="49" charset="0"/>
              </a:rPr>
              <a:t>immutables</a:t>
            </a:r>
            <a:endParaRPr lang="en-US" dirty="0" smtClean="0"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cs typeface="Courier New" pitchFamily="49" charset="0"/>
              </a:rPr>
              <a:t>=&gt; Can be used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Map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D:\Downloads\yawpitch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61" y="3861048"/>
            <a:ext cx="2998309" cy="1944216"/>
          </a:xfrm>
          <a:prstGeom prst="rect">
            <a:avLst/>
          </a:prstGeom>
          <a:noFill/>
        </p:spPr>
      </p:pic>
      <p:pic>
        <p:nvPicPr>
          <p:cNvPr id="4099" name="Picture 3" descr="D:\Downloads\Cartesian_xy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570033"/>
            <a:ext cx="2662213" cy="20318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CommandMessages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Move</a:t>
            </a:r>
            <a:r>
              <a:rPr lang="en-US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Jump</a:t>
            </a:r>
            <a:r>
              <a:rPr lang="en-US" dirty="0" smtClean="0"/>
              <a:t>,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Dodge</a:t>
            </a:r>
            <a:endParaRPr lang="en-US" dirty="0" smtClean="0"/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this.act.act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(new Move()…)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this.act.act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(new Jump()…)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this.act.act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(new Dodge()…)</a:t>
            </a:r>
            <a:endParaRPr lang="en-US" sz="2400" i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Agent module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AdvancedLocomotion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this.move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move?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Actions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Pogamut</a:t>
            </a:r>
            <a:r>
              <a:rPr lang="en-US" dirty="0" smtClean="0"/>
              <a:t>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UT2004 bots made easy!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538" y="142875"/>
            <a:ext cx="2160587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4838" y="381000"/>
            <a:ext cx="4543425" cy="139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Faculty of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Mathematics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Physics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Charles University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Prague</a:t>
            </a: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r>
              <a:rPr lang="en-GB" sz="1600" baseline="300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March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2013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4348" y="3857628"/>
            <a:ext cx="8072494" cy="13922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 3 – Running Around</a:t>
            </a:r>
          </a:p>
        </p:txBody>
      </p:sp>
      <p:pic>
        <p:nvPicPr>
          <p:cNvPr id="1026" name="Picture 2" descr="D:\Downloads\tag-game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869160"/>
            <a:ext cx="3001516" cy="182092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940152" y="4293096"/>
            <a:ext cx="2943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Tag!  Tournament</a:t>
            </a:r>
            <a:endParaRPr lang="en-GB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CommandMessages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~</a:t>
            </a:r>
            <a:r>
              <a:rPr lang="cs-CZ" dirty="0" smtClean="0">
                <a:cs typeface="Courier New" pitchFamily="49" charset="0"/>
              </a:rPr>
              <a:t> </a:t>
            </a:r>
            <a:r>
              <a:rPr lang="cs-CZ" dirty="0" err="1" smtClean="0">
                <a:cs typeface="Courier New" pitchFamily="49" charset="0"/>
              </a:rPr>
              <a:t>low</a:t>
            </a:r>
            <a:r>
              <a:rPr lang="cs-CZ" dirty="0" smtClean="0">
                <a:cs typeface="Courier New" pitchFamily="49" charset="0"/>
              </a:rPr>
              <a:t>-</a:t>
            </a:r>
            <a:r>
              <a:rPr lang="cs-CZ" dirty="0" err="1" smtClean="0">
                <a:cs typeface="Courier New" pitchFamily="49" charset="0"/>
              </a:rPr>
              <a:t>level</a:t>
            </a:r>
            <a:r>
              <a:rPr lang="cs-CZ" dirty="0" smtClean="0"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API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Move</a:t>
            </a: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You can specify 1 location in advance</a:t>
            </a: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You can specify focus (where to look while moving), i.e., can be used for strafing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Jump</a:t>
            </a:r>
          </a:p>
          <a:p>
            <a:pPr lvl="2"/>
            <a:r>
              <a:rPr lang="en-US" dirty="0" smtClean="0">
                <a:latin typeface="+mj-lt"/>
              </a:rPr>
              <a:t>Can be used for double-jumps as well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Dodge</a:t>
            </a:r>
          </a:p>
          <a:p>
            <a:pPr lvl="2"/>
            <a:r>
              <a:rPr lang="en-US" dirty="0" smtClean="0"/>
              <a:t>Can be used for quick direct jump to arbitrary location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move?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Actions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Agent modules ~ low-level API façade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AdvancedLocomotion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this.move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All commands wrapped into methods</a:t>
            </a:r>
          </a:p>
          <a:p>
            <a:pPr lvl="2"/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move.moveTo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move.strafeTo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move.jump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…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Some simple algebra wrapped as well</a:t>
            </a:r>
          </a:p>
          <a:p>
            <a:pPr lvl="2"/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move.dodgeLeft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move.dodgeRight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…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move?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Actions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b="1" dirty="0" err="1" smtClean="0">
                <a:sym typeface="Wingdings" pitchFamily="2" charset="2"/>
              </a:rPr>
              <a:t>Tag</a:t>
            </a:r>
            <a:r>
              <a:rPr lang="en-US" b="1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b="1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latin typeface="+mj-lt"/>
                <a:cs typeface="Courier New" pitchFamily="49" charset="0"/>
              </a:rPr>
              <a:t>C</a:t>
            </a:r>
            <a:r>
              <a:rPr lang="en-US" sz="2800" dirty="0" err="1" smtClean="0">
                <a:latin typeface="+mj-lt"/>
                <a:cs typeface="Courier New" pitchFamily="49" charset="0"/>
              </a:rPr>
              <a:t>ustom</a:t>
            </a:r>
            <a:r>
              <a:rPr lang="en-US" sz="2800" dirty="0" smtClean="0">
                <a:latin typeface="+mj-lt"/>
                <a:cs typeface="Courier New" pitchFamily="49" charset="0"/>
              </a:rPr>
              <a:t> “game-mode” for UT2004</a:t>
            </a:r>
          </a:p>
          <a:p>
            <a:r>
              <a:rPr lang="cs-CZ" sz="2800" dirty="0" smtClean="0">
                <a:latin typeface="+mj-lt"/>
                <a:cs typeface="Courier New" pitchFamily="49" charset="0"/>
              </a:rPr>
              <a:t>T</a:t>
            </a:r>
            <a:r>
              <a:rPr lang="en-US" sz="2800" dirty="0" err="1" smtClean="0">
                <a:latin typeface="+mj-lt"/>
                <a:cs typeface="Courier New" pitchFamily="49" charset="0"/>
              </a:rPr>
              <a:t>wo</a:t>
            </a:r>
            <a:r>
              <a:rPr lang="en-US" sz="2800" dirty="0" smtClean="0">
                <a:latin typeface="+mj-lt"/>
                <a:cs typeface="Courier New" pitchFamily="49" charset="0"/>
              </a:rPr>
              <a:t> roles: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  <a:cs typeface="Courier New" pitchFamily="49" charset="0"/>
              </a:rPr>
              <a:t>Seeker (having “it”)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  <a:cs typeface="Courier New" pitchFamily="49" charset="0"/>
              </a:rPr>
              <a:t>Runner or Prey </a:t>
            </a:r>
          </a:p>
          <a:p>
            <a:pPr marL="621792" indent="-457200"/>
            <a:r>
              <a:rPr lang="cs-CZ" sz="2800" dirty="0" err="1" smtClean="0">
                <a:latin typeface="+mj-lt"/>
                <a:cs typeface="Courier New" pitchFamily="49" charset="0"/>
              </a:rPr>
              <a:t>Seeker</a:t>
            </a:r>
            <a:r>
              <a:rPr lang="cs-CZ" sz="2800" dirty="0" smtClean="0">
                <a:latin typeface="+mj-lt"/>
                <a:cs typeface="Courier New" pitchFamily="49" charset="0"/>
              </a:rPr>
              <a:t> has to chase </a:t>
            </a:r>
            <a:r>
              <a:rPr lang="cs-CZ" sz="2800" dirty="0" err="1" smtClean="0">
                <a:latin typeface="+mj-lt"/>
                <a:cs typeface="Courier New" pitchFamily="49" charset="0"/>
              </a:rPr>
              <a:t>runners</a:t>
            </a:r>
            <a:r>
              <a:rPr lang="cs-CZ" sz="2800" dirty="0" smtClean="0">
                <a:latin typeface="+mj-lt"/>
                <a:cs typeface="Courier New" pitchFamily="49" charset="0"/>
              </a:rPr>
              <a:t> to </a:t>
            </a:r>
            <a:r>
              <a:rPr lang="cs-CZ" sz="2800" dirty="0" err="1" smtClean="0">
                <a:latin typeface="+mj-lt"/>
                <a:cs typeface="Courier New" pitchFamily="49" charset="0"/>
              </a:rPr>
              <a:t>pass</a:t>
            </a:r>
            <a:r>
              <a:rPr lang="cs-CZ" sz="2800" dirty="0" smtClean="0">
                <a:latin typeface="+mj-lt"/>
                <a:cs typeface="Courier New" pitchFamily="49" charset="0"/>
              </a:rPr>
              <a:t> „</a:t>
            </a:r>
            <a:r>
              <a:rPr lang="cs-CZ" sz="2800" dirty="0" err="1" smtClean="0">
                <a:latin typeface="+mj-lt"/>
                <a:cs typeface="Courier New" pitchFamily="49" charset="0"/>
              </a:rPr>
              <a:t>it</a:t>
            </a:r>
            <a:r>
              <a:rPr lang="cs-CZ" sz="2800" dirty="0" smtClean="0">
                <a:latin typeface="+mj-lt"/>
                <a:cs typeface="Courier New" pitchFamily="49" charset="0"/>
              </a:rPr>
              <a:t>“</a:t>
            </a:r>
            <a:endParaRPr lang="en-US" sz="2800" dirty="0" smtClean="0">
              <a:latin typeface="+mj-lt"/>
              <a:cs typeface="Courier New" pitchFamily="49" charset="0"/>
            </a:endParaRPr>
          </a:p>
          <a:p>
            <a:pPr marL="621792" indent="-457200"/>
            <a:r>
              <a:rPr lang="en-US" sz="2800" dirty="0" smtClean="0">
                <a:latin typeface="+mj-lt"/>
                <a:cs typeface="Courier New" pitchFamily="49" charset="0"/>
              </a:rPr>
              <a:t>After passing “it” the </a:t>
            </a:r>
            <a:r>
              <a:rPr lang="en-US" sz="2800" i="1" dirty="0" smtClean="0">
                <a:latin typeface="+mj-lt"/>
                <a:cs typeface="Courier New" pitchFamily="49" charset="0"/>
              </a:rPr>
              <a:t>former</a:t>
            </a:r>
            <a:r>
              <a:rPr lang="en-US" sz="2800" dirty="0" smtClean="0">
                <a:latin typeface="+mj-lt"/>
                <a:cs typeface="Courier New" pitchFamily="49" charset="0"/>
              </a:rPr>
              <a:t> seeker is immune to the </a:t>
            </a:r>
            <a:r>
              <a:rPr lang="en-US" sz="2800" i="1" dirty="0" smtClean="0">
                <a:latin typeface="+mj-lt"/>
                <a:cs typeface="Courier New" pitchFamily="49" charset="0"/>
              </a:rPr>
              <a:t>new</a:t>
            </a:r>
            <a:r>
              <a:rPr lang="en-US" sz="2800" dirty="0" smtClean="0">
                <a:latin typeface="+mj-lt"/>
                <a:cs typeface="Courier New" pitchFamily="49" charset="0"/>
              </a:rPr>
              <a:t> seeker</a:t>
            </a:r>
            <a:endParaRPr lang="cs-CZ" sz="2800" dirty="0" smtClean="0">
              <a:latin typeface="+mj-lt"/>
              <a:cs typeface="Courier New" pitchFamily="49" charset="0"/>
            </a:endParaRPr>
          </a:p>
          <a:p>
            <a:pPr marL="621792" indent="-457200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this.tag</a:t>
            </a:r>
            <a:r>
              <a:rPr lang="en-US" sz="2800" dirty="0" smtClean="0">
                <a:cs typeface="Courier New" pitchFamily="49" charset="0"/>
              </a:rPr>
              <a:t> agent module</a:t>
            </a:r>
            <a:endParaRPr lang="cs-CZ" sz="2800" dirty="0" smtClean="0">
              <a:cs typeface="Courier New" pitchFamily="49" charset="0"/>
            </a:endParaRPr>
          </a:p>
          <a:p>
            <a:pPr marL="621792" indent="-457200"/>
            <a:r>
              <a:rPr lang="cs-CZ" sz="2800" dirty="0" err="1" smtClean="0">
                <a:cs typeface="Courier New" pitchFamily="49" charset="0"/>
              </a:rPr>
              <a:t>Custom</a:t>
            </a:r>
            <a:r>
              <a:rPr lang="cs-CZ" sz="2800" dirty="0" smtClean="0">
                <a:cs typeface="Courier New" pitchFamily="49" charset="0"/>
              </a:rPr>
              <a:t> map: DM-</a:t>
            </a:r>
            <a:r>
              <a:rPr lang="cs-CZ" sz="2800" dirty="0" err="1" smtClean="0">
                <a:cs typeface="Courier New" pitchFamily="49" charset="0"/>
              </a:rPr>
              <a:t>TagMap</a:t>
            </a:r>
            <a:endParaRPr lang="cs-CZ" sz="2800" dirty="0" smtClean="0">
              <a:cs typeface="Courier New" pitchFamily="49" charset="0"/>
            </a:endParaRPr>
          </a:p>
          <a:p>
            <a:pPr marL="914400" lvl="1" indent="-457200"/>
            <a:r>
              <a:rPr lang="cs-CZ" sz="2400" dirty="0" err="1" smtClean="0">
                <a:cs typeface="Courier New" pitchFamily="49" charset="0"/>
              </a:rPr>
              <a:t>Simple</a:t>
            </a:r>
            <a:r>
              <a:rPr lang="cs-CZ" sz="2400" dirty="0" smtClean="0">
                <a:cs typeface="Courier New" pitchFamily="49" charset="0"/>
              </a:rPr>
              <a:t> </a:t>
            </a:r>
            <a:r>
              <a:rPr lang="cs-CZ" sz="2400" dirty="0" err="1" smtClean="0">
                <a:cs typeface="Courier New" pitchFamily="49" charset="0"/>
              </a:rPr>
              <a:t>rectangle</a:t>
            </a:r>
            <a:r>
              <a:rPr lang="cs-CZ" sz="2400" dirty="0" smtClean="0">
                <a:cs typeface="Courier New" pitchFamily="49" charset="0"/>
              </a:rPr>
              <a:t> map, no </a:t>
            </a:r>
            <a:r>
              <a:rPr lang="cs-CZ" sz="2400" dirty="0" err="1" smtClean="0">
                <a:cs typeface="Courier New" pitchFamily="49" charset="0"/>
              </a:rPr>
              <a:t>obstacles</a:t>
            </a:r>
            <a:endParaRPr lang="cs-CZ" sz="2400" dirty="0" smtClean="0">
              <a:cs typeface="Courier New" pitchFamily="49" charset="0"/>
            </a:endParaRPr>
          </a:p>
          <a:p>
            <a:pPr marL="914400" lvl="1" indent="-457200"/>
            <a:r>
              <a:rPr lang="cs-CZ" sz="2400" dirty="0" err="1" smtClean="0">
                <a:cs typeface="Courier New" pitchFamily="49" charset="0"/>
              </a:rPr>
              <a:t>procedurally</a:t>
            </a:r>
            <a:r>
              <a:rPr lang="cs-CZ" sz="2400" dirty="0" smtClean="0">
                <a:cs typeface="Courier New" pitchFamily="49" charset="0"/>
              </a:rPr>
              <a:t> </a:t>
            </a:r>
            <a:r>
              <a:rPr lang="cs-CZ" sz="2400" dirty="0" err="1" smtClean="0">
                <a:cs typeface="Courier New" pitchFamily="49" charset="0"/>
              </a:rPr>
              <a:t>decsribed</a:t>
            </a:r>
            <a:r>
              <a:rPr lang="cs-CZ" sz="2400" dirty="0" smtClean="0">
                <a:cs typeface="Courier New" pitchFamily="49" charset="0"/>
              </a:rPr>
              <a:t> by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TagMap</a:t>
            </a:r>
            <a:r>
              <a:rPr lang="cs-CZ" sz="2400" dirty="0" smtClean="0">
                <a:cs typeface="Courier New" pitchFamily="49" charset="0"/>
              </a:rPr>
              <a:t> static </a:t>
            </a:r>
            <a:r>
              <a:rPr lang="cs-CZ" sz="2400" dirty="0" err="1" smtClean="0">
                <a:cs typeface="Courier New" pitchFamily="49" charset="0"/>
              </a:rPr>
              <a:t>methods</a:t>
            </a:r>
            <a:endParaRPr lang="en-US" sz="2400" dirty="0" smtClean="0">
              <a:cs typeface="Courier New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 marL="621792" indent="-457200">
              <a:buFont typeface="+mj-lt"/>
              <a:buAutoNum type="arabicPeriod"/>
            </a:pPr>
            <a:endParaRPr lang="en-US" sz="2400" dirty="0" smtClean="0">
              <a:latin typeface="+mj-lt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Tag! Game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Children play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b="1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923728" y="2723677"/>
            <a:ext cx="2808287" cy="400050"/>
            <a:chOff x="2381" y="1761"/>
            <a:chExt cx="1769" cy="252"/>
          </a:xfrm>
        </p:grpSpPr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2381" y="1976"/>
              <a:ext cx="1769" cy="3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563" y="1761"/>
              <a:ext cx="154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Arial" charset="0"/>
                </a:rPr>
                <a:t>Perception (P)</a:t>
              </a:r>
              <a:endParaRPr lang="cs-CZ" sz="2000" dirty="0">
                <a:latin typeface="+mj-lt"/>
                <a:cs typeface="Arial" charset="0"/>
              </a:endParaRPr>
            </a:p>
          </p:txBody>
        </p:sp>
      </p:grpSp>
      <p:pic>
        <p:nvPicPr>
          <p:cNvPr id="24" name="Picture 8" descr="03-UT-Guy-brain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6660578" y="2056928"/>
            <a:ext cx="1971675" cy="3316288"/>
          </a:xfrm>
          <a:prstGeom prst="rect">
            <a:avLst/>
          </a:prstGeom>
          <a:noFill/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947916" y="1715615"/>
            <a:ext cx="216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j-lt"/>
                <a:cs typeface="Arial" charset="0"/>
              </a:rPr>
              <a:t>Memory (S)</a:t>
            </a:r>
            <a:endParaRPr lang="cs-CZ" sz="2000" dirty="0">
              <a:latin typeface="+mj-lt"/>
              <a:cs typeface="Arial" charset="0"/>
            </a:endParaRPr>
          </a:p>
        </p:txBody>
      </p:sp>
      <p:grpSp>
        <p:nvGrpSpPr>
          <p:cNvPr id="4" name="Skupina 14"/>
          <p:cNvGrpSpPr/>
          <p:nvPr/>
        </p:nvGrpSpPr>
        <p:grpSpPr>
          <a:xfrm>
            <a:off x="3923802" y="4227048"/>
            <a:ext cx="2736850" cy="400110"/>
            <a:chOff x="3779912" y="4643446"/>
            <a:chExt cx="2736850" cy="400110"/>
          </a:xfrm>
        </p:grpSpPr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V="1">
              <a:off x="3779912" y="4653136"/>
              <a:ext cx="2736850" cy="4763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4356101" y="4643446"/>
              <a:ext cx="18732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Arial" charset="0"/>
                </a:rPr>
                <a:t>Action (A)</a:t>
              </a:r>
              <a:endParaRPr lang="cs-CZ" sz="2000" dirty="0">
                <a:latin typeface="+mj-lt"/>
                <a:cs typeface="Arial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51520" y="5301208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1. Part of environment state E is exported to the agent p(E) = P</a:t>
            </a:r>
            <a:endParaRPr lang="cs-CZ" dirty="0">
              <a:latin typeface="+mj-lt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55450" y="1860474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err="1" smtClean="0">
                <a:latin typeface="+mj-lt"/>
                <a:cs typeface="Arial" charset="0"/>
              </a:rPr>
              <a:t>Environment</a:t>
            </a:r>
            <a:r>
              <a:rPr lang="cs-CZ" sz="2000" dirty="0" smtClean="0">
                <a:latin typeface="+mj-lt"/>
                <a:cs typeface="Arial" charset="0"/>
              </a:rPr>
              <a:t> </a:t>
            </a:r>
            <a:r>
              <a:rPr lang="cs-CZ" sz="2000" dirty="0" err="1" smtClean="0">
                <a:latin typeface="+mj-lt"/>
                <a:cs typeface="Arial" charset="0"/>
              </a:rPr>
              <a:t>state</a:t>
            </a:r>
            <a:r>
              <a:rPr lang="cs-CZ" sz="2000" dirty="0" smtClean="0">
                <a:latin typeface="+mj-lt"/>
                <a:cs typeface="Arial" charset="0"/>
              </a:rPr>
              <a:t> </a:t>
            </a:r>
            <a:r>
              <a:rPr lang="en-US" sz="2000" dirty="0" smtClean="0">
                <a:latin typeface="+mj-lt"/>
                <a:cs typeface="Arial" charset="0"/>
              </a:rPr>
              <a:t>(E)</a:t>
            </a:r>
            <a:endParaRPr lang="cs-CZ" sz="2000" dirty="0">
              <a:latin typeface="+mj-lt"/>
              <a:cs typeface="Arial" charset="0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251520" y="5661248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dirty="0" smtClean="0">
                <a:latin typeface="+mj-lt"/>
              </a:rPr>
              <a:t>2. Agent performs action-selection: f(P,S) -&gt; </a:t>
            </a:r>
            <a:r>
              <a:rPr lang="en-US" sz="2400" b="1" dirty="0" err="1" smtClean="0">
                <a:latin typeface="+mj-lt"/>
              </a:rPr>
              <a:t>AxS</a:t>
            </a:r>
            <a:endParaRPr lang="cs-CZ" sz="2400" b="1" dirty="0">
              <a:latin typeface="+mj-lt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251520" y="6165404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3. Actions are carried out in the environment: a(</a:t>
            </a:r>
            <a:r>
              <a:rPr lang="en-US" dirty="0" err="1" smtClean="0">
                <a:latin typeface="+mj-lt"/>
              </a:rPr>
              <a:t>A</a:t>
            </a:r>
            <a:r>
              <a:rPr lang="en-US" baseline="30000" dirty="0" err="1" smtClean="0">
                <a:latin typeface="+mj-lt"/>
              </a:rPr>
              <a:t>n</a:t>
            </a:r>
            <a:r>
              <a:rPr lang="en-US" dirty="0" err="1" smtClean="0">
                <a:latin typeface="+mj-lt"/>
              </a:rPr>
              <a:t>,E</a:t>
            </a:r>
            <a:r>
              <a:rPr lang="en-US" dirty="0" smtClean="0">
                <a:latin typeface="+mj-lt"/>
              </a:rPr>
              <a:t>) -&gt; E</a:t>
            </a:r>
            <a:endParaRPr lang="cs-CZ" dirty="0">
              <a:latin typeface="+mj-lt"/>
            </a:endParaRPr>
          </a:p>
        </p:txBody>
      </p:sp>
      <p:pic>
        <p:nvPicPr>
          <p:cNvPr id="18" name="Picture 3" descr="C:\Users\knight\Pictures\UT2004screenshots\Shot00170.png"/>
          <p:cNvPicPr>
            <a:picLocks noChangeAspect="1" noChangeArrowheads="1"/>
          </p:cNvPicPr>
          <p:nvPr/>
        </p:nvPicPr>
        <p:blipFill>
          <a:blip r:embed="rId4" cstate="print"/>
          <a:srcRect l="5400" r="10001"/>
          <a:stretch>
            <a:fillRect/>
          </a:stretch>
        </p:blipFill>
        <p:spPr bwMode="auto">
          <a:xfrm>
            <a:off x="323874" y="2344960"/>
            <a:ext cx="3384376" cy="2500313"/>
          </a:xfrm>
          <a:prstGeom prst="rect">
            <a:avLst/>
          </a:prstGeom>
          <a:noFill/>
        </p:spPr>
      </p:pic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think?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Intelligence by design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14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think?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Intelligence by design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Behavior Oriented Design</a:t>
            </a:r>
          </a:p>
          <a:p>
            <a:pPr>
              <a:buNone/>
            </a:pPr>
            <a:r>
              <a:rPr lang="en-US" sz="2000" i="1" dirty="0" smtClean="0"/>
              <a:t>	by Joanna J. Bryson (UK)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cs.bath.ac.uk</a:t>
            </a:r>
            <a:r>
              <a:rPr lang="cs-CZ" sz="2000" dirty="0" smtClean="0">
                <a:hlinkClick r:id="rId2"/>
              </a:rPr>
              <a:t>/~</a:t>
            </a:r>
            <a:r>
              <a:rPr lang="cs-CZ" sz="2000" dirty="0" err="1" smtClean="0">
                <a:hlinkClick r:id="rId2"/>
              </a:rPr>
              <a:t>jjb</a:t>
            </a:r>
            <a:r>
              <a:rPr lang="cs-CZ" sz="2000" dirty="0" smtClean="0">
                <a:hlinkClick r:id="rId2"/>
              </a:rPr>
              <a:t>/web/bod.</a:t>
            </a:r>
            <a:r>
              <a:rPr lang="cs-CZ" sz="2000" dirty="0" err="1" smtClean="0">
                <a:hlinkClick r:id="rId2"/>
              </a:rPr>
              <a:t>html</a:t>
            </a:r>
            <a:endParaRPr lang="en-US" sz="2000" b="1" dirty="0" smtClean="0">
              <a:sym typeface="Wingdings" pitchFamily="2" charset="2"/>
            </a:endParaRPr>
          </a:p>
          <a:p>
            <a:pPr>
              <a:buNone/>
            </a:pPr>
            <a:endParaRPr lang="en-US" sz="1000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Specify top-level decision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Name the behaviors that the </a:t>
            </a:r>
            <a:r>
              <a:rPr lang="en-US" dirty="0" err="1" smtClean="0"/>
              <a:t>bot</a:t>
            </a:r>
            <a:r>
              <a:rPr lang="en-US" dirty="0" smtClean="0"/>
              <a:t> should do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Identify the list of sensors that is required to perform the behavior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Identify the priorities of behaviors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Identify behavior switching conditions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Recursion on respective behaviors until primitive actions reached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Tag</a:t>
            </a:r>
            <a:r>
              <a:rPr lang="en-US" dirty="0" smtClean="0"/>
              <a:t>! Tournament</a:t>
            </a:r>
            <a:br>
              <a:rPr lang="en-US" dirty="0" smtClean="0"/>
            </a:b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Chance to score extra points!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/>
          <a:lstStyle/>
          <a:p>
            <a:r>
              <a:rPr lang="en-US" dirty="0" smtClean="0"/>
              <a:t>4 bots</a:t>
            </a:r>
          </a:p>
          <a:p>
            <a:pPr lvl="1"/>
            <a:r>
              <a:rPr lang="en-US" dirty="0" smtClean="0"/>
              <a:t>1 Seeker, 3 Runners (1 of them will be immune…)</a:t>
            </a:r>
          </a:p>
          <a:p>
            <a:r>
              <a:rPr lang="en-US" dirty="0" smtClean="0"/>
              <a:t>Random groups</a:t>
            </a:r>
          </a:p>
          <a:p>
            <a:r>
              <a:rPr lang="en-US" dirty="0" smtClean="0"/>
              <a:t>Tournament will be held next week, only bots submitted until Sunday 17.3.2013, 23:59 will participate</a:t>
            </a:r>
          </a:p>
          <a:p>
            <a:r>
              <a:rPr lang="en-US" dirty="0" smtClean="0"/>
              <a:t>No shooting allowed, no </a:t>
            </a:r>
            <a:r>
              <a:rPr lang="en-US" dirty="0" err="1" smtClean="0"/>
              <a:t>bot</a:t>
            </a:r>
            <a:r>
              <a:rPr lang="en-US" dirty="0" smtClean="0"/>
              <a:t> speed reconfigurations allowed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 3</a:t>
            </a:r>
            <a:endParaRPr lang="cs-CZ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TagBot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template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Copy ‘map/DM-TagMap.ut2’ into UT2004/Maps folder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Alter UT2004/System/startGamebotsDMServer.bat replacing ‘DM-</a:t>
            </a:r>
            <a:r>
              <a:rPr lang="en-US" sz="3200" dirty="0" err="1" smtClean="0"/>
              <a:t>TrainingDay</a:t>
            </a:r>
            <a:r>
              <a:rPr lang="en-US" sz="3200" dirty="0" smtClean="0"/>
              <a:t>’ with ‘DM-</a:t>
            </a:r>
            <a:r>
              <a:rPr lang="en-US" sz="3200" dirty="0" err="1" smtClean="0"/>
              <a:t>TagMap</a:t>
            </a:r>
            <a:r>
              <a:rPr lang="en-US" sz="3200" dirty="0" smtClean="0"/>
              <a:t>’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Implement both </a:t>
            </a:r>
            <a:r>
              <a:rPr lang="en-US" sz="3200" dirty="0" err="1" smtClean="0"/>
              <a:t>TagBot</a:t>
            </a:r>
            <a:r>
              <a:rPr lang="en-US" sz="3200" dirty="0" smtClean="0"/>
              <a:t> roles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Seeker ~ 5 points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Runner ~ 5 points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Implementations having one role only won’t be accepted (~ 0 points)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Up!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the short test for this lessons</a:t>
            </a:r>
          </a:p>
          <a:p>
            <a:pPr lvl="1"/>
            <a:r>
              <a:rPr lang="en-US" dirty="0" smtClean="0"/>
              <a:t>5 minutes limit</a:t>
            </a:r>
          </a:p>
          <a:p>
            <a:pPr lvl="1"/>
            <a:r>
              <a:rPr lang="en-US" smtClean="0">
                <a:hlinkClick r:id="rId3"/>
              </a:rPr>
              <a:t>http://alturl.com/of3kp</a:t>
            </a:r>
            <a:r>
              <a:rPr lang="en-US" smtClean="0"/>
              <a:t> </a:t>
            </a:r>
          </a:p>
          <a:p>
            <a:pPr lvl="1"/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us finished assignment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51520" y="1772816"/>
            <a:ext cx="8712968" cy="4896544"/>
          </a:xfrm>
          <a:prstGeom prst="rect">
            <a:avLst/>
          </a:prstGeom>
        </p:spPr>
        <p:txBody>
          <a:bodyPr vert="horz" lIns="54864" tIns="91440" rtlCol="0">
            <a:normAutofit fontScale="5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baseline="0" dirty="0" smtClean="0"/>
              <a:t>Via e-</a:t>
            </a:r>
            <a:r>
              <a:rPr lang="en-US" sz="3600" dirty="0" smtClean="0"/>
              <a:t>mail: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Subject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“Pogamut homework 2013 – Assignment X”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Replace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‘X’</a:t>
            </a:r>
            <a:r>
              <a:rPr lang="en-US" sz="3200" dirty="0" smtClean="0"/>
              <a:t> with the assignment number and the subject has to be without quotes of course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…or face </a:t>
            </a:r>
            <a:r>
              <a:rPr lang="en-US" sz="3200" dirty="0" smtClean="0">
                <a:solidFill>
                  <a:srgbClr val="FF0000"/>
                </a:solidFill>
              </a:rPr>
              <a:t>-2 score penalization</a:t>
            </a:r>
          </a:p>
          <a:p>
            <a:pPr marL="1810512" lvl="3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To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jakub.gemrot@gmail.com</a:t>
            </a:r>
            <a:endParaRPr lang="en-US" sz="28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Gemrot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(Monday practice lessons)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3"/>
              </a:rPr>
              <a:t>m</a:t>
            </a:r>
            <a:r>
              <a:rPr lang="cs-CZ" sz="2800" dirty="0" err="1" smtClean="0">
                <a:hlinkClick r:id="rId3"/>
              </a:rPr>
              <a:t>ichal.bida</a:t>
            </a:r>
            <a:r>
              <a:rPr lang="en-US" sz="2800" dirty="0" smtClean="0">
                <a:hlinkClick r:id="rId3"/>
              </a:rPr>
              <a:t>@</a:t>
            </a:r>
            <a:r>
              <a:rPr lang="en-US" sz="2800" dirty="0" err="1" smtClean="0">
                <a:hlinkClick r:id="rId3"/>
              </a:rPr>
              <a:t>gmail.com</a:t>
            </a:r>
            <a:endParaRPr lang="en-US" sz="28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Michal B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ída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(Thursday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kumimoji="0" lang="en-US" sz="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Attachment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dirty="0" smtClean="0"/>
              <a:t>Completely zip-up your project(s) folder except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‘target’</a:t>
            </a:r>
            <a:r>
              <a:rPr lang="en-US" sz="3300" dirty="0" smtClean="0"/>
              <a:t> directory and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IDE specific files</a:t>
            </a:r>
            <a:r>
              <a:rPr lang="en-US" sz="3300" dirty="0" smtClean="0"/>
              <a:t> (or face </a:t>
            </a:r>
            <a:r>
              <a:rPr lang="en-US" sz="3300" dirty="0" smtClean="0">
                <a:solidFill>
                  <a:srgbClr val="FF0000"/>
                </a:solidFill>
              </a:rPr>
              <a:t>-2 score penalization</a:t>
            </a:r>
            <a:r>
              <a:rPr lang="en-US" sz="3300" dirty="0" smtClean="0"/>
              <a:t>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Body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="1" dirty="0" smtClean="0"/>
              <a:t>Please send us information about how much time it took you to finish the assignment + any comments regarding your implementation struggle</a:t>
            </a:r>
            <a:endParaRPr lang="en-US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dirty="0" smtClean="0"/>
              <a:t>Information won’t be abused/made public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baseline="0" dirty="0" smtClean="0"/>
              <a:t>In fact it helps to make the practice lessons better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i="1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Don’t forget to mention your full name! </a:t>
            </a:r>
            <a:endParaRPr lang="cs-CZ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000" i="1" baseline="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 sense a soul in search of answers…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18864" y="19275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do not own the patent of perfection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(yet…)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000" dirty="0" smtClean="0"/>
              <a:t>In case of doubts about the assignment, tournament or hard problems, bugs don’t hesitate to contact us!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Gemrot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(Monday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</a:t>
            </a:r>
            <a:r>
              <a:rPr lang="en-US" sz="2800" baseline="0" dirty="0" smtClean="0">
                <a:hlinkClick r:id="rId2"/>
              </a:rPr>
              <a:t>akub.gemrot@gmail.com</a:t>
            </a:r>
            <a:endParaRPr lang="en-US" sz="2800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Michal B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ída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(Thursday practice lessons)</a:t>
            </a:r>
            <a:endParaRPr kumimoji="0" lang="cs-CZ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baseline="0" dirty="0" smtClean="0">
                <a:hlinkClick r:id="rId3"/>
              </a:rPr>
              <a:t>m</a:t>
            </a:r>
            <a:r>
              <a:rPr lang="cs-CZ" sz="2800" baseline="0" dirty="0" err="1" smtClean="0">
                <a:hlinkClick r:id="rId3"/>
              </a:rPr>
              <a:t>ichal.bida</a:t>
            </a:r>
            <a:r>
              <a:rPr lang="en-US" sz="2800" baseline="0" dirty="0" smtClean="0">
                <a:hlinkClick r:id="rId3"/>
              </a:rPr>
              <a:t>@</a:t>
            </a:r>
            <a:r>
              <a:rPr lang="en-US" sz="2800" baseline="0" dirty="0" err="1" smtClean="0">
                <a:hlinkClick r:id="rId3"/>
              </a:rPr>
              <a:t>gmail.com</a:t>
            </a: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5950" y="1600200"/>
            <a:ext cx="8140700" cy="2897188"/>
          </a:xfrm>
        </p:spPr>
        <p:txBody>
          <a:bodyPr/>
          <a:lstStyle/>
          <a:p>
            <a:pPr algn="ctr"/>
            <a:endParaRPr lang="cs-CZ" sz="2800" smtClean="0"/>
          </a:p>
          <a:p>
            <a:pPr algn="ctr"/>
            <a:r>
              <a:rPr lang="cs-CZ" sz="2800" smtClean="0"/>
              <a:t>DĚKUJI ZA POZORNOST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2852738"/>
            <a:ext cx="3248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</a:t>
            </a:r>
            <a:r>
              <a:rPr lang="cs-CZ" dirty="0" smtClean="0"/>
              <a:t>2 </a:t>
            </a:r>
            <a:r>
              <a:rPr lang="en-US" dirty="0" smtClean="0"/>
              <a:t>Revisited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Console/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FollowBot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-46856" y="1628800"/>
            <a:ext cx="5266928" cy="5040560"/>
          </a:xfrm>
        </p:spPr>
        <p:txBody>
          <a:bodyPr>
            <a:noAutofit/>
          </a:bodyPr>
          <a:lstStyle/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UnrealId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followTarget</a:t>
            </a:r>
            <a:r>
              <a:rPr lang="en-US" sz="170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1700" dirty="0" smtClean="0">
                <a:sym typeface="Wingdings" pitchFamily="2" charset="2"/>
              </a:rPr>
              <a:t>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null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endParaRPr lang="en-US" sz="17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@</a:t>
            </a:r>
            <a:r>
              <a:rPr lang="en-US" sz="1700" dirty="0" err="1" smtClean="0">
                <a:sym typeface="Wingdings" pitchFamily="2" charset="2"/>
              </a:rPr>
              <a:t>EventListener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eventClass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err="1" smtClean="0">
                <a:sym typeface="Wingdings" pitchFamily="2" charset="2"/>
              </a:rPr>
              <a:t>GlobalChat.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class</a:t>
            </a:r>
            <a:r>
              <a:rPr lang="en-US" sz="1700" dirty="0" smtClean="0">
                <a:sym typeface="Wingdings" pitchFamily="2" charset="2"/>
              </a:rPr>
              <a:t>)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protected void </a:t>
            </a:r>
            <a:r>
              <a:rPr lang="en-US" sz="1700" b="1" dirty="0" err="1" smtClean="0">
                <a:sym typeface="Wingdings" pitchFamily="2" charset="2"/>
              </a:rPr>
              <a:t>handleChat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GlobalChat</a:t>
            </a:r>
            <a:r>
              <a:rPr lang="en-US" sz="1700" dirty="0" smtClean="0">
                <a:sym typeface="Wingdings" pitchFamily="2" charset="2"/>
              </a:rPr>
              <a:t> event) {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if 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().contains(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"hi</a:t>
            </a:r>
            <a:r>
              <a:rPr lang="en-US" sz="1700" dirty="0" smtClean="0">
                <a:sym typeface="Wingdings" pitchFamily="2" charset="2"/>
              </a:rPr>
              <a:t>"))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body</a:t>
            </a:r>
            <a:r>
              <a:rPr lang="en-US" sz="1700" dirty="0" err="1" smtClean="0">
                <a:sym typeface="Wingdings" pitchFamily="2" charset="2"/>
              </a:rPr>
              <a:t>.getCommunication</a:t>
            </a:r>
            <a:r>
              <a:rPr lang="en-US" sz="1700" dirty="0" smtClean="0">
                <a:sym typeface="Wingdings" pitchFamily="2" charset="2"/>
              </a:rPr>
              <a:t>()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		.</a:t>
            </a:r>
            <a:r>
              <a:rPr lang="en-US" sz="1700" dirty="0" err="1" smtClean="0">
                <a:sym typeface="Wingdings" pitchFamily="2" charset="2"/>
              </a:rPr>
              <a:t>sendGlobalTextMessage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"Hi</a:t>
            </a:r>
            <a:r>
              <a:rPr lang="en-US" sz="1700" dirty="0" smtClean="0">
                <a:sym typeface="Wingdings" pitchFamily="2" charset="2"/>
              </a:rPr>
              <a:t>");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        if 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().contains(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“start follow</a:t>
            </a:r>
            <a:r>
              <a:rPr lang="en-US" sz="1700" dirty="0" smtClean="0">
                <a:sym typeface="Wingdings" pitchFamily="2" charset="2"/>
              </a:rPr>
              <a:t>")) {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followTarget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err="1" smtClean="0">
                <a:sym typeface="Wingdings" pitchFamily="2" charset="2"/>
              </a:rPr>
              <a:t>event.getId</a:t>
            </a:r>
            <a:r>
              <a:rPr lang="en-US" sz="1700" dirty="0" smtClean="0">
                <a:sym typeface="Wingdings" pitchFamily="2" charset="2"/>
              </a:rPr>
              <a:t>();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}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if</a:t>
            </a:r>
            <a:r>
              <a:rPr lang="en-US" sz="1700" dirty="0" smtClean="0">
                <a:sym typeface="Wingdings" pitchFamily="2" charset="2"/>
              </a:rPr>
              <a:t> 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().contains(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“stop follow</a:t>
            </a:r>
            <a:r>
              <a:rPr lang="en-US" sz="1700" dirty="0" smtClean="0">
                <a:sym typeface="Wingdings" pitchFamily="2" charset="2"/>
              </a:rPr>
              <a:t>”))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followTarget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null</a:t>
            </a:r>
            <a:r>
              <a:rPr lang="en-US" sz="1700" dirty="0" smtClean="0">
                <a:sym typeface="Wingdings" pitchFamily="2" charset="2"/>
              </a:rPr>
              <a:t>;        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}</a:t>
            </a:r>
          </a:p>
          <a:p>
            <a:pPr marL="633222" indent="-514350">
              <a:buNone/>
            </a:pPr>
            <a:endParaRPr lang="en-US" sz="1700" dirty="0" smtClean="0">
              <a:sym typeface="Wingdings" pitchFamily="2" charset="2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374232" y="1556792"/>
            <a:ext cx="61744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00" dirty="0" smtClean="0">
                <a:solidFill>
                  <a:srgbClr val="0070C0"/>
                </a:solidFill>
              </a:rPr>
              <a:t>public </a:t>
            </a:r>
            <a:r>
              <a:rPr lang="cs-CZ" sz="1700" dirty="0" err="1" smtClean="0">
                <a:solidFill>
                  <a:srgbClr val="0070C0"/>
                </a:solidFill>
              </a:rPr>
              <a:t>void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b="1" dirty="0" err="1" smtClean="0"/>
              <a:t>logic</a:t>
            </a:r>
            <a:r>
              <a:rPr lang="cs-CZ" sz="1700" b="1" dirty="0" smtClean="0"/>
              <a:t>() </a:t>
            </a:r>
            <a:r>
              <a:rPr lang="cs-CZ" sz="1700" dirty="0" err="1" smtClean="0">
                <a:solidFill>
                  <a:srgbClr val="0070C0"/>
                </a:solidFill>
              </a:rPr>
              <a:t>throws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err="1" smtClean="0"/>
              <a:t>PogamutException</a:t>
            </a:r>
            <a:r>
              <a:rPr lang="cs-CZ" sz="1700" dirty="0" smtClean="0"/>
              <a:t> {</a:t>
            </a:r>
          </a:p>
          <a:p>
            <a:r>
              <a:rPr lang="en-US" sz="1700" dirty="0" smtClean="0">
                <a:solidFill>
                  <a:srgbClr val="0070C0"/>
                </a:solidFill>
              </a:rPr>
              <a:t>  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err="1">
                <a:solidFill>
                  <a:srgbClr val="0070C0"/>
                </a:solidFill>
              </a:rPr>
              <a:t>if</a:t>
            </a:r>
            <a:r>
              <a:rPr lang="cs-CZ" sz="1700" dirty="0">
                <a:solidFill>
                  <a:srgbClr val="0070C0"/>
                </a:solidFill>
              </a:rPr>
              <a:t> </a:t>
            </a:r>
            <a:r>
              <a:rPr lang="cs-CZ" sz="1700" dirty="0"/>
              <a:t>(</a:t>
            </a:r>
            <a:r>
              <a:rPr lang="cs-CZ" sz="1700" dirty="0" err="1"/>
              <a:t>followTarget</a:t>
            </a:r>
            <a:r>
              <a:rPr lang="cs-CZ" sz="1700" dirty="0"/>
              <a:t> != </a:t>
            </a:r>
            <a:r>
              <a:rPr lang="cs-CZ" sz="1700" dirty="0" err="1">
                <a:solidFill>
                  <a:srgbClr val="0070C0"/>
                </a:solidFill>
              </a:rPr>
              <a:t>null</a:t>
            </a:r>
            <a:r>
              <a:rPr lang="cs-CZ" sz="1700" dirty="0"/>
              <a:t>) {</a:t>
            </a:r>
          </a:p>
          <a:p>
            <a:r>
              <a:rPr lang="cs-CZ" sz="1700" dirty="0" smtClean="0"/>
              <a:t>     </a:t>
            </a:r>
            <a:r>
              <a:rPr lang="cs-CZ" sz="1700" dirty="0" err="1"/>
              <a:t>Player</a:t>
            </a:r>
            <a:r>
              <a:rPr lang="cs-CZ" sz="1700" dirty="0"/>
              <a:t> </a:t>
            </a:r>
            <a:r>
              <a:rPr lang="cs-CZ" sz="1700" dirty="0" err="1"/>
              <a:t>followPlayer</a:t>
            </a:r>
            <a:r>
              <a:rPr lang="cs-CZ" sz="1700" dirty="0"/>
              <a:t> = </a:t>
            </a:r>
            <a:r>
              <a:rPr lang="cs-CZ" sz="1700" dirty="0" err="1" smtClean="0">
                <a:solidFill>
                  <a:srgbClr val="00B050"/>
                </a:solidFill>
              </a:rPr>
              <a:t>players</a:t>
            </a:r>
            <a:endParaRPr lang="cs-CZ" sz="1700" dirty="0" smtClean="0">
              <a:solidFill>
                <a:srgbClr val="00B050"/>
              </a:solidFill>
            </a:endParaRPr>
          </a:p>
          <a:p>
            <a:r>
              <a:rPr lang="cs-CZ" sz="1700" dirty="0" smtClean="0">
                <a:solidFill>
                  <a:srgbClr val="00B050"/>
                </a:solidFill>
              </a:rPr>
              <a:t>                                                   </a:t>
            </a:r>
            <a:r>
              <a:rPr lang="cs-CZ" sz="1700" dirty="0" smtClean="0"/>
              <a:t>.</a:t>
            </a:r>
            <a:r>
              <a:rPr lang="cs-CZ" sz="1700" dirty="0" err="1"/>
              <a:t>getPlayer</a:t>
            </a:r>
            <a:r>
              <a:rPr lang="cs-CZ" sz="1700" dirty="0"/>
              <a:t>(</a:t>
            </a:r>
            <a:r>
              <a:rPr lang="cs-CZ" sz="1700" dirty="0" err="1">
                <a:solidFill>
                  <a:srgbClr val="00B050"/>
                </a:solidFill>
              </a:rPr>
              <a:t>followTarget</a:t>
            </a:r>
            <a:r>
              <a:rPr lang="cs-CZ" sz="1700" dirty="0"/>
              <a:t>);</a:t>
            </a:r>
          </a:p>
          <a:p>
            <a:r>
              <a:rPr lang="cs-CZ" sz="1700" dirty="0">
                <a:solidFill>
                  <a:srgbClr val="0070C0"/>
                </a:solidFill>
              </a:rPr>
              <a:t>    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/>
              <a:t>(</a:t>
            </a:r>
            <a:r>
              <a:rPr lang="cs-CZ" sz="1700" dirty="0" err="1">
                <a:solidFill>
                  <a:srgbClr val="00B050"/>
                </a:solidFill>
              </a:rPr>
              <a:t>info</a:t>
            </a:r>
            <a:r>
              <a:rPr lang="cs-CZ" sz="1700" dirty="0" err="1"/>
              <a:t>.atLocation</a:t>
            </a:r>
            <a:r>
              <a:rPr lang="cs-CZ" sz="1700" dirty="0"/>
              <a:t>(</a:t>
            </a:r>
            <a:r>
              <a:rPr lang="cs-CZ" sz="1700" dirty="0" err="1"/>
              <a:t>followPlayer.getLocation</a:t>
            </a:r>
            <a:r>
              <a:rPr lang="cs-CZ" sz="1700" dirty="0"/>
              <a:t>()) </a:t>
            </a:r>
            <a:r>
              <a:rPr lang="cs-CZ" sz="1700" dirty="0" smtClean="0"/>
              <a:t>&amp;&amp;</a:t>
            </a:r>
            <a:r>
              <a:rPr lang="en-US" sz="1700" dirty="0" smtClean="0"/>
              <a:t>    	</a:t>
            </a:r>
            <a:r>
              <a:rPr lang="cs-CZ" sz="1700" dirty="0" smtClean="0"/>
              <a:t>!</a:t>
            </a:r>
            <a:r>
              <a:rPr lang="cs-CZ" sz="1700" dirty="0" err="1"/>
              <a:t>followPlayer.isVisible</a:t>
            </a:r>
            <a:r>
              <a:rPr lang="cs-CZ" sz="1700" dirty="0"/>
              <a:t>()) {</a:t>
            </a:r>
          </a:p>
          <a:p>
            <a:r>
              <a:rPr lang="cs-CZ" sz="1700" dirty="0"/>
              <a:t>     </a:t>
            </a:r>
            <a:r>
              <a:rPr lang="en-US" sz="1700" dirty="0" smtClean="0"/>
              <a:t>  </a:t>
            </a:r>
            <a:r>
              <a:rPr lang="cs-CZ" sz="1700" dirty="0" err="1" smtClean="0">
                <a:solidFill>
                  <a:srgbClr val="00B050"/>
                </a:solidFill>
              </a:rPr>
              <a:t>move</a:t>
            </a:r>
            <a:r>
              <a:rPr lang="cs-CZ" sz="1700" dirty="0" err="1" smtClean="0"/>
              <a:t>.turnHorizontal</a:t>
            </a:r>
            <a:r>
              <a:rPr lang="cs-CZ" sz="1700" dirty="0" smtClean="0"/>
              <a:t>(30</a:t>
            </a:r>
            <a:r>
              <a:rPr lang="cs-CZ" sz="1700" dirty="0"/>
              <a:t>);</a:t>
            </a:r>
          </a:p>
          <a:p>
            <a:r>
              <a:rPr lang="cs-CZ" sz="1700" dirty="0"/>
              <a:t>     </a:t>
            </a:r>
            <a:r>
              <a:rPr lang="cs-CZ" sz="1700" dirty="0" smtClean="0"/>
              <a:t>} </a:t>
            </a:r>
            <a:r>
              <a:rPr lang="cs-CZ" sz="1700" dirty="0" err="1">
                <a:solidFill>
                  <a:srgbClr val="0070C0"/>
                </a:solidFill>
              </a:rPr>
              <a:t>else</a:t>
            </a:r>
            <a:r>
              <a:rPr lang="cs-CZ" sz="1700" dirty="0"/>
              <a:t> {</a:t>
            </a:r>
          </a:p>
          <a:p>
            <a:r>
              <a:rPr lang="cs-CZ" sz="1700" dirty="0"/>
              <a:t>     </a:t>
            </a:r>
            <a:r>
              <a:rPr lang="en-US" sz="1700" dirty="0" smtClean="0"/>
              <a:t>  </a:t>
            </a:r>
            <a:r>
              <a:rPr lang="cs-CZ" sz="1700" dirty="0" err="1" smtClean="0">
                <a:solidFill>
                  <a:srgbClr val="00B050"/>
                </a:solidFill>
              </a:rPr>
              <a:t>move</a:t>
            </a:r>
            <a:r>
              <a:rPr lang="cs-CZ" sz="1700" dirty="0" err="1" smtClean="0"/>
              <a:t>.moveTo</a:t>
            </a:r>
            <a:r>
              <a:rPr lang="cs-CZ" sz="1700" dirty="0" smtClean="0"/>
              <a:t>(</a:t>
            </a:r>
            <a:r>
              <a:rPr lang="cs-CZ" sz="1700" dirty="0" err="1" smtClean="0"/>
              <a:t>followPlayer</a:t>
            </a:r>
            <a:r>
              <a:rPr lang="cs-CZ" sz="1700" dirty="0"/>
              <a:t>);</a:t>
            </a:r>
          </a:p>
          <a:p>
            <a:r>
              <a:rPr lang="cs-CZ" sz="1700" dirty="0"/>
              <a:t>     </a:t>
            </a:r>
            <a:r>
              <a:rPr lang="cs-CZ" sz="1700" dirty="0" smtClean="0"/>
              <a:t>}</a:t>
            </a:r>
            <a:endParaRPr lang="cs-CZ" sz="1700" dirty="0"/>
          </a:p>
          <a:p>
            <a:r>
              <a:rPr lang="cs-CZ" sz="1700" dirty="0"/>
              <a:t>  </a:t>
            </a:r>
            <a:r>
              <a:rPr lang="cs-CZ" sz="1700" dirty="0" smtClean="0"/>
              <a:t>}</a:t>
            </a:r>
            <a:endParaRPr lang="en-US" sz="1700" dirty="0" smtClean="0"/>
          </a:p>
          <a:p>
            <a:r>
              <a:rPr lang="cs-CZ" sz="1700" dirty="0" smtClean="0"/>
              <a:t>}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6277937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2 Revisited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Console/</a:t>
            </a: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FollowBot</a:t>
            </a:r>
            <a:endParaRPr lang="cs-CZ" sz="36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-46856" y="1628800"/>
            <a:ext cx="5266928" cy="5040560"/>
          </a:xfrm>
        </p:spPr>
        <p:txBody>
          <a:bodyPr>
            <a:noAutofit/>
          </a:bodyPr>
          <a:lstStyle/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</a:t>
            </a:r>
            <a:r>
              <a:rPr lang="en-US" sz="1700" dirty="0" smtClean="0">
                <a:sym typeface="Wingdings" pitchFamily="2" charset="2"/>
              </a:rPr>
              <a:t> Boolean </a:t>
            </a:r>
            <a:r>
              <a:rPr lang="en-US" sz="1700" dirty="0" smtClean="0">
                <a:solidFill>
                  <a:srgbClr val="00B050"/>
                </a:solidFill>
                <a:sym typeface="Wingdings" pitchFamily="2" charset="2"/>
              </a:rPr>
              <a:t>following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false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</a:t>
            </a:r>
            <a:r>
              <a:rPr lang="en-US" sz="1700" dirty="0" smtClean="0">
                <a:sym typeface="Wingdings" pitchFamily="2" charset="2"/>
              </a:rPr>
              <a:t> Boolean </a:t>
            </a:r>
            <a:r>
              <a:rPr lang="en-US" sz="1700" dirty="0" smtClean="0">
                <a:solidFill>
                  <a:srgbClr val="00B050"/>
                </a:solidFill>
                <a:sym typeface="Wingdings" pitchFamily="2" charset="2"/>
              </a:rPr>
              <a:t>jumping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false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 </a:t>
            </a:r>
            <a:r>
              <a:rPr lang="en-US" sz="1700" dirty="0" smtClean="0">
                <a:sym typeface="Wingdings" pitchFamily="2" charset="2"/>
              </a:rPr>
              <a:t>Boolean </a:t>
            </a:r>
            <a:r>
              <a:rPr lang="en-US" sz="1700" dirty="0" smtClean="0">
                <a:solidFill>
                  <a:srgbClr val="00B050"/>
                </a:solidFill>
                <a:sym typeface="Wingdings" pitchFamily="2" charset="2"/>
              </a:rPr>
              <a:t>searching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false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</a:t>
            </a:r>
            <a:r>
              <a:rPr lang="en-US" sz="1700" dirty="0" smtClean="0">
                <a:sym typeface="Wingdings" pitchFamily="2" charset="2"/>
              </a:rPr>
              <a:t> Location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search_location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</a:t>
            </a:r>
            <a:r>
              <a:rPr lang="en-US" sz="1700" dirty="0" smtClean="0">
                <a:sym typeface="Wingdings" pitchFamily="2" charset="2"/>
              </a:rPr>
              <a:t> Location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last_location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endParaRPr lang="en-US" sz="17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@</a:t>
            </a:r>
            <a:r>
              <a:rPr lang="en-US" sz="1700" dirty="0" err="1" smtClean="0">
                <a:sym typeface="Wingdings" pitchFamily="2" charset="2"/>
              </a:rPr>
              <a:t>EventListener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eventClass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err="1" smtClean="0">
                <a:sym typeface="Wingdings" pitchFamily="2" charset="2"/>
              </a:rPr>
              <a:t>GlobalChat.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class</a:t>
            </a:r>
            <a:r>
              <a:rPr lang="en-US" sz="1700" dirty="0" smtClean="0">
                <a:sym typeface="Wingdings" pitchFamily="2" charset="2"/>
              </a:rPr>
              <a:t>)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protected void </a:t>
            </a:r>
            <a:r>
              <a:rPr lang="en-US" sz="1700" b="1" dirty="0" err="1" smtClean="0">
                <a:sym typeface="Wingdings" pitchFamily="2" charset="2"/>
              </a:rPr>
              <a:t>handleChat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GlobalChat</a:t>
            </a:r>
            <a:r>
              <a:rPr lang="en-US" sz="1700" dirty="0" smtClean="0">
                <a:sym typeface="Wingdings" pitchFamily="2" charset="2"/>
              </a:rPr>
              <a:t> event) {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if 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().contains("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hi</a:t>
            </a:r>
            <a:r>
              <a:rPr lang="en-US" sz="1700" dirty="0" smtClean="0">
                <a:sym typeface="Wingdings" pitchFamily="2" charset="2"/>
              </a:rPr>
              <a:t>"))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body</a:t>
            </a:r>
            <a:r>
              <a:rPr lang="en-US" sz="1700" dirty="0" err="1" smtClean="0">
                <a:sym typeface="Wingdings" pitchFamily="2" charset="2"/>
              </a:rPr>
              <a:t>.getCommunication</a:t>
            </a:r>
            <a:r>
              <a:rPr lang="en-US" sz="1700" dirty="0" smtClean="0">
                <a:sym typeface="Wingdings" pitchFamily="2" charset="2"/>
              </a:rPr>
              <a:t>()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		.</a:t>
            </a:r>
            <a:r>
              <a:rPr lang="en-US" sz="1700" dirty="0" err="1" smtClean="0">
                <a:sym typeface="Wingdings" pitchFamily="2" charset="2"/>
              </a:rPr>
              <a:t>sendGlobalTextMessage</a:t>
            </a:r>
            <a:r>
              <a:rPr lang="en-US" sz="1700" dirty="0" smtClean="0">
                <a:sym typeface="Wingdings" pitchFamily="2" charset="2"/>
              </a:rPr>
              <a:t>("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Hey you</a:t>
            </a:r>
            <a:r>
              <a:rPr lang="en-US" sz="1700" dirty="0" smtClean="0">
                <a:sym typeface="Wingdings" pitchFamily="2" charset="2"/>
              </a:rPr>
              <a:t>");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        if 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().contains("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follow</a:t>
            </a:r>
            <a:r>
              <a:rPr lang="en-US" sz="1700" dirty="0" smtClean="0">
                <a:sym typeface="Wingdings" pitchFamily="2" charset="2"/>
              </a:rPr>
              <a:t>")) {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sz="1700" dirty="0" err="1" smtClean="0">
                <a:sym typeface="Wingdings" pitchFamily="2" charset="2"/>
              </a:rPr>
              <a:t>.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following</a:t>
            </a:r>
            <a:r>
              <a:rPr lang="en-US" sz="1700" dirty="0" smtClean="0">
                <a:sym typeface="Wingdings" pitchFamily="2" charset="2"/>
              </a:rPr>
              <a:t> = !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sz="1700" dirty="0" err="1" smtClean="0">
                <a:sym typeface="Wingdings" pitchFamily="2" charset="2"/>
              </a:rPr>
              <a:t>.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following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sz="1700" dirty="0" err="1" smtClean="0">
                <a:sym typeface="Wingdings" pitchFamily="2" charset="2"/>
              </a:rPr>
              <a:t>.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searching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false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}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if</a:t>
            </a:r>
            <a:r>
              <a:rPr lang="en-US" sz="1700" dirty="0" smtClean="0">
                <a:sym typeface="Wingdings" pitchFamily="2" charset="2"/>
              </a:rPr>
              <a:t> 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().contains("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jump</a:t>
            </a:r>
            <a:r>
              <a:rPr lang="en-US" sz="1700" dirty="0" smtClean="0">
                <a:sym typeface="Wingdings" pitchFamily="2" charset="2"/>
              </a:rPr>
              <a:t>"))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sz="1700" dirty="0" err="1" smtClean="0">
                <a:sym typeface="Wingdings" pitchFamily="2" charset="2"/>
              </a:rPr>
              <a:t>.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jumping</a:t>
            </a:r>
            <a:r>
              <a:rPr lang="en-US" sz="1700" dirty="0" smtClean="0">
                <a:sym typeface="Wingdings" pitchFamily="2" charset="2"/>
              </a:rPr>
              <a:t> = !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sz="1700" dirty="0" err="1" smtClean="0">
                <a:sym typeface="Wingdings" pitchFamily="2" charset="2"/>
              </a:rPr>
              <a:t>.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jumping</a:t>
            </a:r>
            <a:r>
              <a:rPr lang="en-US" sz="1700" dirty="0" smtClean="0">
                <a:sym typeface="Wingdings" pitchFamily="2" charset="2"/>
              </a:rPr>
              <a:t>;        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}</a:t>
            </a:r>
          </a:p>
          <a:p>
            <a:pPr marL="633222" indent="-514350">
              <a:buNone/>
            </a:pPr>
            <a:endParaRPr lang="en-US" sz="1700" dirty="0" smtClean="0">
              <a:sym typeface="Wingdings" pitchFamily="2" charset="2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374232" y="1556792"/>
            <a:ext cx="61744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00" dirty="0" smtClean="0">
                <a:solidFill>
                  <a:srgbClr val="0070C0"/>
                </a:solidFill>
              </a:rPr>
              <a:t>public </a:t>
            </a:r>
            <a:r>
              <a:rPr lang="cs-CZ" sz="1700" dirty="0" err="1" smtClean="0">
                <a:solidFill>
                  <a:srgbClr val="0070C0"/>
                </a:solidFill>
              </a:rPr>
              <a:t>void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b="1" dirty="0" err="1" smtClean="0"/>
              <a:t>logic</a:t>
            </a:r>
            <a:r>
              <a:rPr lang="cs-CZ" sz="1700" b="1" dirty="0" smtClean="0"/>
              <a:t>() </a:t>
            </a:r>
            <a:r>
              <a:rPr lang="cs-CZ" sz="1700" dirty="0" err="1" smtClean="0">
                <a:solidFill>
                  <a:srgbClr val="0070C0"/>
                </a:solidFill>
              </a:rPr>
              <a:t>throws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err="1" smtClean="0"/>
              <a:t>PogamutException</a:t>
            </a:r>
            <a:r>
              <a:rPr lang="cs-CZ" sz="1700" dirty="0" smtClean="0"/>
              <a:t> {</a:t>
            </a:r>
          </a:p>
          <a:p>
            <a:r>
              <a:rPr lang="cs-CZ" sz="1700" dirty="0" smtClean="0"/>
              <a:t>   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/>
              <a:t> 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following</a:t>
            </a:r>
            <a:r>
              <a:rPr lang="cs-CZ" sz="1700" dirty="0" smtClean="0"/>
              <a:t>) {</a:t>
            </a:r>
          </a:p>
          <a:p>
            <a:r>
              <a:rPr lang="cs-CZ" sz="1700" dirty="0" smtClean="0"/>
              <a:t>       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/>
              <a:t> 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players</a:t>
            </a:r>
            <a:r>
              <a:rPr lang="cs-CZ" sz="1700" dirty="0" err="1" smtClean="0"/>
              <a:t>.canSeePlayers</a:t>
            </a:r>
            <a:r>
              <a:rPr lang="cs-CZ" sz="1700" dirty="0" smtClean="0"/>
              <a:t>()) {</a:t>
            </a:r>
          </a:p>
          <a:p>
            <a:r>
              <a:rPr lang="cs-CZ" sz="1700" dirty="0" smtClean="0"/>
              <a:t>            </a:t>
            </a:r>
            <a:r>
              <a:rPr lang="cs-CZ" sz="1700" dirty="0" err="1" smtClean="0"/>
              <a:t>Player</a:t>
            </a:r>
            <a:r>
              <a:rPr lang="cs-CZ" sz="1700" dirty="0" smtClean="0"/>
              <a:t> </a:t>
            </a:r>
            <a:r>
              <a:rPr lang="cs-CZ" sz="1700" dirty="0" err="1" smtClean="0"/>
              <a:t>pl</a:t>
            </a:r>
            <a:r>
              <a:rPr lang="cs-CZ" sz="1700" dirty="0" smtClean="0"/>
              <a:t> = </a:t>
            </a:r>
            <a:endParaRPr lang="en-US" sz="1700" dirty="0" smtClean="0"/>
          </a:p>
          <a:p>
            <a:r>
              <a:rPr lang="en-US" sz="1700" dirty="0" smtClean="0"/>
              <a:t>    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players</a:t>
            </a:r>
            <a:r>
              <a:rPr lang="cs-CZ" sz="1700" dirty="0" err="1" smtClean="0"/>
              <a:t>.getNearestVisiblePlayer</a:t>
            </a:r>
            <a:r>
              <a:rPr lang="cs-CZ" sz="1700" dirty="0" smtClean="0"/>
              <a:t>();</a:t>
            </a:r>
          </a:p>
          <a:p>
            <a:r>
              <a:rPr lang="cs-CZ" sz="1700" dirty="0" smtClean="0"/>
              <a:t>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search</a:t>
            </a:r>
            <a:r>
              <a:rPr lang="cs-CZ" sz="1700" dirty="0" smtClean="0">
                <a:solidFill>
                  <a:srgbClr val="00B050"/>
                </a:solidFill>
              </a:rPr>
              <a:t>_</a:t>
            </a:r>
            <a:r>
              <a:rPr lang="cs-CZ" sz="1700" dirty="0" err="1" smtClean="0">
                <a:solidFill>
                  <a:srgbClr val="00B050"/>
                </a:solidFill>
              </a:rPr>
              <a:t>location</a:t>
            </a:r>
            <a:r>
              <a:rPr lang="cs-CZ" sz="1700" dirty="0" smtClean="0"/>
              <a:t> = </a:t>
            </a:r>
            <a:r>
              <a:rPr lang="cs-CZ" sz="1700" dirty="0" err="1" smtClean="0"/>
              <a:t>pl.getLocation</a:t>
            </a:r>
            <a:r>
              <a:rPr lang="cs-CZ" sz="1700" dirty="0" smtClean="0"/>
              <a:t>();</a:t>
            </a:r>
          </a:p>
          <a:p>
            <a:r>
              <a:rPr lang="cs-CZ" sz="1700" dirty="0" smtClean="0"/>
              <a:t>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searching</a:t>
            </a:r>
            <a:r>
              <a:rPr lang="cs-CZ" sz="1700" dirty="0" smtClean="0"/>
              <a:t> = </a:t>
            </a:r>
            <a:r>
              <a:rPr lang="cs-CZ" sz="1700" dirty="0" err="1" smtClean="0">
                <a:solidFill>
                  <a:srgbClr val="0070C0"/>
                </a:solidFill>
              </a:rPr>
              <a:t>true</a:t>
            </a:r>
            <a:r>
              <a:rPr lang="cs-CZ" sz="1700" dirty="0" smtClean="0"/>
              <a:t>;</a:t>
            </a:r>
          </a:p>
          <a:p>
            <a:r>
              <a:rPr lang="cs-CZ" sz="1700" dirty="0" smtClean="0"/>
              <a:t>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move</a:t>
            </a:r>
            <a:r>
              <a:rPr lang="cs-CZ" sz="1700" dirty="0" err="1" smtClean="0"/>
              <a:t>.moveTo</a:t>
            </a:r>
            <a:r>
              <a:rPr lang="cs-CZ" sz="1700" dirty="0" smtClean="0"/>
              <a:t>(</a:t>
            </a:r>
            <a:r>
              <a:rPr lang="cs-CZ" sz="1700" dirty="0" err="1" smtClean="0"/>
              <a:t>pl</a:t>
            </a:r>
            <a:r>
              <a:rPr lang="cs-CZ" sz="1700" dirty="0" smtClean="0"/>
              <a:t>);</a:t>
            </a:r>
          </a:p>
          <a:p>
            <a:r>
              <a:rPr lang="cs-CZ" sz="1700" dirty="0" smtClean="0"/>
              <a:t>          } </a:t>
            </a:r>
            <a:r>
              <a:rPr lang="cs-CZ" sz="1700" dirty="0" err="1" smtClean="0">
                <a:solidFill>
                  <a:srgbClr val="0070C0"/>
                </a:solidFill>
              </a:rPr>
              <a:t>else</a:t>
            </a:r>
            <a:r>
              <a:rPr lang="cs-CZ" sz="1700" dirty="0" smtClean="0"/>
              <a:t> {</a:t>
            </a:r>
          </a:p>
          <a:p>
            <a:r>
              <a:rPr lang="cs-CZ" sz="1700" dirty="0" smtClean="0"/>
              <a:t>           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/>
              <a:t> (</a:t>
            </a:r>
            <a:r>
              <a:rPr lang="cs-CZ" sz="1700" dirty="0" err="1" smtClean="0"/>
              <a:t>searching</a:t>
            </a:r>
            <a:r>
              <a:rPr lang="cs-CZ" sz="1700" dirty="0" smtClean="0"/>
              <a:t>) {</a:t>
            </a:r>
          </a:p>
          <a:p>
            <a:r>
              <a:rPr lang="en-US" sz="1700" dirty="0" smtClean="0"/>
              <a:t> </a:t>
            </a:r>
            <a:r>
              <a:rPr lang="cs-CZ" sz="1700" dirty="0" smtClean="0"/>
              <a:t>   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move</a:t>
            </a:r>
            <a:r>
              <a:rPr lang="cs-CZ" sz="1700" dirty="0" err="1" smtClean="0"/>
              <a:t>.moveTo</a:t>
            </a:r>
            <a:r>
              <a:rPr lang="cs-CZ" sz="1700" dirty="0" smtClean="0"/>
              <a:t>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search</a:t>
            </a:r>
            <a:r>
              <a:rPr lang="cs-CZ" sz="1700" dirty="0" smtClean="0">
                <a:solidFill>
                  <a:srgbClr val="00B050"/>
                </a:solidFill>
              </a:rPr>
              <a:t>_</a:t>
            </a:r>
            <a:r>
              <a:rPr lang="cs-CZ" sz="1700" dirty="0" err="1" smtClean="0">
                <a:solidFill>
                  <a:srgbClr val="00B050"/>
                </a:solidFill>
              </a:rPr>
              <a:t>location</a:t>
            </a:r>
            <a:r>
              <a:rPr lang="cs-CZ" sz="1700" dirty="0" smtClean="0"/>
              <a:t>);</a:t>
            </a:r>
          </a:p>
          <a:p>
            <a:r>
              <a:rPr lang="cs-CZ" sz="1700" dirty="0" smtClean="0"/>
              <a:t>               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.getInfo</a:t>
            </a:r>
            <a:r>
              <a:rPr lang="cs-CZ" sz="1700" dirty="0" smtClean="0"/>
              <a:t>()</a:t>
            </a:r>
            <a:endParaRPr lang="en-US" sz="1700" dirty="0" smtClean="0"/>
          </a:p>
          <a:p>
            <a:r>
              <a:rPr lang="en-US" sz="1700" dirty="0" smtClean="0"/>
              <a:t>                      .</a:t>
            </a:r>
            <a:r>
              <a:rPr lang="cs-CZ" sz="1700" dirty="0" err="1" smtClean="0"/>
              <a:t>atLocation</a:t>
            </a:r>
            <a:r>
              <a:rPr lang="cs-CZ" sz="1700" dirty="0" smtClean="0"/>
              <a:t>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search</a:t>
            </a:r>
            <a:r>
              <a:rPr lang="cs-CZ" sz="1700" dirty="0" smtClean="0">
                <a:solidFill>
                  <a:srgbClr val="00B050"/>
                </a:solidFill>
              </a:rPr>
              <a:t>_</a:t>
            </a:r>
            <a:r>
              <a:rPr lang="cs-CZ" sz="1700" dirty="0" err="1" smtClean="0">
                <a:solidFill>
                  <a:srgbClr val="00B050"/>
                </a:solidFill>
              </a:rPr>
              <a:t>location</a:t>
            </a:r>
            <a:r>
              <a:rPr lang="cs-CZ" sz="1700" dirty="0" smtClean="0"/>
              <a:t>))</a:t>
            </a:r>
          </a:p>
          <a:p>
            <a:r>
              <a:rPr lang="cs-CZ" sz="1700" dirty="0" smtClean="0"/>
              <a:t>        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searching</a:t>
            </a:r>
            <a:r>
              <a:rPr lang="cs-CZ" sz="1700" dirty="0" smtClean="0"/>
              <a:t> = </a:t>
            </a:r>
            <a:r>
              <a:rPr lang="cs-CZ" sz="1700" dirty="0" err="1" smtClean="0">
                <a:solidFill>
                  <a:srgbClr val="0070C0"/>
                </a:solidFill>
              </a:rPr>
              <a:t>false</a:t>
            </a:r>
            <a:r>
              <a:rPr lang="cs-CZ" sz="1700" dirty="0" smtClean="0"/>
              <a:t>;</a:t>
            </a:r>
          </a:p>
          <a:p>
            <a:r>
              <a:rPr lang="cs-CZ" sz="1700" dirty="0" smtClean="0"/>
              <a:t>             } </a:t>
            </a:r>
            <a:r>
              <a:rPr lang="cs-CZ" sz="1700" dirty="0" err="1" smtClean="0">
                <a:solidFill>
                  <a:srgbClr val="0070C0"/>
                </a:solidFill>
              </a:rPr>
              <a:t>else</a:t>
            </a:r>
            <a:endParaRPr lang="cs-CZ" sz="1700" dirty="0" smtClean="0">
              <a:solidFill>
                <a:srgbClr val="0070C0"/>
              </a:solidFill>
            </a:endParaRPr>
          </a:p>
          <a:p>
            <a:r>
              <a:rPr lang="cs-CZ" sz="1700" dirty="0" smtClean="0"/>
              <a:t>    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move</a:t>
            </a:r>
            <a:r>
              <a:rPr lang="cs-CZ" sz="1700" dirty="0" err="1" smtClean="0"/>
              <a:t>.turnHorizontal</a:t>
            </a:r>
            <a:r>
              <a:rPr lang="cs-CZ" sz="1700" dirty="0" smtClean="0"/>
              <a:t>(30);</a:t>
            </a:r>
          </a:p>
          <a:p>
            <a:r>
              <a:rPr lang="cs-CZ" sz="1700" dirty="0" smtClean="0"/>
              <a:t>          }</a:t>
            </a:r>
          </a:p>
          <a:p>
            <a:r>
              <a:rPr lang="cs-CZ" sz="1700" dirty="0" smtClean="0"/>
              <a:t>    }</a:t>
            </a:r>
          </a:p>
          <a:p>
            <a:r>
              <a:rPr lang="cs-CZ" sz="1700" dirty="0" smtClean="0">
                <a:solidFill>
                  <a:srgbClr val="0070C0"/>
                </a:solidFill>
              </a:rPr>
              <a:t>   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jumping</a:t>
            </a:r>
            <a:r>
              <a:rPr lang="cs-CZ" sz="1700" dirty="0" smtClean="0"/>
              <a:t>) </a:t>
            </a:r>
            <a:r>
              <a:rPr lang="cs-CZ" sz="1700" dirty="0" err="1" smtClean="0">
                <a:solidFill>
                  <a:srgbClr val="00B050"/>
                </a:solidFill>
              </a:rPr>
              <a:t>act</a:t>
            </a:r>
            <a:r>
              <a:rPr lang="cs-CZ" sz="1700" dirty="0" err="1" smtClean="0"/>
              <a:t>.act</a:t>
            </a:r>
            <a:r>
              <a:rPr lang="cs-CZ" sz="1700" dirty="0" smtClean="0"/>
              <a:t>(</a:t>
            </a:r>
            <a:r>
              <a:rPr lang="cs-CZ" sz="1700" dirty="0" err="1" smtClean="0"/>
              <a:t>new</a:t>
            </a:r>
            <a:r>
              <a:rPr lang="cs-CZ" sz="1700" dirty="0" smtClean="0"/>
              <a:t> </a:t>
            </a:r>
            <a:r>
              <a:rPr lang="cs-CZ" sz="1700" dirty="0" err="1" smtClean="0"/>
              <a:t>Jump</a:t>
            </a:r>
            <a:r>
              <a:rPr lang="cs-CZ" sz="1700" dirty="0" smtClean="0"/>
              <a:t>());</a:t>
            </a:r>
          </a:p>
          <a:p>
            <a:r>
              <a:rPr lang="cs-CZ" sz="1700" dirty="0" smtClean="0"/>
              <a:t>}</a:t>
            </a:r>
            <a:endParaRPr lang="cs-CZ" sz="17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Wingdings" pitchFamily="2" charset="2"/>
              </a:rPr>
              <a:t> &gt;&gt;&gt; Why am 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  <a:sym typeface="Wingdings" pitchFamily="2" charset="2"/>
              </a:rPr>
              <a:t>I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Wingdings" pitchFamily="2" charset="2"/>
              </a:rPr>
              <a:t> sitting here?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25609"/>
          </a:xfrm>
        </p:spPr>
        <p:txBody>
          <a:bodyPr>
            <a:normAutofit fontScale="85000" lnSpcReduction="20000"/>
          </a:bodyPr>
          <a:lstStyle/>
          <a:p>
            <a:pPr marL="719138" indent="-601663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</a:t>
            </a:r>
            <a:r>
              <a:rPr lang="en-US" dirty="0" smtClean="0">
                <a:sym typeface="Wingdings" pitchFamily="2" charset="2"/>
              </a:rPr>
              <a:t> We’re going to dive into PogamutUT2004  platform … technically.</a:t>
            </a:r>
          </a:p>
          <a:p>
            <a:pPr marL="633222" indent="-514350">
              <a:buNone/>
            </a:pPr>
            <a:endParaRPr lang="en-US" sz="11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&gt;&gt;&gt;</a:t>
            </a:r>
            <a:r>
              <a:rPr lang="en-US" dirty="0" smtClean="0">
                <a:sym typeface="Wingdings" pitchFamily="2" charset="2"/>
              </a:rPr>
              <a:t> Great, just another proprietary library…</a:t>
            </a:r>
          </a:p>
          <a:p>
            <a:pPr marL="633222" indent="-514350">
              <a:buNone/>
            </a:pPr>
            <a:endParaRPr lang="en-US" sz="11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</a:t>
            </a:r>
            <a:r>
              <a:rPr lang="en-US" dirty="0" smtClean="0">
                <a:sym typeface="Wingdings" pitchFamily="2" charset="2"/>
              </a:rPr>
              <a:t> Correct, but:</a:t>
            </a:r>
          </a:p>
          <a:p>
            <a:pPr marL="633222" indent="-514350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</a:t>
            </a:r>
            <a:r>
              <a:rPr lang="en-US" dirty="0" smtClean="0">
                <a:sym typeface="Wingdings" pitchFamily="2" charset="2"/>
              </a:rPr>
              <a:t> 1) you have to deal with them everywhere,</a:t>
            </a:r>
          </a:p>
          <a:p>
            <a:pPr marL="719138" indent="-601663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</a:t>
            </a:r>
            <a:r>
              <a:rPr lang="en-US" dirty="0" smtClean="0">
                <a:sym typeface="Wingdings" pitchFamily="2" charset="2"/>
              </a:rPr>
              <a:t> 2) platform is created around universal principles, you will learn what to look for in other game engines.</a:t>
            </a:r>
          </a:p>
          <a:p>
            <a:pPr marL="633222" indent="-514350">
              <a:buNone/>
            </a:pPr>
            <a:endParaRPr lang="en-US" sz="11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&gt;&gt;&gt;</a:t>
            </a:r>
            <a:r>
              <a:rPr lang="en-US" dirty="0" smtClean="0">
                <a:sym typeface="Wingdings" pitchFamily="2" charset="2"/>
              </a:rPr>
              <a:t> Really… </a:t>
            </a:r>
            <a:r>
              <a:rPr lang="en-US" i="1" dirty="0" smtClean="0">
                <a:sym typeface="Wingdings" pitchFamily="2" charset="2"/>
              </a:rPr>
              <a:t>[skeptical face]</a:t>
            </a:r>
          </a:p>
          <a:p>
            <a:pPr marL="633222" indent="-514350">
              <a:buNone/>
            </a:pPr>
            <a:endParaRPr lang="en-US" sz="1100" dirty="0" smtClean="0">
              <a:sym typeface="Wingdings" pitchFamily="2" charset="2"/>
            </a:endParaRPr>
          </a:p>
          <a:p>
            <a:pPr marL="719138" indent="-601663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 </a:t>
            </a:r>
            <a:r>
              <a:rPr lang="en-US" dirty="0" smtClean="0">
                <a:sym typeface="Wingdings" pitchFamily="2" charset="2"/>
              </a:rPr>
              <a:t>We can only show you the door, you are the one who has to go through it…  ;-)</a:t>
            </a:r>
          </a:p>
          <a:p>
            <a:pPr marL="633222" indent="-514350">
              <a:buNone/>
            </a:pPr>
            <a:endParaRPr lang="en-US" dirty="0" smtClean="0">
              <a:sym typeface="Wingdings" pitchFamily="2" charset="2"/>
            </a:endParaRPr>
          </a:p>
          <a:p>
            <a:pPr marL="633222" indent="-514350">
              <a:buNone/>
            </a:pPr>
            <a:endParaRPr lang="en-US" dirty="0" smtClean="0">
              <a:sym typeface="Wingdings" pitchFamily="2" charset="2"/>
            </a:endParaRPr>
          </a:p>
          <a:p>
            <a:pPr marL="633222" indent="-514350">
              <a:buNone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3074" name="Picture 2" descr="D:\Downloads\0-the-matrix-red-blue-p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530969"/>
            <a:ext cx="2627784" cy="13270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cs-CZ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995736" y="2435645"/>
            <a:ext cx="2808287" cy="400050"/>
            <a:chOff x="2381" y="1761"/>
            <a:chExt cx="1769" cy="252"/>
          </a:xfrm>
        </p:grpSpPr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2381" y="1976"/>
              <a:ext cx="1769" cy="3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563" y="1761"/>
              <a:ext cx="154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Arial" charset="0"/>
                </a:rPr>
                <a:t>Perception (P)</a:t>
              </a:r>
              <a:endParaRPr lang="cs-CZ" sz="2000" dirty="0">
                <a:latin typeface="+mj-lt"/>
                <a:cs typeface="Arial" charset="0"/>
              </a:endParaRPr>
            </a:p>
          </p:txBody>
        </p:sp>
      </p:grpSp>
      <p:pic>
        <p:nvPicPr>
          <p:cNvPr id="24" name="Picture 8" descr="03-UT-Guy-brain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6732586" y="1768896"/>
            <a:ext cx="1971675" cy="3316288"/>
          </a:xfrm>
          <a:prstGeom prst="rect">
            <a:avLst/>
          </a:prstGeom>
          <a:noFill/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019924" y="1427583"/>
            <a:ext cx="216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j-lt"/>
                <a:cs typeface="Arial" charset="0"/>
              </a:rPr>
              <a:t>Memory (S)</a:t>
            </a:r>
            <a:endParaRPr lang="cs-CZ" sz="2000" dirty="0">
              <a:latin typeface="+mj-lt"/>
              <a:cs typeface="Arial" charset="0"/>
            </a:endParaRPr>
          </a:p>
        </p:txBody>
      </p:sp>
      <p:grpSp>
        <p:nvGrpSpPr>
          <p:cNvPr id="4" name="Skupina 14"/>
          <p:cNvGrpSpPr/>
          <p:nvPr/>
        </p:nvGrpSpPr>
        <p:grpSpPr>
          <a:xfrm>
            <a:off x="3995810" y="3939016"/>
            <a:ext cx="2736850" cy="400110"/>
            <a:chOff x="3779912" y="4643446"/>
            <a:chExt cx="2736850" cy="400110"/>
          </a:xfrm>
        </p:grpSpPr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V="1">
              <a:off x="3779912" y="4653136"/>
              <a:ext cx="2736850" cy="4763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4356101" y="4643446"/>
              <a:ext cx="18732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Arial" charset="0"/>
                </a:rPr>
                <a:t>Action (A)</a:t>
              </a:r>
              <a:endParaRPr lang="cs-CZ" sz="2000" dirty="0">
                <a:latin typeface="+mj-lt"/>
                <a:cs typeface="Arial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323528" y="5013176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1. Part of environment state E is exported to the agent p(E) = P</a:t>
            </a:r>
            <a:endParaRPr lang="cs-CZ" dirty="0">
              <a:latin typeface="+mj-lt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27458" y="1572442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err="1" smtClean="0">
                <a:latin typeface="+mj-lt"/>
                <a:cs typeface="Arial" charset="0"/>
              </a:rPr>
              <a:t>Environment</a:t>
            </a:r>
            <a:r>
              <a:rPr lang="cs-CZ" sz="2000" dirty="0" smtClean="0">
                <a:latin typeface="+mj-lt"/>
                <a:cs typeface="Arial" charset="0"/>
              </a:rPr>
              <a:t> </a:t>
            </a:r>
            <a:r>
              <a:rPr lang="cs-CZ" sz="2000" dirty="0" err="1" smtClean="0">
                <a:latin typeface="+mj-lt"/>
                <a:cs typeface="Arial" charset="0"/>
              </a:rPr>
              <a:t>state</a:t>
            </a:r>
            <a:r>
              <a:rPr lang="cs-CZ" sz="2000" dirty="0" smtClean="0">
                <a:latin typeface="+mj-lt"/>
                <a:cs typeface="Arial" charset="0"/>
              </a:rPr>
              <a:t> </a:t>
            </a:r>
            <a:r>
              <a:rPr lang="en-US" sz="2000" dirty="0" smtClean="0">
                <a:latin typeface="+mj-lt"/>
                <a:cs typeface="Arial" charset="0"/>
              </a:rPr>
              <a:t>(E)</a:t>
            </a:r>
            <a:endParaRPr lang="cs-CZ" sz="2000" dirty="0">
              <a:latin typeface="+mj-lt"/>
              <a:cs typeface="Arial" charset="0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323528" y="5373216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2. Agent performs action-selection: f(P,S) -&gt; </a:t>
            </a:r>
            <a:r>
              <a:rPr lang="en-US" dirty="0" err="1" smtClean="0">
                <a:latin typeface="+mj-lt"/>
              </a:rPr>
              <a:t>AxS</a:t>
            </a:r>
            <a:endParaRPr lang="cs-CZ" dirty="0">
              <a:latin typeface="+mj-lt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323528" y="5733256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3. Actions are carried out in the environment: a(</a:t>
            </a:r>
            <a:r>
              <a:rPr lang="en-US" dirty="0" err="1" smtClean="0">
                <a:latin typeface="+mj-lt"/>
              </a:rPr>
              <a:t>A</a:t>
            </a:r>
            <a:r>
              <a:rPr lang="en-US" baseline="30000" dirty="0" err="1" smtClean="0">
                <a:latin typeface="+mj-lt"/>
              </a:rPr>
              <a:t>n</a:t>
            </a:r>
            <a:r>
              <a:rPr lang="en-US" dirty="0" err="1" smtClean="0">
                <a:latin typeface="+mj-lt"/>
              </a:rPr>
              <a:t>,E</a:t>
            </a:r>
            <a:r>
              <a:rPr lang="en-US" dirty="0" smtClean="0">
                <a:latin typeface="+mj-lt"/>
              </a:rPr>
              <a:t>) -&gt; E</a:t>
            </a:r>
            <a:endParaRPr lang="cs-CZ" dirty="0">
              <a:latin typeface="+mj-lt"/>
            </a:endParaRPr>
          </a:p>
        </p:txBody>
      </p:sp>
      <p:pic>
        <p:nvPicPr>
          <p:cNvPr id="18" name="Picture 3" descr="C:\Users\knight\Pictures\UT2004screenshots\Shot00170.png"/>
          <p:cNvPicPr>
            <a:picLocks noChangeAspect="1" noChangeArrowheads="1"/>
          </p:cNvPicPr>
          <p:nvPr/>
        </p:nvPicPr>
        <p:blipFill>
          <a:blip r:embed="rId3" cstate="print"/>
          <a:srcRect l="5400" r="10001"/>
          <a:stretch>
            <a:fillRect/>
          </a:stretch>
        </p:blipFill>
        <p:spPr bwMode="auto">
          <a:xfrm>
            <a:off x="395882" y="2056928"/>
            <a:ext cx="3384376" cy="2500313"/>
          </a:xfrm>
          <a:prstGeom prst="rect">
            <a:avLst/>
          </a:prstGeom>
          <a:noFill/>
        </p:spPr>
      </p:pic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322138" y="6237412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dirty="0" smtClean="0">
                <a:latin typeface="+mj-lt"/>
              </a:rPr>
              <a:t>What if we dive deeper?</a:t>
            </a:r>
            <a:endParaRPr lang="cs-CZ" sz="24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cs-CZ" dirty="0"/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47" y="1484784"/>
            <a:ext cx="8791041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_OPPa - Arial">
  <a:themeElements>
    <a:clrScheme name="PPT_OPPa - Arial 1">
      <a:dk1>
        <a:srgbClr val="3C3C8C"/>
      </a:dk1>
      <a:lt1>
        <a:srgbClr val="FFFFFF"/>
      </a:lt1>
      <a:dk2>
        <a:srgbClr val="F7D417"/>
      </a:dk2>
      <a:lt2>
        <a:srgbClr val="B8B3AD"/>
      </a:lt2>
      <a:accent1>
        <a:srgbClr val="D42E12"/>
      </a:accent1>
      <a:accent2>
        <a:srgbClr val="7DBA00"/>
      </a:accent2>
      <a:accent3>
        <a:srgbClr val="FFFFFF"/>
      </a:accent3>
      <a:accent4>
        <a:srgbClr val="323277"/>
      </a:accent4>
      <a:accent5>
        <a:srgbClr val="E6ADAA"/>
      </a:accent5>
      <a:accent6>
        <a:srgbClr val="71A800"/>
      </a:accent6>
      <a:hlink>
        <a:srgbClr val="0085A1"/>
      </a:hlink>
      <a:folHlink>
        <a:srgbClr val="BA5700"/>
      </a:folHlink>
    </a:clrScheme>
    <a:fontScheme name="PPT_OPPa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OPPa - Arial 1">
        <a:dk1>
          <a:srgbClr val="3C3C8C"/>
        </a:dk1>
        <a:lt1>
          <a:srgbClr val="FFFFFF"/>
        </a:lt1>
        <a:dk2>
          <a:srgbClr val="F7D417"/>
        </a:dk2>
        <a:lt2>
          <a:srgbClr val="B8B3AD"/>
        </a:lt2>
        <a:accent1>
          <a:srgbClr val="D42E12"/>
        </a:accent1>
        <a:accent2>
          <a:srgbClr val="7DBA00"/>
        </a:accent2>
        <a:accent3>
          <a:srgbClr val="FFFFFF"/>
        </a:accent3>
        <a:accent4>
          <a:srgbClr val="323277"/>
        </a:accent4>
        <a:accent5>
          <a:srgbClr val="E6ADAA"/>
        </a:accent5>
        <a:accent6>
          <a:srgbClr val="71A800"/>
        </a:accent6>
        <a:hlink>
          <a:srgbClr val="0085A1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T_OPPa - Arial">
  <a:themeElements>
    <a:clrScheme name="PPT_OPPa - Arial 1">
      <a:dk1>
        <a:srgbClr val="3C3C8C"/>
      </a:dk1>
      <a:lt1>
        <a:srgbClr val="FFFFFF"/>
      </a:lt1>
      <a:dk2>
        <a:srgbClr val="F7D417"/>
      </a:dk2>
      <a:lt2>
        <a:srgbClr val="B8B3AD"/>
      </a:lt2>
      <a:accent1>
        <a:srgbClr val="D42E12"/>
      </a:accent1>
      <a:accent2>
        <a:srgbClr val="7DBA00"/>
      </a:accent2>
      <a:accent3>
        <a:srgbClr val="FFFFFF"/>
      </a:accent3>
      <a:accent4>
        <a:srgbClr val="323277"/>
      </a:accent4>
      <a:accent5>
        <a:srgbClr val="E6ADAA"/>
      </a:accent5>
      <a:accent6>
        <a:srgbClr val="71A800"/>
      </a:accent6>
      <a:hlink>
        <a:srgbClr val="0085A1"/>
      </a:hlink>
      <a:folHlink>
        <a:srgbClr val="BA5700"/>
      </a:folHlink>
    </a:clrScheme>
    <a:fontScheme name="PPT_OPPa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OPPa - Arial 1">
        <a:dk1>
          <a:srgbClr val="3C3C8C"/>
        </a:dk1>
        <a:lt1>
          <a:srgbClr val="FFFFFF"/>
        </a:lt1>
        <a:dk2>
          <a:srgbClr val="F7D417"/>
        </a:dk2>
        <a:lt2>
          <a:srgbClr val="B8B3AD"/>
        </a:lt2>
        <a:accent1>
          <a:srgbClr val="D42E12"/>
        </a:accent1>
        <a:accent2>
          <a:srgbClr val="7DBA00"/>
        </a:accent2>
        <a:accent3>
          <a:srgbClr val="FFFFFF"/>
        </a:accent3>
        <a:accent4>
          <a:srgbClr val="323277"/>
        </a:accent4>
        <a:accent5>
          <a:srgbClr val="E6ADAA"/>
        </a:accent5>
        <a:accent6>
          <a:srgbClr val="71A800"/>
        </a:accent6>
        <a:hlink>
          <a:srgbClr val="0085A1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_OPPa - Arial 1">
    <a:dk1>
      <a:srgbClr val="3C3C8C"/>
    </a:dk1>
    <a:lt1>
      <a:srgbClr val="FFFFFF"/>
    </a:lt1>
    <a:dk2>
      <a:srgbClr val="F7D417"/>
    </a:dk2>
    <a:lt2>
      <a:srgbClr val="B8B3AD"/>
    </a:lt2>
    <a:accent1>
      <a:srgbClr val="D42E12"/>
    </a:accent1>
    <a:accent2>
      <a:srgbClr val="7DBA00"/>
    </a:accent2>
    <a:accent3>
      <a:srgbClr val="FFFFFF"/>
    </a:accent3>
    <a:accent4>
      <a:srgbClr val="323277"/>
    </a:accent4>
    <a:accent5>
      <a:srgbClr val="E6ADAA"/>
    </a:accent5>
    <a:accent6>
      <a:srgbClr val="71A800"/>
    </a:accent6>
    <a:hlink>
      <a:srgbClr val="0085A1"/>
    </a:hlink>
    <a:folHlink>
      <a:srgbClr val="BA5700"/>
    </a:folHlink>
  </a:clrScheme>
</a:themeOverride>
</file>

<file path=ppt/theme/themeOverride2.xml><?xml version="1.0" encoding="utf-8"?>
<a:themeOverride xmlns:a="http://schemas.openxmlformats.org/drawingml/2006/main">
  <a:clrScheme name="PPT_OPPa - Arial 1">
    <a:dk1>
      <a:srgbClr val="3C3C8C"/>
    </a:dk1>
    <a:lt1>
      <a:srgbClr val="FFFFFF"/>
    </a:lt1>
    <a:dk2>
      <a:srgbClr val="F7D417"/>
    </a:dk2>
    <a:lt2>
      <a:srgbClr val="B8B3AD"/>
    </a:lt2>
    <a:accent1>
      <a:srgbClr val="D42E12"/>
    </a:accent1>
    <a:accent2>
      <a:srgbClr val="7DBA00"/>
    </a:accent2>
    <a:accent3>
      <a:srgbClr val="FFFFFF"/>
    </a:accent3>
    <a:accent4>
      <a:srgbClr val="323277"/>
    </a:accent4>
    <a:accent5>
      <a:srgbClr val="E6ADAA"/>
    </a:accent5>
    <a:accent6>
      <a:srgbClr val="71A800"/>
    </a:accent6>
    <a:hlink>
      <a:srgbClr val="0085A1"/>
    </a:hlink>
    <a:folHlink>
      <a:srgbClr val="BA57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4188</TotalTime>
  <Words>1696</Words>
  <Application>Microsoft Office PowerPoint</Application>
  <PresentationFormat>Předvádění na obrazovce (4:3)</PresentationFormat>
  <Paragraphs>383</Paragraphs>
  <Slides>32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32</vt:i4>
      </vt:variant>
    </vt:vector>
  </HeadingPairs>
  <TitlesOfParts>
    <vt:vector size="35" baseType="lpstr">
      <vt:lpstr>Module</vt:lpstr>
      <vt:lpstr>PPT_OPPa - Arial</vt:lpstr>
      <vt:lpstr>1_PPT_OPPa - Arial</vt:lpstr>
      <vt:lpstr>Prezentace aplikace PowerPoint</vt:lpstr>
      <vt:lpstr>Pogamut 3</vt:lpstr>
      <vt:lpstr>Warm Up!</vt:lpstr>
      <vt:lpstr>Assignment 2 Revisited Console/FollowBot</vt:lpstr>
      <vt:lpstr>Assignment 2 Revisited Console/FollowBot</vt:lpstr>
      <vt:lpstr>Motivation  &gt;&gt;&gt; Why am I sitting here?</vt:lpstr>
      <vt:lpstr>Today’s menu</vt:lpstr>
      <vt:lpstr>Big Picture</vt:lpstr>
      <vt:lpstr>Big Picture</vt:lpstr>
      <vt:lpstr>Big Picture Today</vt:lpstr>
      <vt:lpstr>Today’s menu</vt:lpstr>
      <vt:lpstr>How to see? Sensors – Body state, Vision</vt:lpstr>
      <vt:lpstr>How to see? Sensors – Body state, Vision</vt:lpstr>
      <vt:lpstr>How to see? Sensors – Body state, Vision</vt:lpstr>
      <vt:lpstr>How to see? Sensors – Body state, Vision</vt:lpstr>
      <vt:lpstr>How to see? Sensors – Body state, Vision</vt:lpstr>
      <vt:lpstr>How to see? Sensors – Body state, Vision</vt:lpstr>
      <vt:lpstr>Today’s menu</vt:lpstr>
      <vt:lpstr>How to move? Actions</vt:lpstr>
      <vt:lpstr>How to move? Actions</vt:lpstr>
      <vt:lpstr>How to move? Actions</vt:lpstr>
      <vt:lpstr>Today’s menu</vt:lpstr>
      <vt:lpstr>Tag! Game Children play</vt:lpstr>
      <vt:lpstr>Today’s menu</vt:lpstr>
      <vt:lpstr>How to think? Intelligence by design</vt:lpstr>
      <vt:lpstr>How to think? Intelligence by design</vt:lpstr>
      <vt:lpstr>Today’s menu</vt:lpstr>
      <vt:lpstr>Tag! Tournament Chance to score extra points!</vt:lpstr>
      <vt:lpstr>Assignment 3</vt:lpstr>
      <vt:lpstr>Send us finished assignment</vt:lpstr>
      <vt:lpstr>Questions? I sense a soul in search of answers…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Pogamut 3</dc:title>
  <dc:creator>Jimmy</dc:creator>
  <cp:lastModifiedBy>Karolína</cp:lastModifiedBy>
  <cp:revision>228</cp:revision>
  <dcterms:created xsi:type="dcterms:W3CDTF">2010-03-09T16:35:26Z</dcterms:created>
  <dcterms:modified xsi:type="dcterms:W3CDTF">2013-07-30T20:41:40Z</dcterms:modified>
</cp:coreProperties>
</file>