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362" r:id="rId3"/>
    <p:sldId id="361" r:id="rId4"/>
    <p:sldId id="363" r:id="rId5"/>
    <p:sldId id="364" r:id="rId6"/>
    <p:sldId id="365" r:id="rId7"/>
    <p:sldId id="341" r:id="rId8"/>
    <p:sldId id="370" r:id="rId9"/>
    <p:sldId id="315" r:id="rId10"/>
    <p:sldId id="355" r:id="rId11"/>
    <p:sldId id="366" r:id="rId12"/>
    <p:sldId id="317" r:id="rId13"/>
    <p:sldId id="318" r:id="rId14"/>
    <p:sldId id="344" r:id="rId15"/>
    <p:sldId id="321" r:id="rId16"/>
    <p:sldId id="353" r:id="rId17"/>
    <p:sldId id="345" r:id="rId18"/>
    <p:sldId id="346" r:id="rId19"/>
    <p:sldId id="347" r:id="rId20"/>
    <p:sldId id="367" r:id="rId21"/>
    <p:sldId id="348" r:id="rId22"/>
    <p:sldId id="349" r:id="rId23"/>
    <p:sldId id="322" r:id="rId24"/>
    <p:sldId id="360" r:id="rId25"/>
    <p:sldId id="369" r:id="rId26"/>
    <p:sldId id="368" r:id="rId2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995" autoAdjust="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22B42-C91E-415F-89D4-92B6F17D6FDB}" type="datetimeFigureOut">
              <a:rPr lang="cs-CZ" smtClean="0"/>
              <a:pPr/>
              <a:t>1.4.2014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D810D-4333-4AFB-A6E0-863886586CA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37695-F253-4141-AD95-9FA42BCBA00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4/1/2014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lturl.com/i37p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docs.google.com/forms/d/1LQtmswJiHHjKzsaUTGfvzf3ZUmzbi-3qwNRZvDAausc/viewfor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bida@gmail.com" TargetMode="External"/><Relationship Id="rId2" Type="http://schemas.openxmlformats.org/officeDocument/2006/relationships/hyperlink" Target="mailto:jakub.gemrot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bida@gmail.com" TargetMode="External"/><Relationship Id="rId2" Type="http://schemas.openxmlformats.org/officeDocument/2006/relationships/hyperlink" Target="mailto:jakub.gemrot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083840"/>
            <a:ext cx="8077200" cy="1673352"/>
          </a:xfrm>
        </p:spPr>
        <p:txBody>
          <a:bodyPr/>
          <a:lstStyle/>
          <a:p>
            <a:r>
              <a:rPr lang="en-US" dirty="0" err="1" smtClean="0"/>
              <a:t>Pogamut</a:t>
            </a:r>
            <a:r>
              <a:rPr lang="en-US" dirty="0" smtClean="0"/>
              <a:t> 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556792"/>
            <a:ext cx="8077200" cy="1499616"/>
          </a:xfrm>
        </p:spPr>
        <p:txBody>
          <a:bodyPr/>
          <a:lstStyle/>
          <a:p>
            <a:r>
              <a:rPr lang="en-US" dirty="0" smtClean="0"/>
              <a:t>UT2004 bots made easy!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538" y="142875"/>
            <a:ext cx="2160587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4348" y="3789040"/>
            <a:ext cx="8072494" cy="13922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 5 – Navigation</a:t>
            </a:r>
            <a:endParaRPr lang="en-GB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4" descr="D:\ut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05064"/>
            <a:ext cx="3353758" cy="2520280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4838" y="381000"/>
            <a:ext cx="4543425" cy="139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Faculty of mathematics and physics</a:t>
            </a: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Charles University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Prague</a:t>
            </a: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31</a:t>
            </a:r>
            <a:r>
              <a:rPr lang="en-GB" sz="1600" baseline="300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160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March </a:t>
            </a:r>
            <a:r>
              <a:rPr lang="en-GB" sz="160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2014</a:t>
            </a:r>
            <a:endParaRPr lang="en-GB" sz="160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UT2004 World Abstraction</a:t>
            </a:r>
            <a:br>
              <a:rPr lang="en-US" dirty="0" smtClean="0"/>
            </a:b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NavPoint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/</a:t>
            </a: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NeighbourLink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types</a:t>
            </a:r>
            <a:endParaRPr lang="cs-CZ" sz="36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3610744" cy="4822161"/>
          </a:xfrm>
        </p:spPr>
        <p:txBody>
          <a:bodyPr>
            <a:normAutofit/>
          </a:bodyPr>
          <a:lstStyle/>
          <a:p>
            <a:pPr marL="633222" indent="-514350"/>
            <a:r>
              <a:rPr lang="en-US" b="1" dirty="0" err="1" smtClean="0">
                <a:sym typeface="Wingdings" pitchFamily="2" charset="2"/>
              </a:rPr>
              <a:t>NavPoint</a:t>
            </a:r>
            <a:r>
              <a:rPr lang="en-US" b="1" dirty="0" smtClean="0">
                <a:sym typeface="Wingdings" pitchFamily="2" charset="2"/>
              </a:rPr>
              <a:t> types</a:t>
            </a:r>
          </a:p>
          <a:p>
            <a:pPr marL="925830" lvl="1" indent="-514350"/>
            <a:r>
              <a:rPr lang="en-US" dirty="0" err="1" smtClean="0">
                <a:sym typeface="Wingdings" pitchFamily="2" charset="2"/>
              </a:rPr>
              <a:t>JumpPad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Lift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Teleport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Door</a:t>
            </a:r>
          </a:p>
          <a:p>
            <a:pPr marL="925830" lvl="1" indent="-514350"/>
            <a:r>
              <a:rPr lang="en-US" dirty="0" err="1" smtClean="0">
                <a:sym typeface="Wingdings" pitchFamily="2" charset="2"/>
              </a:rPr>
              <a:t>PlayerStart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err="1" smtClean="0">
                <a:sym typeface="Wingdings" pitchFamily="2" charset="2"/>
              </a:rPr>
              <a:t>SnipingSpot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err="1" smtClean="0">
                <a:sym typeface="Wingdings" pitchFamily="2" charset="2"/>
              </a:rPr>
              <a:t>InventorySpot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…</a:t>
            </a:r>
          </a:p>
          <a:p>
            <a:pPr marL="925830" lvl="1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4572000" y="1775191"/>
            <a:ext cx="4032448" cy="482216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Link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flags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Walk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smtClean="0">
                <a:sym typeface="Wingdings" pitchFamily="2" charset="2"/>
              </a:rPr>
              <a:t>Jump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smtClean="0">
                <a:sym typeface="Wingdings" pitchFamily="2" charset="2"/>
              </a:rPr>
              <a:t>Lift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Door</a:t>
            </a: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err="1" smtClean="0">
                <a:sym typeface="Wingdings" pitchFamily="2" charset="2"/>
              </a:rPr>
              <a:t>DoubleJump</a:t>
            </a:r>
            <a:endParaRPr lang="en-US" sz="2800" dirty="0" smtClean="0">
              <a:sym typeface="Wingdings" pitchFamily="2" charset="2"/>
            </a:endParaRPr>
          </a:p>
          <a:p>
            <a:pPr marL="92583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smtClean="0">
                <a:sym typeface="Wingdings" pitchFamily="2" charset="2"/>
              </a:rPr>
              <a:t>…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menu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b="1" dirty="0" smtClean="0"/>
              <a:t>Navigating inside UT2004</a:t>
            </a:r>
            <a:endParaRPr lang="en-US" sz="3200" b="1" dirty="0" smtClean="0"/>
          </a:p>
          <a:p>
            <a:pPr marL="633222" indent="-514350">
              <a:buNone/>
            </a:pPr>
            <a:endParaRPr lang="en-US" sz="2200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PogamutUT2004 World Abstraction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PogamutUT2004 Navigation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endParaRPr lang="en-US" sz="32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Step by step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085857"/>
          </a:xfrm>
        </p:spPr>
        <p:txBody>
          <a:bodyPr>
            <a:normAutofit lnSpcReduction="10000"/>
          </a:bodyPr>
          <a:lstStyle/>
          <a:p>
            <a:pPr marL="633222" indent="-514350">
              <a:buNone/>
            </a:pPr>
            <a:r>
              <a:rPr lang="en-US" dirty="0" smtClean="0">
                <a:sym typeface="Wingdings" pitchFamily="2" charset="2"/>
              </a:rPr>
              <a:t>Navigation steps: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Decide where to go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Plan the path (list of </a:t>
            </a:r>
            <a:r>
              <a:rPr lang="en-US" dirty="0" err="1" smtClean="0">
                <a:sym typeface="Wingdings" pitchFamily="2" charset="2"/>
              </a:rPr>
              <a:t>navpoints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Follow the path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7544" y="552942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ym typeface="Wingdings" pitchFamily="2" charset="2"/>
              </a:rPr>
              <a:t>Don’t worry it’s already wrapped up 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043608" y="3573016"/>
            <a:ext cx="6984776" cy="1728192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Handle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jumps&amp;lifts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along the way!</a:t>
            </a:r>
          </a:p>
          <a:p>
            <a:pPr marL="1090422" lvl="1" indent="-514350"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en-US" sz="2800" baseline="0" dirty="0" smtClean="0">
                <a:sym typeface="Wingdings" pitchFamily="2" charset="2"/>
              </a:rPr>
              <a:t>Do you know right constants?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World is non-deterministic,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be sure to check how the action is executing!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800" baseline="0" dirty="0" smtClean="0">
                <a:sym typeface="Wingdings" pitchFamily="2" charset="2"/>
              </a:rPr>
              <a:t>	=&gt; </a:t>
            </a:r>
            <a:r>
              <a:rPr lang="en-US" sz="2600" baseline="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IStuckDetector</a:t>
            </a:r>
            <a:r>
              <a:rPr lang="en-US" sz="2800" baseline="0" dirty="0" smtClean="0">
                <a:sym typeface="Wingdings" pitchFamily="2" charset="2"/>
              </a:rPr>
              <a:t> implementations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Step by step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Decide where to go (</a:t>
            </a:r>
            <a:r>
              <a:rPr lang="en-US" sz="32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Decision making!)</a:t>
            </a:r>
            <a:endParaRPr lang="en-US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items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</a:t>
            </a:r>
            <a:r>
              <a:rPr lang="en-US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Spawned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Items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ItemType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navPoints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.getNavPoints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/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DistanceUtils.getNearest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(…)</a:t>
            </a:r>
          </a:p>
          <a:p>
            <a:pPr marL="925830" lvl="1" indent="-514350"/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MyCollections.getRandom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(…)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.getNearest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(…)</a:t>
            </a:r>
          </a:p>
          <a:p>
            <a:pPr marL="633222" indent="-514350">
              <a:buNone/>
            </a:pPr>
            <a:r>
              <a:rPr lang="en-US" sz="2400" dirty="0" smtClean="0">
                <a:solidFill>
                  <a:srgbClr val="FFC000"/>
                </a:solidFill>
                <a:sym typeface="Wingdings" pitchFamily="2" charset="2"/>
              </a:rPr>
              <a:t>2. + 3.</a:t>
            </a:r>
            <a:r>
              <a:rPr lang="en-US" dirty="0" smtClean="0">
                <a:sym typeface="Wingdings" pitchFamily="2" charset="2"/>
              </a:rPr>
              <a:t> Plan and follow the path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UT2004Navigation (</a:t>
            </a:r>
            <a:r>
              <a:rPr lang="en-US" dirty="0" err="1" smtClean="0">
                <a:solidFill>
                  <a:srgbClr val="0070C0"/>
                </a:solidFill>
                <a:sym typeface="Wingdings" pitchFamily="2" charset="2"/>
              </a:rPr>
              <a:t>this</a:t>
            </a:r>
            <a:r>
              <a:rPr lang="en-US" dirty="0" err="1" smtClean="0">
                <a:sym typeface="Wingdings" pitchFamily="2" charset="2"/>
              </a:rPr>
              <a:t>.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navigation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FloydWarshallMap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92500" lnSpcReduction="20000"/>
          </a:bodyPr>
          <a:lstStyle/>
          <a:p>
            <a:pPr marL="633222" indent="-514350"/>
            <a:r>
              <a:rPr lang="en-US" dirty="0" smtClean="0">
                <a:sym typeface="Wingdings" pitchFamily="2" charset="2"/>
              </a:rPr>
              <a:t>Pogamut path planner uses </a:t>
            </a:r>
            <a:r>
              <a:rPr lang="en-US" b="1" dirty="0" smtClean="0">
                <a:sym typeface="Wingdings" pitchFamily="2" charset="2"/>
              </a:rPr>
              <a:t>Floyd </a:t>
            </a:r>
            <a:r>
              <a:rPr lang="en-US" b="1" dirty="0" err="1" smtClean="0">
                <a:sym typeface="Wingdings" pitchFamily="2" charset="2"/>
              </a:rPr>
              <a:t>Warshall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algorithm (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O(n</a:t>
            </a:r>
            <a:r>
              <a:rPr lang="en-US" sz="3000" baseline="30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3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  <a:r>
              <a:rPr lang="en-US" dirty="0" smtClean="0">
                <a:sym typeface="Wingdings" pitchFamily="2" charset="2"/>
              </a:rPr>
              <a:t> !)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Used by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UT2004Navigation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Access by 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endParaRPr lang="en-US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FW matrix is auto-initialized</a:t>
            </a:r>
            <a:endParaRPr lang="en-US" dirty="0" smtClean="0">
              <a:latin typeface="+mj-lt"/>
              <a:sym typeface="Wingdings" pitchFamily="2" charset="2"/>
            </a:endParaRPr>
          </a:p>
          <a:p>
            <a:pPr marL="925830" lvl="1" indent="-514350"/>
            <a:endParaRPr lang="en-US" sz="28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Methods of interest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.getNearest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…(…)</a:t>
            </a:r>
          </a:p>
          <a:p>
            <a:pPr marL="1191006" lvl="2" indent="-514350"/>
            <a:r>
              <a:rPr lang="en-US" sz="2800" dirty="0" smtClean="0">
                <a:sym typeface="Wingdings" pitchFamily="2" charset="2"/>
              </a:rPr>
              <a:t>Works the same as in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DistanceUtils</a:t>
            </a:r>
            <a:r>
              <a:rPr lang="en-US" sz="2800" dirty="0" smtClean="0">
                <a:sym typeface="Wingdings" pitchFamily="2" charset="2"/>
              </a:rPr>
              <a:t>, except the distance is measured by the path length</a:t>
            </a:r>
          </a:p>
          <a:p>
            <a:pPr marL="1191006" lvl="2" indent="-514350"/>
            <a:r>
              <a:rPr lang="en-US" sz="2800" dirty="0" smtClean="0">
                <a:sym typeface="Wingdings" pitchFamily="2" charset="2"/>
              </a:rPr>
              <a:t>Its ok to “spam” it (e.g. checking all items in each step), the nowadays computers can handle it</a:t>
            </a:r>
          </a:p>
          <a:p>
            <a:pPr marL="1191006" lvl="2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UT2004Navigation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70000" lnSpcReduction="20000"/>
          </a:bodyPr>
          <a:lstStyle/>
          <a:p>
            <a:pPr marL="633222" indent="-514350"/>
            <a:r>
              <a:rPr lang="en-US" dirty="0" smtClean="0">
                <a:sym typeface="Wingdings" pitchFamily="2" charset="2"/>
              </a:rPr>
              <a:t>Complete navigation wrapper</a:t>
            </a:r>
          </a:p>
          <a:p>
            <a:pPr marL="925830" lvl="1" indent="-514350"/>
            <a:r>
              <a:rPr lang="en-US" sz="26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UT2004Navigation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(…, UT2004PathExecutor,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FloydWarshallMap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, …) (</a:t>
            </a:r>
            <a:r>
              <a:rPr lang="en-US" sz="26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6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Handles both path planning &amp; path following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Can be called repeatedly</a:t>
            </a:r>
          </a:p>
          <a:p>
            <a:pPr marL="925830" lvl="1" indent="-514350"/>
            <a:r>
              <a:rPr lang="en-US" dirty="0" smtClean="0">
                <a:cs typeface="Courier New" pitchFamily="49" charset="0"/>
                <a:sym typeface="Wingdings" pitchFamily="2" charset="2"/>
              </a:rPr>
              <a:t>Contains </a:t>
            </a:r>
            <a:r>
              <a:rPr lang="en-US" sz="26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6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pathExecutor</a:t>
            </a:r>
            <a:r>
              <a:rPr lang="en-US" dirty="0" smtClean="0">
                <a:cs typeface="Courier New" pitchFamily="49" charset="0"/>
                <a:sym typeface="Wingdings" pitchFamily="2" charset="2"/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sz="26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endParaRPr lang="en-US" sz="26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endParaRPr lang="en-US" sz="28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Main methods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.navigate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(…)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.isNavigating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.stopNavigation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Uses</a:t>
            </a:r>
          </a:p>
          <a:p>
            <a:pPr marL="925830" lvl="1" indent="-514350"/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FloydWarshallMap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(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</a:p>
          <a:p>
            <a:pPr marL="925830" lvl="1" indent="-514350"/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StuckDetectors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UT2004PathExecutor</a:t>
            </a:r>
          </a:p>
          <a:p>
            <a:pPr marL="925830" lvl="1" indent="-514350"/>
            <a:endParaRPr lang="en-US" dirty="0" smtClean="0">
              <a:latin typeface="+mj-lt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Modifying the navigation graph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92500" lnSpcReduction="10000"/>
          </a:bodyPr>
          <a:lstStyle/>
          <a:p>
            <a:pPr marL="633222" indent="-514350"/>
            <a:r>
              <a:rPr lang="en-US" dirty="0" err="1" smtClean="0">
                <a:sym typeface="Wingdings" pitchFamily="2" charset="2"/>
              </a:rPr>
              <a:t>NavigationGraphBuilder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Access by 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navBuilder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endParaRPr lang="en-US" sz="28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Methods of interest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navBuilder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.removeEdgesBetween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(…)</a:t>
            </a:r>
          </a:p>
          <a:p>
            <a:pPr marL="1191006" lvl="2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If you use 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navBuilder</a:t>
            </a:r>
            <a:r>
              <a:rPr lang="en-US" dirty="0" smtClean="0">
                <a:sym typeface="Wingdings" pitchFamily="2" charset="2"/>
              </a:rPr>
              <a:t> in </a:t>
            </a:r>
            <a:r>
              <a:rPr lang="en-US" b="1" dirty="0" err="1" smtClean="0">
                <a:sym typeface="Wingdings" pitchFamily="2" charset="2"/>
              </a:rPr>
              <a:t>botInitalized</a:t>
            </a:r>
            <a:r>
              <a:rPr lang="en-US" dirty="0" smtClean="0">
                <a:sym typeface="Wingdings" pitchFamily="2" charset="2"/>
              </a:rPr>
              <a:t> method, everything will be applied automatically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Otherwise, call 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.refreshPathMatrix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1191006" lvl="2" indent="-514350"/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O(n</a:t>
            </a:r>
            <a:r>
              <a:rPr lang="en-US" baseline="300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3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 !!</a:t>
            </a:r>
            <a:endParaRPr lang="en-US" dirty="0" smtClean="0"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StuckDetectors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70000" lnSpcReduction="20000"/>
          </a:bodyPr>
          <a:lstStyle/>
          <a:p>
            <a:pPr marL="633222" indent="-514350"/>
            <a:r>
              <a:rPr lang="en-US" dirty="0" smtClean="0">
                <a:sym typeface="Wingdings" pitchFamily="2" charset="2"/>
              </a:rPr>
              <a:t>Navigation Uses 3 stuck detectors </a:t>
            </a:r>
          </a:p>
          <a:p>
            <a:pPr marL="633222" indent="-514350"/>
            <a:endParaRPr lang="en-US" sz="2900" dirty="0" smtClean="0">
              <a:sym typeface="Wingdings" pitchFamily="2" charset="2"/>
            </a:endParaRPr>
          </a:p>
          <a:p>
            <a:pPr marL="633222" indent="-514350"/>
            <a:r>
              <a:rPr lang="en-US" b="1" dirty="0" smtClean="0">
                <a:sym typeface="Wingdings" pitchFamily="2" charset="2"/>
              </a:rPr>
              <a:t>UT2004TimeStuckDetector(</a:t>
            </a:r>
            <a:r>
              <a:rPr lang="en-US" b="1" dirty="0" err="1" smtClean="0">
                <a:sym typeface="Wingdings" pitchFamily="2" charset="2"/>
              </a:rPr>
              <a:t>bot</a:t>
            </a:r>
            <a:r>
              <a:rPr lang="en-US" b="1" dirty="0" smtClean="0">
                <a:sym typeface="Wingdings" pitchFamily="2" charset="2"/>
              </a:rPr>
              <a:t>, 3000)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if the </a:t>
            </a:r>
            <a:r>
              <a:rPr lang="en-US" dirty="0" err="1" smtClean="0">
                <a:sym typeface="Wingdings" pitchFamily="2" charset="2"/>
              </a:rPr>
              <a:t>bot</a:t>
            </a:r>
            <a:r>
              <a:rPr lang="en-US" dirty="0" smtClean="0">
                <a:sym typeface="Wingdings" pitchFamily="2" charset="2"/>
              </a:rPr>
              <a:t> does not move for 3 seconds consider it is stuck (check small velocity delta)</a:t>
            </a:r>
            <a:endParaRPr lang="en-US" b="1" dirty="0" smtClean="0">
              <a:sym typeface="Wingdings" pitchFamily="2" charset="2"/>
            </a:endParaRPr>
          </a:p>
          <a:p>
            <a:pPr marL="925830" lvl="1" indent="-514350"/>
            <a:endParaRPr lang="en-US" b="1" dirty="0" smtClean="0">
              <a:sym typeface="Wingdings" pitchFamily="2" charset="2"/>
            </a:endParaRPr>
          </a:p>
          <a:p>
            <a:pPr marL="633222" indent="-514350"/>
            <a:r>
              <a:rPr lang="en-US" b="1" dirty="0" smtClean="0">
                <a:sym typeface="Wingdings" pitchFamily="2" charset="2"/>
              </a:rPr>
              <a:t>UT2004PositionStuckDetector()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watch over the position history of the </a:t>
            </a:r>
            <a:r>
              <a:rPr lang="en-US" dirty="0" err="1" smtClean="0">
                <a:sym typeface="Wingdings" pitchFamily="2" charset="2"/>
              </a:rPr>
              <a:t>bot</a:t>
            </a:r>
            <a:r>
              <a:rPr lang="en-US" dirty="0" smtClean="0">
                <a:sym typeface="Wingdings" pitchFamily="2" charset="2"/>
              </a:rPr>
              <a:t>, if the </a:t>
            </a:r>
            <a:r>
              <a:rPr lang="en-US" dirty="0" err="1" smtClean="0">
                <a:sym typeface="Wingdings" pitchFamily="2" charset="2"/>
              </a:rPr>
              <a:t>bot</a:t>
            </a:r>
            <a:r>
              <a:rPr lang="en-US" dirty="0" smtClean="0">
                <a:sym typeface="Wingdings" pitchFamily="2" charset="2"/>
              </a:rPr>
              <a:t> does not move sufficiently enough, consider that it is stuck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DEFAULT_HISTORY_LENGTH, DEFAULT_MIN_DIAMETER, DEFAULT_MIN_Z</a:t>
            </a:r>
          </a:p>
          <a:p>
            <a:pPr marL="925830" lvl="1" indent="-514350"/>
            <a:endParaRPr lang="en-US" dirty="0" smtClean="0">
              <a:sym typeface="Wingdings" pitchFamily="2" charset="2"/>
            </a:endParaRPr>
          </a:p>
          <a:p>
            <a:pPr marL="633222" indent="-514350"/>
            <a:r>
              <a:rPr lang="en-US" b="1" dirty="0" smtClean="0">
                <a:sym typeface="Wingdings" pitchFamily="2" charset="2"/>
              </a:rPr>
              <a:t>UT2004DistanceStuckDetector()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counts how many times the </a:t>
            </a:r>
            <a:r>
              <a:rPr lang="en-US" dirty="0" err="1" smtClean="0">
                <a:sym typeface="Wingdings" pitchFamily="2" charset="2"/>
              </a:rPr>
              <a:t>bot</a:t>
            </a:r>
            <a:r>
              <a:rPr lang="en-US" dirty="0" smtClean="0">
                <a:sym typeface="Wingdings" pitchFamily="2" charset="2"/>
              </a:rPr>
              <a:t> was getting closer to the target and how many times it was getting farther (if it oscillates more than two times -&gt; STUCK)</a:t>
            </a: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Listening for navigation events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822161"/>
          </a:xfrm>
        </p:spPr>
        <p:txBody>
          <a:bodyPr>
            <a:normAutofit fontScale="55000" lnSpcReduction="20000"/>
          </a:bodyPr>
          <a:lstStyle/>
          <a:p>
            <a:pPr marL="633222" indent="-514350"/>
            <a:r>
              <a:rPr lang="en-US" dirty="0" smtClean="0">
                <a:sym typeface="Wingdings" pitchFamily="2" charset="2"/>
              </a:rPr>
              <a:t>With a </a:t>
            </a:r>
            <a:r>
              <a:rPr lang="en-US" dirty="0" err="1" smtClean="0">
                <a:sym typeface="Wingdings" pitchFamily="2" charset="2"/>
              </a:rPr>
              <a:t>FlagListener</a:t>
            </a:r>
            <a:r>
              <a:rPr lang="en-US" dirty="0" smtClean="0">
                <a:sym typeface="Wingdings" pitchFamily="2" charset="2"/>
              </a:rPr>
              <a:t>! Add one with method </a:t>
            </a:r>
            <a:r>
              <a:rPr lang="en-US" dirty="0" err="1" smtClean="0">
                <a:sym typeface="Wingdings" pitchFamily="2" charset="2"/>
              </a:rPr>
              <a:t>addStrongNavigationListener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endParaRPr lang="en-US" dirty="0" smtClean="0"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this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</a:t>
            </a:r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.addStrongNavigationListener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new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FlagListener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&lt;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NavigationState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&gt;() {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@Override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public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void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flagChanged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NavigationState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changedValue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){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switch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changedValue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 {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case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STUCK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break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case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STOPPED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break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case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TARGET_REACHED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break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case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PATH_COMPUTATION_FAILED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break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                      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case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NAVIGATING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</a:t>
            </a:r>
            <a:r>
              <a:rPr lang="en-US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break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}</a:t>
            </a: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}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});</a:t>
            </a: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Path following hell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lnSpcReduction="10000"/>
          </a:bodyPr>
          <a:lstStyle/>
          <a:p>
            <a:pPr marL="633222" indent="-514350"/>
            <a:r>
              <a:rPr lang="en-US" b="1" dirty="0" smtClean="0">
                <a:sym typeface="Wingdings" pitchFamily="2" charset="2"/>
              </a:rPr>
              <a:t>UT2004PathExecutor</a:t>
            </a: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Custom </a:t>
            </a:r>
            <a:r>
              <a:rPr lang="en-US" dirty="0" err="1" smtClean="0">
                <a:sym typeface="Wingdings" pitchFamily="2" charset="2"/>
              </a:rPr>
              <a:t>Pogamut</a:t>
            </a:r>
            <a:r>
              <a:rPr lang="en-US" dirty="0" smtClean="0">
                <a:sym typeface="Wingdings" pitchFamily="2" charset="2"/>
              </a:rPr>
              <a:t> path following code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Heavily tweaked for UT2004 and game update frequency 4 Hz (250 ms per synchronous batch)</a:t>
            </a: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The good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Works decently on non-complex maps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You don’t have to do it yourself</a:t>
            </a:r>
          </a:p>
          <a:p>
            <a:pPr marL="633222" indent="-514350"/>
            <a:r>
              <a:rPr lang="en-US" dirty="0" smtClean="0">
                <a:sym typeface="Wingdings" pitchFamily="2" charset="2"/>
              </a:rPr>
              <a:t>The bad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Has problems handling complex links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Spaghetti code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1191006" lvl="2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 Up!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the short test for this lessons</a:t>
            </a:r>
          </a:p>
          <a:p>
            <a:pPr lvl="1"/>
            <a:r>
              <a:rPr lang="en-US" dirty="0" smtClean="0"/>
              <a:t>5 minutes limit</a:t>
            </a:r>
          </a:p>
          <a:p>
            <a:pPr lvl="1"/>
            <a:r>
              <a:rPr lang="en-US" dirty="0" smtClean="0">
                <a:latin typeface="Consolas" pitchFamily="49" charset="0"/>
                <a:hlinkClick r:id="rId3"/>
              </a:rPr>
              <a:t>http://alturl.com/i37pm</a:t>
            </a:r>
            <a:endParaRPr lang="en-US" dirty="0" smtClean="0">
              <a:latin typeface="Consolas" pitchFamily="49" charset="0"/>
            </a:endParaRPr>
          </a:p>
          <a:p>
            <a:pPr lvl="1"/>
            <a:endParaRPr lang="en-US" dirty="0" smtClean="0"/>
          </a:p>
          <a:p>
            <a:pPr lvl="1"/>
            <a:r>
              <a:rPr lang="en-US" sz="2400" dirty="0" smtClean="0">
                <a:hlinkClick r:id="rId4"/>
              </a:rPr>
              <a:t>https://docs.google.com/forms/d/1LQtmswJiHHjKzsaUTGfvzf3ZUmzbi-3qwNRZvDAausc/viewform</a:t>
            </a:r>
            <a:r>
              <a:rPr lang="en-US" sz="2400" dirty="0" smtClean="0"/>
              <a:t> 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Stuck detection details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822161"/>
          </a:xfrm>
        </p:spPr>
        <p:txBody>
          <a:bodyPr>
            <a:normAutofit fontScale="47500" lnSpcReduction="20000"/>
          </a:bodyPr>
          <a:lstStyle/>
          <a:p>
            <a:pPr marL="633222" indent="-514350"/>
            <a:r>
              <a:rPr lang="en-US" sz="3400" dirty="0" smtClean="0">
                <a:sym typeface="Wingdings" pitchFamily="2" charset="2"/>
              </a:rPr>
              <a:t>Inside </a:t>
            </a:r>
            <a:r>
              <a:rPr lang="en-US" sz="33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UT2004PathExecutorStuckState</a:t>
            </a:r>
            <a:endParaRPr lang="en-US" sz="34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/>
            <a:r>
              <a:rPr lang="en-US" sz="3000" dirty="0" smtClean="0">
                <a:sym typeface="Wingdings" pitchFamily="2" charset="2"/>
              </a:rPr>
              <a:t>Who has detected the stuck</a:t>
            </a:r>
          </a:p>
          <a:p>
            <a:pPr marL="925830" lvl="1" indent="-514350"/>
            <a:r>
              <a:rPr lang="en-US" sz="3000" dirty="0" smtClean="0">
                <a:sym typeface="Wingdings" pitchFamily="2" charset="2"/>
              </a:rPr>
              <a:t>Which 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NavPointNeighboutLink</a:t>
            </a:r>
            <a:r>
              <a:rPr lang="en-US" sz="3000" dirty="0" smtClean="0">
                <a:sym typeface="Wingdings" pitchFamily="2" charset="2"/>
              </a:rPr>
              <a:t> </a:t>
            </a:r>
            <a:r>
              <a:rPr lang="en-US" sz="3000" dirty="0" err="1" smtClean="0">
                <a:sym typeface="Wingdings" pitchFamily="2" charset="2"/>
              </a:rPr>
              <a:t>bot</a:t>
            </a:r>
            <a:r>
              <a:rPr lang="en-US" sz="3000" dirty="0" smtClean="0">
                <a:sym typeface="Wingdings" pitchFamily="2" charset="2"/>
              </a:rPr>
              <a:t> failed to traverse</a:t>
            </a:r>
          </a:p>
          <a:p>
            <a:pPr marL="633222" indent="-514350"/>
            <a:r>
              <a:rPr lang="en-US" sz="3400" dirty="0" smtClean="0">
                <a:sym typeface="Wingdings" pitchFamily="2" charset="2"/>
              </a:rPr>
              <a:t>Version: 3.5.1-SNAPSHOT and later</a:t>
            </a:r>
          </a:p>
          <a:p>
            <a:pPr marL="925830" lvl="1" indent="-514350"/>
            <a:endParaRPr lang="en-US" dirty="0" smtClean="0">
              <a:sym typeface="Wingdings" pitchFamily="2" charset="2"/>
            </a:endParaRP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cs-CZ" sz="2900" dirty="0" err="1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pathExecutor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.getState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().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addStrongListener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(</a:t>
            </a:r>
            <a:endParaRPr lang="en-US" sz="2900" dirty="0" smtClean="0">
              <a:latin typeface="Courier New" pitchFamily="49" charset="0"/>
              <a:cs typeface="Courier New" pitchFamily="49" charset="0"/>
            </a:endParaRP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cs-CZ" sz="29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FlagListener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IPathExecutorState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&gt;() {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@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Overrid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e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cs-CZ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cs-CZ" sz="29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flagChanged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2900" dirty="0" err="1" smtClean="0">
                <a:latin typeface="Courier New" pitchFamily="49" charset="0"/>
                <a:cs typeface="Courier New" pitchFamily="49" charset="0"/>
              </a:rPr>
              <a:t>IPathExecutorState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 event</a:t>
            </a:r>
            <a:r>
              <a:rPr lang="cs-CZ" sz="2900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			switch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(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changedValue.getState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()) {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				case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9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STUCK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: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		UT2004PathExecutorStuckState 									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stuckDetails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=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				(UT2004PathExecutorStuckState)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				event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log.info(“STUCK by: “ +</a:t>
            </a:r>
            <a:endParaRPr lang="en-US" sz="29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		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stuckDetails.getStuckDetector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().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getClass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    .</a:t>
            </a:r>
            <a:r>
              <a:rPr lang="en-US" sz="29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getSimpleName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               );</a:t>
            </a:r>
            <a:endParaRPr lang="en-US" sz="29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		…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					break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	…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		}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}</a:t>
            </a:r>
          </a:p>
          <a:p>
            <a:pPr marL="179388" indent="0">
              <a:buNone/>
              <a:tabLst>
                <a:tab pos="538163" algn="l"/>
                <a:tab pos="896938" algn="l"/>
                <a:tab pos="1255713" algn="l"/>
                <a:tab pos="1612900" algn="l"/>
                <a:tab pos="1971675" algn="l"/>
                <a:tab pos="2330450" algn="l"/>
              </a:tabLst>
            </a:pPr>
            <a:r>
              <a:rPr lang="en-US" sz="29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});</a:t>
            </a: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 – Legacy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Path planner &amp; Path executor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92500"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Plan the path (list of </a:t>
            </a:r>
            <a:r>
              <a:rPr lang="en-US" dirty="0" err="1" smtClean="0">
                <a:sym typeface="Wingdings" pitchFamily="2" charset="2"/>
              </a:rPr>
              <a:t>navpoints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pathPlanner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.computePath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</a:p>
          <a:p>
            <a:pPr marL="925830" lvl="1" indent="-51435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ILocated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from, to)</a:t>
            </a:r>
          </a:p>
          <a:p>
            <a:pPr marL="1191006" lvl="2" indent="-514350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Watch out for UT2004 quirks! Max 31 </a:t>
            </a:r>
            <a:r>
              <a:rPr lang="en-US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navpoints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per path (+ starting position location == 32 path points).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.computePath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NavPoint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from, to)</a:t>
            </a:r>
          </a:p>
          <a:p>
            <a:pPr marL="1191006" lvl="2" indent="-514350"/>
            <a:r>
              <a:rPr lang="en-US" dirty="0" smtClean="0">
                <a:latin typeface="+mj-lt"/>
                <a:cs typeface="Courier New" pitchFamily="49" charset="0"/>
                <a:sym typeface="Wingdings" pitchFamily="2" charset="2"/>
              </a:rPr>
              <a:t>Plans path only between </a:t>
            </a:r>
            <a:r>
              <a:rPr lang="en-US" sz="23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NavPoints</a:t>
            </a: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Follow the path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pathExecutor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.followPath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(path)</a:t>
            </a:r>
          </a:p>
          <a:p>
            <a:pPr marL="925830" lvl="1" indent="-514350"/>
            <a:r>
              <a:rPr lang="en-US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pathExecutor</a:t>
            </a:r>
            <a:r>
              <a:rPr lang="en-US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.isExecuting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()</a:t>
            </a:r>
          </a:p>
          <a:p>
            <a:pPr marL="925830" lvl="1" indent="-514350"/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Watch out for its </a:t>
            </a:r>
            <a:r>
              <a:rPr lang="en-US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statefullness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!</a:t>
            </a: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Navigation – Legacy </a:t>
            </a:r>
            <a:br>
              <a:rPr lang="en-US" dirty="0" smtClean="0"/>
            </a:b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fwMap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7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vs.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pathPlanner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644008" y="1772816"/>
            <a:ext cx="4320480" cy="2376264"/>
          </a:xfrm>
        </p:spPr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sz="36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fwMap</a:t>
            </a:r>
            <a:endParaRPr lang="en-US" sz="3600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633222" indent="-514350"/>
            <a:r>
              <a:rPr lang="en-US" sz="2600" dirty="0" smtClean="0">
                <a:solidFill>
                  <a:srgbClr val="0070C0"/>
                </a:solidFill>
                <a:sym typeface="Wingdings" pitchFamily="2" charset="2"/>
              </a:rPr>
              <a:t>Floyd-</a:t>
            </a:r>
            <a:r>
              <a:rPr lang="en-US" sz="2600" dirty="0" err="1" smtClean="0">
                <a:solidFill>
                  <a:srgbClr val="0070C0"/>
                </a:solidFill>
                <a:sym typeface="Wingdings" pitchFamily="2" charset="2"/>
              </a:rPr>
              <a:t>Warshall</a:t>
            </a:r>
            <a:endParaRPr lang="en-US" sz="2600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925830" lvl="1" indent="-514350"/>
            <a:r>
              <a:rPr lang="en-US" sz="2200" dirty="0" smtClean="0">
                <a:solidFill>
                  <a:srgbClr val="0070C0"/>
                </a:solidFill>
                <a:sym typeface="Wingdings" pitchFamily="2" charset="2"/>
              </a:rPr>
              <a:t>O(n) path </a:t>
            </a:r>
            <a:r>
              <a:rPr lang="en-US" sz="2200" dirty="0" err="1" smtClean="0">
                <a:solidFill>
                  <a:srgbClr val="0070C0"/>
                </a:solidFill>
                <a:sym typeface="Wingdings" pitchFamily="2" charset="2"/>
              </a:rPr>
              <a:t>retrievel</a:t>
            </a:r>
            <a:endParaRPr lang="en-US" sz="2200" dirty="0" smtClean="0">
              <a:solidFill>
                <a:srgbClr val="0070C0"/>
              </a:solidFill>
              <a:sym typeface="Wingdings" pitchFamily="2" charset="2"/>
            </a:endParaRPr>
          </a:p>
          <a:p>
            <a:pPr marL="633222" indent="-514350"/>
            <a:r>
              <a:rPr lang="en-US" sz="2600" dirty="0" smtClean="0">
                <a:solidFill>
                  <a:srgbClr val="0070C0"/>
                </a:solidFill>
                <a:sym typeface="Wingdings" pitchFamily="2" charset="2"/>
              </a:rPr>
              <a:t>Graph may be altered</a:t>
            </a:r>
          </a:p>
          <a:p>
            <a:pPr marL="633222" indent="-514350"/>
            <a:r>
              <a:rPr lang="en-US" sz="2600" dirty="0" smtClean="0">
                <a:solidFill>
                  <a:srgbClr val="FF0000"/>
                </a:solidFill>
                <a:sym typeface="Wingdings" pitchFamily="2" charset="2"/>
              </a:rPr>
              <a:t>Can’t plan to all locations</a:t>
            </a:r>
          </a:p>
          <a:p>
            <a:pPr marL="633222" indent="-514350"/>
            <a:endParaRPr lang="en-US" sz="2600" dirty="0" smtClean="0">
              <a:sym typeface="Wingdings" pitchFamily="2" charset="2"/>
            </a:endParaRPr>
          </a:p>
          <a:p>
            <a:pPr marL="633222" indent="-514350">
              <a:buNone/>
            </a:pPr>
            <a:endParaRPr lang="en-US" sz="3600" dirty="0" smtClean="0">
              <a:sym typeface="Wingdings" pitchFamily="2" charset="2"/>
            </a:endParaRPr>
          </a:p>
          <a:p>
            <a:pPr marL="633222" indent="-514350"/>
            <a:endParaRPr lang="en-US" sz="3600" dirty="0" smtClean="0">
              <a:sym typeface="Wingdings" pitchFamily="2" charset="2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844824"/>
            <a:ext cx="4392488" cy="2376264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/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pathPlanner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  <a:sym typeface="Wingdings" pitchFamily="2" charset="2"/>
            </a:endParaRP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Path is planned at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UT2004 =&gt; slower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Graph is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fixed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600" baseline="0" dirty="0" smtClean="0">
                <a:solidFill>
                  <a:srgbClr val="0070C0"/>
                </a:solidFill>
                <a:sym typeface="Wingdings" pitchFamily="2" charset="2"/>
              </a:rPr>
              <a:t>May</a:t>
            </a:r>
            <a:r>
              <a:rPr lang="en-US" sz="2600" dirty="0" smtClean="0">
                <a:solidFill>
                  <a:srgbClr val="0070C0"/>
                </a:solidFill>
                <a:sym typeface="Wingdings" pitchFamily="2" charset="2"/>
              </a:rPr>
              <a:t> plan everywhere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Has limit ~ 32 path points</a:t>
            </a: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6" y="4653136"/>
            <a:ext cx="8424936" cy="100811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633222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  <a:sym typeface="Wingdings" pitchFamily="2" charset="2"/>
              </a:rPr>
              <a:t>pathExecutor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 works with both!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633222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5</a:t>
            </a:r>
            <a:br>
              <a:rPr lang="en-US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Navigation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Bot</a:t>
            </a:r>
            <a:endParaRPr lang="cs-CZ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22161"/>
          </a:xfrm>
        </p:spPr>
        <p:txBody>
          <a:bodyPr>
            <a:normAutofit fontScale="77500" lnSpcReduction="20000"/>
          </a:bodyPr>
          <a:lstStyle/>
          <a:p>
            <a:pPr marL="633222" lvl="0" indent="-514350"/>
            <a:r>
              <a:rPr lang="en-US" dirty="0" smtClean="0"/>
              <a:t>Let’s create </a:t>
            </a:r>
            <a:r>
              <a:rPr lang="en-US" b="1" dirty="0" err="1" smtClean="0"/>
              <a:t>NavigationBot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Choose a </a:t>
            </a:r>
            <a:r>
              <a:rPr lang="en-US" dirty="0" smtClean="0">
                <a:sym typeface="Wingdings" pitchFamily="2" charset="2"/>
              </a:rPr>
              <a:t>random </a:t>
            </a:r>
            <a:r>
              <a:rPr lang="en-US" dirty="0" err="1" smtClean="0">
                <a:sym typeface="Wingdings" pitchFamily="2" charset="2"/>
              </a:rPr>
              <a:t>NavPoint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Run </a:t>
            </a:r>
            <a:r>
              <a:rPr lang="en-US" dirty="0" smtClean="0"/>
              <a:t>to that </a:t>
            </a:r>
            <a:r>
              <a:rPr lang="en-US" dirty="0" err="1" smtClean="0"/>
              <a:t>NavPoint</a:t>
            </a:r>
            <a:endParaRPr lang="en-US" dirty="0" smtClean="0"/>
          </a:p>
          <a:p>
            <a:pPr marL="925830" lvl="1" indent="-514350"/>
            <a:r>
              <a:rPr lang="en-US" dirty="0" smtClean="0"/>
              <a:t>Iterate</a:t>
            </a: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Handle bot </a:t>
            </a:r>
            <a:r>
              <a:rPr lang="en-US" dirty="0" err="1" smtClean="0">
                <a:sym typeface="Wingdings" pitchFamily="2" charset="2"/>
              </a:rPr>
              <a:t>stucking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r>
              <a:rPr lang="en-US" dirty="0" smtClean="0">
                <a:sym typeface="Wingdings" pitchFamily="2" charset="2"/>
              </a:rPr>
              <a:t>Use global chat to report what your bot is doing and what is </a:t>
            </a:r>
            <a:r>
              <a:rPr lang="en-US" dirty="0" err="1" smtClean="0">
                <a:sym typeface="Wingdings" pitchFamily="2" charset="2"/>
              </a:rPr>
              <a:t>happenning</a:t>
            </a:r>
            <a:endParaRPr lang="en-US" dirty="0" smtClean="0">
              <a:sym typeface="Wingdings" pitchFamily="2" charset="2"/>
            </a:endParaRPr>
          </a:p>
          <a:p>
            <a:pPr marL="925830" lvl="1" indent="-514350"/>
            <a:endParaRPr lang="en-US" sz="1400" dirty="0" smtClean="0">
              <a:sym typeface="Wingdings" pitchFamily="2" charset="2"/>
            </a:endParaRPr>
          </a:p>
          <a:p>
            <a:pPr marL="633222" lvl="1" indent="-51435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How to detect that the bot has stuck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</a:p>
          <a:p>
            <a:pPr marL="633222" lvl="1" indent="-51435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1300" dirty="0" smtClean="0">
              <a:solidFill>
                <a:srgbClr val="FF0000"/>
              </a:solidFill>
            </a:endParaRPr>
          </a:p>
          <a:p>
            <a:pPr marL="633222" lvl="1" indent="-51435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What if the location is currently unreachable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</a:p>
          <a:p>
            <a:pPr marL="925830" lvl="1" indent="-514350"/>
            <a:r>
              <a:rPr lang="en-US" dirty="0" smtClean="0"/>
              <a:t>See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TabooSet</a:t>
            </a:r>
            <a:r>
              <a:rPr lang="en-US" dirty="0" smtClean="0"/>
              <a:t> </a:t>
            </a:r>
            <a:r>
              <a:rPr lang="en-US" dirty="0" smtClean="0"/>
              <a:t>class</a:t>
            </a:r>
          </a:p>
          <a:p>
            <a:pPr marL="925830" lvl="1" indent="-514350"/>
            <a:endParaRPr lang="cs-CZ" sz="1300" dirty="0" smtClean="0"/>
          </a:p>
          <a:p>
            <a:pPr marL="633222" indent="-514350"/>
            <a:r>
              <a:rPr lang="en-US" dirty="0" smtClean="0"/>
              <a:t>Test your bot </a:t>
            </a:r>
            <a:r>
              <a:rPr lang="cs-CZ" dirty="0" smtClean="0"/>
              <a:t>on</a:t>
            </a:r>
            <a:r>
              <a:rPr lang="en-US" dirty="0" smtClean="0"/>
              <a:t> map</a:t>
            </a:r>
            <a:r>
              <a:rPr lang="cs-CZ" dirty="0" smtClean="0"/>
              <a:t> </a:t>
            </a:r>
            <a:r>
              <a:rPr lang="cs-CZ" dirty="0" smtClean="0"/>
              <a:t>DM</a:t>
            </a:r>
            <a:r>
              <a:rPr lang="en-US" dirty="0" smtClean="0"/>
              <a:t>-1on1-Albatross</a:t>
            </a:r>
          </a:p>
          <a:p>
            <a:pPr marL="633222" indent="-514350"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ucc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server DM-1on1-Albatross?game=GameBots2004.BotDeathMatch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?...</a:t>
            </a:r>
          </a:p>
          <a:p>
            <a:pPr marL="633222" indent="-514350"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marL="633222" indent="-514350"/>
            <a:r>
              <a:rPr lang="en-US" i="1" dirty="0" smtClean="0"/>
              <a:t>10 points</a:t>
            </a:r>
            <a:endParaRPr lang="en-US" i="1" dirty="0" smtClean="0"/>
          </a:p>
          <a:p>
            <a:pPr marL="1191006" lvl="2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5</a:t>
            </a:r>
            <a:br>
              <a:rPr lang="en-US" dirty="0" smtClean="0"/>
            </a:b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Cheatsheet</a:t>
            </a:r>
            <a:endParaRPr lang="cs-CZ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435280" cy="4822161"/>
          </a:xfrm>
        </p:spPr>
        <p:txBody>
          <a:bodyPr>
            <a:normAutofit fontScale="85000" lnSpcReduction="20000"/>
          </a:bodyPr>
          <a:lstStyle/>
          <a:p>
            <a:pPr marL="633222" lvl="0" indent="-514350"/>
            <a:r>
              <a:rPr lang="en-US" dirty="0" smtClean="0"/>
              <a:t>Deciding where to go</a:t>
            </a: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MyCollections.getRandom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925830" lvl="1" indent="-514350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DistanceUtils</a:t>
            </a:r>
            <a:r>
              <a:rPr lang="en-US" dirty="0" smtClean="0"/>
              <a:t>…</a:t>
            </a:r>
          </a:p>
          <a:p>
            <a:pPr marL="925830" lvl="1" indent="-514350"/>
            <a:endParaRPr lang="en-US" sz="1200" dirty="0" smtClean="0"/>
          </a:p>
          <a:p>
            <a:pPr marL="633222" lvl="0" indent="-514350"/>
            <a:r>
              <a:rPr lang="en-US" dirty="0" smtClean="0"/>
              <a:t>Navigation module</a:t>
            </a: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navigation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.navigate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(…)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navigation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.isNavigating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925830" lvl="1" indent="-514350"/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633222" indent="-514350"/>
            <a:r>
              <a:rPr lang="en-US" dirty="0" smtClean="0"/>
              <a:t>Stuck listening</a:t>
            </a: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navigation</a:t>
            </a:r>
            <a:endParaRPr lang="en-US" sz="2400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marL="925830" lvl="1" indent="-514350">
              <a:buNone/>
            </a:pPr>
            <a:r>
              <a:rPr lang="en-US" sz="2400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addStrongNavigationListener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marL="925830" lvl="1" indent="-514350">
              <a:buNone/>
            </a:pPr>
            <a:r>
              <a:rPr lang="en-US" sz="2400" dirty="0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	new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FlagListener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NavigationState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&gt;() { … })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925830" lvl="1" indent="-514350">
              <a:buNone/>
            </a:pPr>
            <a:endParaRPr lang="en-US" sz="1300" dirty="0" smtClean="0"/>
          </a:p>
          <a:p>
            <a:pPr marL="633222" indent="-514350"/>
            <a:r>
              <a:rPr lang="en-US" dirty="0" smtClean="0"/>
              <a:t>Info about the bot</a:t>
            </a: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.getLocation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925830" lvl="1" indent="-514350"/>
            <a:r>
              <a:rPr lang="en-US" sz="2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2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info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.atLocation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ILocated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925830" lvl="1" indent="-514350">
              <a:buNone/>
            </a:pPr>
            <a:endParaRPr lang="en-US" sz="2400" dirty="0" smtClean="0"/>
          </a:p>
          <a:p>
            <a:pPr marL="633222" lvl="0" indent="-514350"/>
            <a:endParaRPr lang="en-US" dirty="0" smtClean="0"/>
          </a:p>
          <a:p>
            <a:pPr marL="1191006" lvl="2" indent="-514350"/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925830" lvl="1" indent="-514350">
              <a:buNone/>
            </a:pPr>
            <a:endParaRPr lang="en-US" dirty="0" smtClean="0">
              <a:latin typeface="Courier New" pitchFamily="49" charset="0"/>
              <a:cs typeface="Courier New" pitchFamily="49" charset="0"/>
              <a:sym typeface="Wingdings" pitchFamily="2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 us finished assignment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51520" y="1772816"/>
            <a:ext cx="8712968" cy="4896544"/>
          </a:xfrm>
          <a:prstGeom prst="rect">
            <a:avLst/>
          </a:prstGeom>
        </p:spPr>
        <p:txBody>
          <a:bodyPr vert="horz" lIns="54864" tIns="91440" rtlCol="0">
            <a:normAutofit fontScale="550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3600" baseline="0" dirty="0" smtClean="0"/>
              <a:t>Via e-</a:t>
            </a:r>
            <a:r>
              <a:rPr lang="en-US" sz="3600" dirty="0" smtClean="0"/>
              <a:t>mail: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300" i="1" dirty="0" smtClean="0"/>
              <a:t>Subject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“Pogamut homework 2014 – Assignment X”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Replace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‘X’</a:t>
            </a:r>
            <a:r>
              <a:rPr lang="en-US" sz="3200" dirty="0" smtClean="0"/>
              <a:t> with the assignment number and the subject has to be without quotes of course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…or face </a:t>
            </a:r>
            <a:r>
              <a:rPr lang="en-US" sz="3200" dirty="0" smtClean="0">
                <a:solidFill>
                  <a:srgbClr val="FF0000"/>
                </a:solidFill>
              </a:rPr>
              <a:t>-2 score penalization</a:t>
            </a:r>
          </a:p>
          <a:p>
            <a:pPr marL="1810512" lvl="3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7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300" i="1" dirty="0" smtClean="0"/>
              <a:t>To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jakub.gemrot@gmail.com</a:t>
            </a:r>
            <a:endParaRPr lang="en-US" sz="28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Gemrot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(Tuesday practice lessons)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3"/>
              </a:rPr>
              <a:t>m</a:t>
            </a:r>
            <a:r>
              <a:rPr lang="cs-CZ" sz="2800" dirty="0" err="1" smtClean="0">
                <a:hlinkClick r:id="rId3"/>
              </a:rPr>
              <a:t>ichal.bida</a:t>
            </a:r>
            <a:r>
              <a:rPr lang="en-US" sz="2800" dirty="0" smtClean="0">
                <a:hlinkClick r:id="rId3"/>
              </a:rPr>
              <a:t>@</a:t>
            </a:r>
            <a:r>
              <a:rPr lang="en-US" sz="2800" dirty="0" err="1" smtClean="0">
                <a:hlinkClick r:id="rId3"/>
              </a:rPr>
              <a:t>gmail.com</a:t>
            </a:r>
            <a:endParaRPr lang="en-US" sz="28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Michal B</a:t>
            </a:r>
            <a:r>
              <a:rPr kumimoji="0" lang="cs-CZ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ída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/>
              <a:t>(Monday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practice lessons)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kumimoji="0" lang="en-US" sz="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i="1" dirty="0" smtClean="0"/>
              <a:t>Attachment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dirty="0" smtClean="0"/>
              <a:t>Completely zip-up your project(s) folder except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‘target’</a:t>
            </a:r>
            <a:r>
              <a:rPr lang="en-US" sz="3300" dirty="0" smtClean="0"/>
              <a:t> directory and </a:t>
            </a:r>
            <a:r>
              <a:rPr lang="en-US" sz="2900" dirty="0" smtClean="0">
                <a:latin typeface="Courier New" pitchFamily="49" charset="0"/>
                <a:cs typeface="Courier New" pitchFamily="49" charset="0"/>
              </a:rPr>
              <a:t>IDE specific files</a:t>
            </a:r>
            <a:r>
              <a:rPr lang="en-US" sz="3300" dirty="0" smtClean="0"/>
              <a:t> (or face </a:t>
            </a:r>
            <a:r>
              <a:rPr lang="en-US" sz="3300" dirty="0" smtClean="0">
                <a:solidFill>
                  <a:srgbClr val="FF0000"/>
                </a:solidFill>
              </a:rPr>
              <a:t>-2 score penalization</a:t>
            </a:r>
            <a:r>
              <a:rPr lang="en-US" sz="3300" dirty="0" smtClean="0"/>
              <a:t>)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70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300" i="1" dirty="0" smtClean="0"/>
              <a:t>Body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b="1" dirty="0" smtClean="0"/>
              <a:t>Please send us information about how much time it took you to finish the assignment + any comments regarding your implementation struggle</a:t>
            </a:r>
            <a:endParaRPr lang="en-US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i="1" dirty="0" smtClean="0"/>
              <a:t>Information won’t be abused/made public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000" i="1" baseline="0" dirty="0" smtClean="0"/>
              <a:t>In fact it helps to make the practice lessons better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700" i="1" baseline="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Don’t forget to mention your full name! </a:t>
            </a:r>
            <a:endParaRPr lang="cs-CZ" sz="320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3000" i="1" baseline="0" dirty="0" smtClean="0"/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 sense a soul in search of answers…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18864" y="19275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do not own the patent of perfection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(yet…)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000" dirty="0" smtClean="0"/>
              <a:t>In case of doubts about the assignment, tournament or hard problems, bugs don’t hesitate to contact us!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Gemrot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(Tuesday practice lessons)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j</a:t>
            </a:r>
            <a:r>
              <a:rPr lang="en-US" sz="2800" baseline="0" dirty="0" smtClean="0">
                <a:hlinkClick r:id="rId2"/>
              </a:rPr>
              <a:t>akub.gemrot@gmail.com</a:t>
            </a:r>
            <a:endParaRPr lang="en-US" sz="2800" baseline="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Michal B</a:t>
            </a:r>
            <a:r>
              <a:rPr kumimoji="0" lang="cs-CZ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ída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/>
              <a:t>(Monday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practice lessons)</a:t>
            </a:r>
            <a:endParaRPr kumimoji="0" lang="cs-CZ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baseline="0" dirty="0" smtClean="0">
                <a:hlinkClick r:id="rId3"/>
              </a:rPr>
              <a:t>m</a:t>
            </a:r>
            <a:r>
              <a:rPr lang="cs-CZ" sz="2800" baseline="0" dirty="0" err="1" smtClean="0">
                <a:hlinkClick r:id="rId3"/>
              </a:rPr>
              <a:t>ichal.bida</a:t>
            </a:r>
            <a:r>
              <a:rPr lang="en-US" sz="2800" baseline="0" dirty="0" smtClean="0">
                <a:hlinkClick r:id="rId3"/>
              </a:rPr>
              <a:t>@</a:t>
            </a:r>
            <a:r>
              <a:rPr lang="en-US" sz="2800" baseline="0" dirty="0" err="1" smtClean="0">
                <a:hlinkClick r:id="rId3"/>
              </a:rPr>
              <a:t>gmail.com</a:t>
            </a: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sz="2800" baseline="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menu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sz="3200" b="1" dirty="0" smtClean="0"/>
              <a:t>Navigating inside UT2004</a:t>
            </a:r>
          </a:p>
          <a:p>
            <a:pPr marL="633222" indent="-514350">
              <a:buNone/>
            </a:pPr>
            <a:endParaRPr lang="en-US" sz="2200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PogamutUT2004 World Abstraction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PogamutUT2004 Navigation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endParaRPr lang="en-US" sz="32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Already covered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91041" cy="5373216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1691680" y="4385652"/>
            <a:ext cx="864096" cy="411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150226" y="348046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308930" y="4663500"/>
            <a:ext cx="360040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804874" y="4735418"/>
            <a:ext cx="360040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765224" y="4179902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Today</a:t>
            </a:r>
            <a:endParaRPr lang="cs-CZ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D:\Documents\Prezentace-Clanky\2011 - 11 - JAAMAS\Industry-PoV\IVA_Architecture-Industry-Detai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91041" cy="5373216"/>
          </a:xfrm>
          <a:prstGeom prst="rect">
            <a:avLst/>
          </a:prstGeom>
          <a:noFill/>
        </p:spPr>
      </p:pic>
      <p:sp>
        <p:nvSpPr>
          <p:cNvPr id="4" name="Elipsa 3"/>
          <p:cNvSpPr/>
          <p:nvPr/>
        </p:nvSpPr>
        <p:spPr>
          <a:xfrm>
            <a:off x="1691680" y="4385652"/>
            <a:ext cx="864096" cy="41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4150226" y="3480460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Elipsa 5"/>
          <p:cNvSpPr/>
          <p:nvPr/>
        </p:nvSpPr>
        <p:spPr>
          <a:xfrm>
            <a:off x="2308930" y="4663500"/>
            <a:ext cx="360040" cy="9361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1804874" y="4735418"/>
            <a:ext cx="360040" cy="792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5765224" y="4179902"/>
            <a:ext cx="1152128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2897886" y="3824900"/>
            <a:ext cx="1098050" cy="30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6129281" y="4520703"/>
            <a:ext cx="1098050" cy="276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menu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222" indent="-514350">
              <a:buNone/>
            </a:pPr>
            <a:r>
              <a:rPr lang="en-US" b="1" dirty="0" smtClean="0"/>
              <a:t>Navigating inside UT2004</a:t>
            </a:r>
            <a:endParaRPr lang="en-US" sz="3200" b="1" dirty="0" smtClean="0"/>
          </a:p>
          <a:p>
            <a:pPr marL="633222" indent="-514350">
              <a:buNone/>
            </a:pPr>
            <a:endParaRPr lang="en-US" sz="2200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Big Picture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PogamutUT2004 World Abstraction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PogamutUT2004 Navigation</a:t>
            </a:r>
          </a:p>
          <a:p>
            <a:pPr marL="633222" indent="-514350">
              <a:buFont typeface="+mj-lt"/>
              <a:buAutoNum type="arabicPeriod"/>
            </a:pPr>
            <a:endParaRPr lang="en-US" dirty="0" smtClean="0"/>
          </a:p>
          <a:p>
            <a:pPr marL="633222" indent="-514350">
              <a:buFont typeface="+mj-lt"/>
              <a:buAutoNum type="arabicPeriod"/>
            </a:pPr>
            <a:endParaRPr lang="en-US" sz="32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Pogamut</a:t>
            </a:r>
            <a:r>
              <a:rPr lang="en-US" dirty="0" smtClean="0"/>
              <a:t> World Abstraction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Basics</a:t>
            </a:r>
            <a:endParaRPr lang="cs-CZ" sz="3600" dirty="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07504" y="1628800"/>
            <a:ext cx="4464496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Objects (</a:t>
            </a:r>
            <a:r>
              <a:rPr lang="en-US" sz="2400" b="1" i="1" dirty="0" err="1" smtClean="0">
                <a:latin typeface="Calibri" pitchFamily="34" charset="0"/>
                <a:cs typeface="Calibri" pitchFamily="34" charset="0"/>
              </a:rPr>
              <a:t>IWorldObject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):</a:t>
            </a:r>
            <a:endParaRPr lang="en-US" sz="2000" b="1" i="1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Player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Item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NavPoint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Self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IncomingProjectile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572000" y="1628800"/>
            <a:ext cx="4464496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Events (</a:t>
            </a:r>
            <a:r>
              <a:rPr lang="en-US" sz="2400" b="1" i="1" dirty="0" err="1" smtClean="0">
                <a:latin typeface="Calibri" pitchFamily="34" charset="0"/>
                <a:cs typeface="Calibri" pitchFamily="34" charset="0"/>
              </a:rPr>
              <a:t>IWorldEvent</a:t>
            </a: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):</a:t>
            </a:r>
            <a:endParaRPr lang="en-US" sz="2000" b="1" i="1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HearNoise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HearPickup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BotDamaged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BotKilled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PlayerDamaged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PlayerKilled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Bumped</a:t>
            </a:r>
          </a:p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GlobalChat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07504" y="3717032"/>
            <a:ext cx="8784976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438912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Use modules, listeners and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Pogamut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helper classes!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players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items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info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…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MyCollections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DistanceUtils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this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players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.canSeePlayers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()) {  …  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@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EventListener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eventClass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GlobalChat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.class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public void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chat(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GlobalChat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chatEvent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	…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}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UT2004 World Abstraction</a:t>
            </a:r>
            <a:br>
              <a:rPr lang="en-US" sz="4200" dirty="0" smtClean="0"/>
            </a:b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Navigation graph</a:t>
            </a:r>
            <a:endParaRPr lang="cs-CZ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8" descr="UT-Nav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808"/>
            <a:ext cx="4248150" cy="4896544"/>
          </a:xfrm>
          <a:prstGeom prst="rect">
            <a:avLst/>
          </a:prstGeom>
          <a:noFill/>
        </p:spPr>
      </p:pic>
      <p:pic>
        <p:nvPicPr>
          <p:cNvPr id="5" name="Picture 10" descr="UT-NavGraph-On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80928"/>
            <a:ext cx="3562350" cy="3435846"/>
          </a:xfrm>
          <a:prstGeom prst="rect">
            <a:avLst/>
          </a:prstGeom>
          <a:noFill/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644008" y="4365104"/>
            <a:ext cx="576263" cy="287338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644008" y="1772816"/>
            <a:ext cx="4248472" cy="49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#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Navpoints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in the map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= 100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– 5000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UT2004 World Abstraction</a:t>
            </a:r>
            <a:br>
              <a:rPr lang="en-US" dirty="0" smtClean="0"/>
            </a:br>
            <a:r>
              <a:rPr lang="en-US" sz="36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Underlaying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classes – low level API</a:t>
            </a:r>
            <a:endParaRPr lang="cs-CZ" sz="3600" dirty="0"/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283968" y="5373216"/>
            <a:ext cx="673627" cy="360040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07504" y="1628800"/>
            <a:ext cx="4464496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Classes of interest:</a:t>
            </a:r>
            <a:endParaRPr lang="en-US" sz="2000" b="1" i="1" dirty="0" smtClean="0">
              <a:latin typeface="Calibri" pitchFamily="34" charset="0"/>
              <a:cs typeface="Calibri" pitchFamily="34" charset="0"/>
            </a:endParaRP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NavPoint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NavPointNeighbourLink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Item</a:t>
            </a: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ILocated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Location,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DistanceUtils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ItemType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ItemType.Category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ItemDescriptor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572000" y="1628800"/>
            <a:ext cx="4464496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Methods of interest:</a:t>
            </a:r>
            <a:endParaRPr lang="en-US" sz="2000" b="1" i="1" dirty="0" smtClean="0">
              <a:latin typeface="Calibri" pitchFamily="34" charset="0"/>
              <a:cs typeface="Calibri" pitchFamily="34" charset="0"/>
            </a:endParaRP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items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.getAllItems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ItemType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descriptors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.getDescriptor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ItemType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.getAll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NavPoint.</a:t>
            </a: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this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4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.getAll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Item.</a:t>
            </a:r>
            <a:r>
              <a:rPr lang="en-US" sz="1400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25438" indent="-325438">
              <a:spcBef>
                <a:spcPts val="700"/>
              </a:spcBef>
              <a:buClr>
                <a:srgbClr val="00FFCC"/>
              </a:buClr>
              <a:buSzPct val="8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NavPoint.getOutgoingEdges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NavPoint.getIncomingEdges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8" name="Oblouk 7"/>
          <p:cNvSpPr/>
          <p:nvPr/>
        </p:nvSpPr>
        <p:spPr>
          <a:xfrm>
            <a:off x="8028384" y="2708920"/>
            <a:ext cx="360040" cy="576064"/>
          </a:xfrm>
          <a:prstGeom prst="arc">
            <a:avLst>
              <a:gd name="adj1" fmla="val 16200000"/>
              <a:gd name="adj2" fmla="val 5550176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ovéPole 9"/>
          <p:cNvSpPr txBox="1"/>
          <p:nvPr/>
        </p:nvSpPr>
        <p:spPr>
          <a:xfrm>
            <a:off x="8460432" y="27809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!!!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" name="Picture 5" descr="E:\Pictures\UT2004screenshots\TrainingDayNavGraph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672" y="4077071"/>
            <a:ext cx="4119328" cy="2780929"/>
          </a:xfrm>
          <a:prstGeom prst="rect">
            <a:avLst/>
          </a:prstGeom>
          <a:noFill/>
        </p:spPr>
      </p:pic>
      <p:pic>
        <p:nvPicPr>
          <p:cNvPr id="13" name="Picture 2" descr="E:\Pictures\UT2004screenshots\TrainingDayNavGraphRe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4202510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7869</TotalTime>
  <Words>997</Words>
  <Application>Microsoft Office PowerPoint</Application>
  <PresentationFormat>Předvádění na obrazovce (4:3)</PresentationFormat>
  <Paragraphs>305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Module</vt:lpstr>
      <vt:lpstr>Pogamut 3</vt:lpstr>
      <vt:lpstr>Warm Up!</vt:lpstr>
      <vt:lpstr>Today’s menu</vt:lpstr>
      <vt:lpstr>Big Picture Already covered</vt:lpstr>
      <vt:lpstr>Big Picture Today</vt:lpstr>
      <vt:lpstr>Today’s menu</vt:lpstr>
      <vt:lpstr>Pogamut World Abstraction Basics</vt:lpstr>
      <vt:lpstr>UT2004 World Abstraction Navigation graph</vt:lpstr>
      <vt:lpstr>UT2004 World Abstraction Underlaying classes – low level API</vt:lpstr>
      <vt:lpstr>UT2004 World Abstraction NavPoint/NeighbourLink types</vt:lpstr>
      <vt:lpstr>Today’s menu</vt:lpstr>
      <vt:lpstr>Navigation Step by step</vt:lpstr>
      <vt:lpstr>Navigation Step by step</vt:lpstr>
      <vt:lpstr>Navigation FloydWarshallMap</vt:lpstr>
      <vt:lpstr>Navigation UT2004Navigation</vt:lpstr>
      <vt:lpstr>Navigation Modifying the navigation graph</vt:lpstr>
      <vt:lpstr>Navigation StuckDetectors</vt:lpstr>
      <vt:lpstr>Navigation Listening for navigation events</vt:lpstr>
      <vt:lpstr>Navigation Path following hell</vt:lpstr>
      <vt:lpstr>Navigation Stuck detection details</vt:lpstr>
      <vt:lpstr>Navigation – Legacy Path planner &amp; Path executor</vt:lpstr>
      <vt:lpstr>Navigation – Legacy  fwMap vs. pathPlanner</vt:lpstr>
      <vt:lpstr>Assignment 5 Navigation Bot</vt:lpstr>
      <vt:lpstr>Assignment 5 Cheatsheet</vt:lpstr>
      <vt:lpstr>Send us finished assignment</vt:lpstr>
      <vt:lpstr>Questions? I sense a soul in search of answers…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Pogamut 3</dc:title>
  <dc:creator>Jimmy</dc:creator>
  <cp:lastModifiedBy>Jimmy</cp:lastModifiedBy>
  <cp:revision>258</cp:revision>
  <dcterms:created xsi:type="dcterms:W3CDTF">2010-03-09T16:35:26Z</dcterms:created>
  <dcterms:modified xsi:type="dcterms:W3CDTF">2014-04-01T10:35:41Z</dcterms:modified>
</cp:coreProperties>
</file>