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2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25" r:id="rId23"/>
    <p:sldId id="326" r:id="rId24"/>
    <p:sldId id="301" r:id="rId25"/>
    <p:sldId id="302" r:id="rId26"/>
    <p:sldId id="258" r:id="rId27"/>
    <p:sldId id="273" r:id="rId28"/>
    <p:sldId id="316" r:id="rId29"/>
    <p:sldId id="263" r:id="rId30"/>
    <p:sldId id="315" r:id="rId31"/>
    <p:sldId id="323" r:id="rId32"/>
    <p:sldId id="319" r:id="rId33"/>
    <p:sldId id="324" r:id="rId34"/>
    <p:sldId id="274" r:id="rId35"/>
    <p:sldId id="289" r:id="rId36"/>
    <p:sldId id="317" r:id="rId37"/>
    <p:sldId id="268" r:id="rId38"/>
    <p:sldId id="318" r:id="rId39"/>
    <p:sldId id="284" r:id="rId40"/>
    <p:sldId id="285" r:id="rId41"/>
    <p:sldId id="320" r:id="rId42"/>
    <p:sldId id="287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740" autoAdjust="0"/>
    <p:restoredTop sz="83103" autoAdjust="0"/>
  </p:normalViewPr>
  <p:slideViewPr>
    <p:cSldViewPr>
      <p:cViewPr varScale="1">
        <p:scale>
          <a:sx n="60" d="100"/>
          <a:sy n="60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3/10/2014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3/10/2014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uu3X85_pBkeq9PbnhveKzeFwua_VXnPSSdbDqPI4KrQ/viewform" TargetMode="External"/><Relationship Id="rId2" Type="http://schemas.openxmlformats.org/officeDocument/2006/relationships/hyperlink" Target="http://goo.gl/0h2lw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ogamut.cuni.cz/pogamut_files/latest/doc/javadoc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ogamut.cuni.cz/pogamut_files/latest/doc/javadoc/" TargetMode="External"/><Relationship Id="rId7" Type="http://schemas.openxmlformats.org/officeDocument/2006/relationships/hyperlink" Target="http://cicolink.blogspot.com/2011/11/unreal-tournament-2004-create-bot-with.html" TargetMode="External"/><Relationship Id="rId2" Type="http://schemas.openxmlformats.org/officeDocument/2006/relationships/hyperlink" Target="http://pogamut.cu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gamut.cuni.cz/main/tiki-download_file.php?fileId=22" TargetMode="External"/><Relationship Id="rId5" Type="http://schemas.openxmlformats.org/officeDocument/2006/relationships/hyperlink" Target="http://pogamut.cuni.cz/pogamut_files/latest/doc/tutorials/" TargetMode="External"/><Relationship Id="rId4" Type="http://schemas.openxmlformats.org/officeDocument/2006/relationships/hyperlink" Target="http://pogamut.cuni.cz/pogamut-devel/doku.php?id=lecture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ogamut.cuni.cz/pogamut_files/latest/doc/tutorials/EmptyBotTutorial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ogamut.cuni.cz/pogamut_files/latest/doc/tutorials/ResponsiveBotTutoria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jakub.gemrot@gmail.com" TargetMode="External"/><Relationship Id="rId2" Type="http://schemas.openxmlformats.org/officeDocument/2006/relationships/hyperlink" Target="mailto:michal.bid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Pogamut</a:t>
            </a:r>
            <a:r>
              <a:rPr lang="en-US" dirty="0" smtClean="0"/>
              <a:t> 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UT2004 </a:t>
            </a:r>
            <a:r>
              <a:rPr lang="en-US" dirty="0" smtClean="0"/>
              <a:t>bots made easy!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142875"/>
            <a:ext cx="2160587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04838" y="381000"/>
            <a:ext cx="4543425" cy="1392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of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Mathematics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Physics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Charles University 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GB" sz="1600" dirty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Prague</a:t>
            </a:r>
          </a:p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en-GB" sz="1600" baseline="300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GB" sz="1600" dirty="0" smtClean="0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March 2014</a:t>
            </a:r>
            <a:endParaRPr lang="en-GB" sz="160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4348" y="3857628"/>
            <a:ext cx="8072494" cy="13922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2160" tIns="46080" rIns="92160" bIns="46080" anchor="ctr"/>
          <a:lstStyle/>
          <a:p>
            <a:pPr>
              <a:lnSpc>
                <a:spcPct val="100000"/>
              </a:lnSpc>
              <a:buClr>
                <a:srgbClr val="CBCBCB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 2 – Gentle introduction</a:t>
            </a:r>
            <a:endParaRPr lang="en-GB" sz="3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3" descr="C:\Users\knight\Pictures\UT2004screenshots\Shot00173.png"/>
          <p:cNvPicPr>
            <a:picLocks noChangeAspect="1" noChangeArrowheads="1"/>
          </p:cNvPicPr>
          <p:nvPr/>
        </p:nvPicPr>
        <p:blipFill>
          <a:blip r:embed="rId3" cstate="print"/>
          <a:srcRect l="23400" r="24401"/>
          <a:stretch>
            <a:fillRect/>
          </a:stretch>
        </p:blipFill>
        <p:spPr bwMode="auto">
          <a:xfrm>
            <a:off x="7308304" y="2996952"/>
            <a:ext cx="1480635" cy="1772816"/>
          </a:xfrm>
          <a:prstGeom prst="rect">
            <a:avLst/>
          </a:prstGeom>
          <a:noFill/>
        </p:spPr>
      </p:pic>
      <p:pic>
        <p:nvPicPr>
          <p:cNvPr id="9" name="Picture 3" descr="C:\Users\knight\Pictures\UT2004screenshots\Shot00170.png"/>
          <p:cNvPicPr>
            <a:picLocks noChangeAspect="1" noChangeArrowheads="1"/>
          </p:cNvPicPr>
          <p:nvPr/>
        </p:nvPicPr>
        <p:blipFill>
          <a:blip r:embed="rId4" cstate="print"/>
          <a:srcRect l="5400" r="10001"/>
          <a:stretch>
            <a:fillRect/>
          </a:stretch>
        </p:blipFill>
        <p:spPr bwMode="auto">
          <a:xfrm>
            <a:off x="4860032" y="5414609"/>
            <a:ext cx="1953747" cy="1443391"/>
          </a:xfrm>
          <a:prstGeom prst="rect">
            <a:avLst/>
          </a:prstGeom>
          <a:noFill/>
        </p:spPr>
      </p:pic>
      <p:pic>
        <p:nvPicPr>
          <p:cNvPr id="10" name="Obrázek 9" descr="Shot00013.png"/>
          <p:cNvPicPr>
            <a:picLocks noChangeAspect="1"/>
          </p:cNvPicPr>
          <p:nvPr/>
        </p:nvPicPr>
        <p:blipFill>
          <a:blip r:embed="rId5" cstate="print"/>
          <a:srcRect l="17361" r="12339"/>
          <a:stretch>
            <a:fillRect/>
          </a:stretch>
        </p:blipFill>
        <p:spPr>
          <a:xfrm>
            <a:off x="7281118" y="5201816"/>
            <a:ext cx="1862882" cy="1656184"/>
          </a:xfrm>
          <a:prstGeom prst="rect">
            <a:avLst/>
          </a:prstGeom>
        </p:spPr>
      </p:pic>
      <p:pic>
        <p:nvPicPr>
          <p:cNvPr id="3074" name="Picture 2" descr="C:\Users\knight\Pictures\amis_logos\new\pogamut_full_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437112"/>
            <a:ext cx="11811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Env</a:t>
            </a:r>
            <a:r>
              <a:rPr lang="en-US" dirty="0" smtClean="0"/>
              <a:t>. Classification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can be said?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2403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Fully </a:t>
            </a:r>
            <a:r>
              <a:rPr lang="en-US" sz="1800" i="1" dirty="0" smtClean="0"/>
              <a:t>vs.</a:t>
            </a:r>
            <a:r>
              <a:rPr lang="en-US" sz="2400" dirty="0" smtClean="0"/>
              <a:t> Partially observable</a:t>
            </a:r>
          </a:p>
          <a:p>
            <a:r>
              <a:rPr lang="en-US" sz="2400" dirty="0" smtClean="0"/>
              <a:t>Episodic </a:t>
            </a:r>
            <a:r>
              <a:rPr lang="en-US" sz="1800" i="1" dirty="0" smtClean="0"/>
              <a:t>vs.</a:t>
            </a:r>
            <a:r>
              <a:rPr lang="en-US" sz="2400" dirty="0" smtClean="0"/>
              <a:t> Sequential</a:t>
            </a:r>
          </a:p>
          <a:p>
            <a:r>
              <a:rPr lang="en-US" sz="2400" dirty="0" smtClean="0"/>
              <a:t>Static </a:t>
            </a:r>
            <a:r>
              <a:rPr lang="en-US" sz="1800" i="1" dirty="0" smtClean="0"/>
              <a:t>vs.</a:t>
            </a:r>
            <a:r>
              <a:rPr lang="en-US" sz="2400" dirty="0" smtClean="0"/>
              <a:t> Dynamic</a:t>
            </a:r>
          </a:p>
          <a:p>
            <a:r>
              <a:rPr lang="en-US" sz="2400" dirty="0" smtClean="0"/>
              <a:t>Single </a:t>
            </a:r>
            <a:r>
              <a:rPr lang="en-US" sz="1800" i="1" dirty="0" smtClean="0"/>
              <a:t>vs.</a:t>
            </a:r>
            <a:r>
              <a:rPr lang="en-US" sz="2400" dirty="0" smtClean="0"/>
              <a:t> Multi agent</a:t>
            </a:r>
          </a:p>
          <a:p>
            <a:r>
              <a:rPr lang="en-US" sz="2400" dirty="0" smtClean="0"/>
              <a:t>Deterministic </a:t>
            </a:r>
            <a:r>
              <a:rPr lang="en-US" sz="1800" i="1" dirty="0" smtClean="0"/>
              <a:t>vs.</a:t>
            </a:r>
            <a:r>
              <a:rPr lang="en-US" sz="2400" dirty="0" smtClean="0"/>
              <a:t> Stochastic</a:t>
            </a:r>
          </a:p>
          <a:p>
            <a:r>
              <a:rPr lang="en-US" sz="2400" dirty="0" smtClean="0"/>
              <a:t>Discrete </a:t>
            </a:r>
            <a:r>
              <a:rPr lang="en-US" sz="1800" i="1" dirty="0" smtClean="0"/>
              <a:t>vs.</a:t>
            </a:r>
            <a:r>
              <a:rPr lang="en-US" sz="2400" dirty="0" smtClean="0"/>
              <a:t> Continuous</a:t>
            </a:r>
          </a:p>
          <a:p>
            <a:r>
              <a:rPr lang="en-US" sz="2400" dirty="0" smtClean="0"/>
              <a:t>Known </a:t>
            </a:r>
            <a:r>
              <a:rPr lang="en-US" sz="1800" i="1" dirty="0" smtClean="0"/>
              <a:t>vs.</a:t>
            </a:r>
            <a:r>
              <a:rPr lang="en-US" sz="2400" dirty="0" smtClean="0"/>
              <a:t> Unknown</a:t>
            </a:r>
          </a:p>
          <a:p>
            <a:r>
              <a:rPr lang="en-US" sz="2400" dirty="0" smtClean="0"/>
              <a:t>Turn-based </a:t>
            </a:r>
            <a:r>
              <a:rPr lang="en-US" sz="1800" i="1" dirty="0" smtClean="0"/>
              <a:t>vs.</a:t>
            </a:r>
            <a:r>
              <a:rPr lang="en-US" sz="2400" dirty="0" smtClean="0"/>
              <a:t> Real-time</a:t>
            </a:r>
          </a:p>
          <a:p>
            <a:r>
              <a:rPr lang="en-US" sz="2400" dirty="0" smtClean="0"/>
              <a:t>Noiseless </a:t>
            </a:r>
            <a:r>
              <a:rPr lang="en-US" sz="1800" i="1" dirty="0" smtClean="0"/>
              <a:t>vs.</a:t>
            </a:r>
            <a:r>
              <a:rPr lang="en-US" sz="2400" dirty="0" smtClean="0"/>
              <a:t> Noisy</a:t>
            </a:r>
          </a:p>
          <a:p>
            <a:endParaRPr lang="en-US" sz="2400" dirty="0"/>
          </a:p>
        </p:txBody>
      </p:sp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TicTacToe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can be said?</a:t>
            </a:r>
            <a:endParaRPr lang="en-US" sz="3600" dirty="0"/>
          </a:p>
        </p:txBody>
      </p:sp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628800"/>
            <a:ext cx="8229600" cy="324036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Partially observable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Episodic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Sequential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Dynamic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Multi agent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Stochastic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Continuous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Unknown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Turn-based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Real-time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Noiseless </a:t>
            </a:r>
            <a:r>
              <a:rPr kumimoji="0" lang="en-US" sz="1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Noisy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628800"/>
            <a:ext cx="8229600" cy="324036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Partially observable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Episodic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Sequential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Dynamic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Multi agent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Stochastic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Continuous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Unknown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Turn-based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Real-time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Noiseless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Noisy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TicTacToe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can be said?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628800"/>
            <a:ext cx="8229600" cy="324036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Partially observable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Episodic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Sequential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Dynamic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Multi agent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Stochastic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Continuous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Unknown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Turn-based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Real-time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Noiseless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Noisy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TicTacToe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can be said?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628800"/>
            <a:ext cx="8229600" cy="324036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Partially observable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Episodic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Sequential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Dynamic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Multi agent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Stochastic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Continuous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Unknown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Turn-based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Real-time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Noiseless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Noisy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TicTacToe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can be said?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628800"/>
            <a:ext cx="8229600" cy="324036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Partially observable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Episodic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Sequential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Dynamic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 agent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Stochastic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Continuous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Unknown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Turn-based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Real-time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Noiseless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Noisy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TicTacToe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can be said?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628800"/>
            <a:ext cx="8229600" cy="324036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Partially observable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Episodic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Sequential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Dynamic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 agent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Stochastic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Continuous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Unknown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Turn-based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Real-time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Noiseless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Noisy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TicTacToe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can be said?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628800"/>
            <a:ext cx="8229600" cy="324036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Partially observable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Episodic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Sequential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Dynamic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 agent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Stochastic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Continuous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Unknown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Turn-based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Real-time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Noiseless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Noisy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TicTacToe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can be said?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628800"/>
            <a:ext cx="8229600" cy="324036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Partially observable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Episodic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Sequential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Dynamic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 agent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Stochastic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Continuous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Unknown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Turn-based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Real-time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Noiseless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Noisy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TicTacToe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can be said?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1628800"/>
            <a:ext cx="8229600" cy="324036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Partially observable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Episodic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Sequential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Dynamic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 agent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Stochastic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Discrete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Continuous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Unknown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Turn-based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Real-time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Noiseless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Noisy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TicTacToe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can be said?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 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Fill the short test for this lessons</a:t>
            </a:r>
          </a:p>
          <a:p>
            <a:pPr lvl="1"/>
            <a:r>
              <a:rPr lang="en-US" dirty="0" smtClean="0"/>
              <a:t>Find the test here (no-ads):</a:t>
            </a:r>
          </a:p>
          <a:p>
            <a:pPr lvl="2"/>
            <a:r>
              <a:rPr lang="en-US" sz="2000" dirty="0" smtClean="0">
                <a:latin typeface="Arial" pitchFamily="34" charset="0"/>
                <a:cs typeface="Arial" pitchFamily="34" charset="0"/>
                <a:hlinkClick r:id="rId2"/>
              </a:rPr>
              <a:t>http://goo.gl/0h2lwJ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sz="1800" b="1" dirty="0" smtClean="0"/>
          </a:p>
          <a:p>
            <a:pPr lvl="1"/>
            <a:r>
              <a:rPr lang="en-US" sz="2400" dirty="0" smtClean="0"/>
              <a:t>Permanent link:</a:t>
            </a:r>
          </a:p>
          <a:p>
            <a:pPr lvl="2"/>
            <a:r>
              <a:rPr lang="cs-CZ" sz="2000" dirty="0" smtClean="0">
                <a:latin typeface="Arial" pitchFamily="34" charset="0"/>
                <a:cs typeface="Arial" pitchFamily="34" charset="0"/>
                <a:hlinkClick r:id="rId3"/>
              </a:rPr>
              <a:t>https://docs.google.com/forms/d/1uu3X85_pBkeq9PbnhveKzeFwua_VXnPSSdbDqPI4KrQ/viewform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2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/>
              <a:t>5 minutes limit</a:t>
            </a:r>
          </a:p>
          <a:p>
            <a:pPr lvl="1">
              <a:buNone/>
            </a:pP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2403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Fully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Partially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observable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Episodic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Sequential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Static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Dynamic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Single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Multi agent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Deterministic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Stochastic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Discrete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Continuous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Known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Unknown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Turn-based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Real-time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Noiseless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Noisy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TicTacToe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can be said?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2403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Fully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Partially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observable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Episodic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Sequential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Static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Dynamic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Single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Multi agent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Deterministic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Stochastic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Discrete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Continuous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Known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Unknown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Turn-based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Real-time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Noiseless</a:t>
            </a:r>
            <a:r>
              <a:rPr lang="en-US" sz="2400" dirty="0" smtClean="0"/>
              <a:t> </a:t>
            </a:r>
            <a:r>
              <a:rPr lang="en-US" sz="1800" i="1" dirty="0" smtClean="0">
                <a:solidFill>
                  <a:schemeClr val="bg2"/>
                </a:solidFill>
              </a:rPr>
              <a:t>vs.</a:t>
            </a:r>
            <a:r>
              <a:rPr lang="en-US" sz="2400" dirty="0" smtClean="0">
                <a:solidFill>
                  <a:schemeClr val="bg2"/>
                </a:solidFill>
              </a:rPr>
              <a:t> Noisy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TicTacToe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 does it mean?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545px-Tic-tac-toe-game-tre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056784" cy="470020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356354" y="618178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30</a:t>
            </a:r>
            <a:endParaRPr lang="en-US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7704" y="6165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-5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27784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75856" y="6165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50</a:t>
            </a:r>
            <a:endParaRPr lang="en-US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02492" y="6135687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Reasoning</a:t>
            </a:r>
            <a:r>
              <a:rPr lang="cs-CZ" dirty="0" smtClean="0"/>
              <a:t> as </a:t>
            </a:r>
            <a:r>
              <a:rPr lang="cs-CZ" dirty="0" err="1" smtClean="0"/>
              <a:t>search</a:t>
            </a:r>
            <a:r>
              <a:rPr lang="cs-CZ" dirty="0" smtClean="0"/>
              <a:t>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-- Alan Newell</a:t>
            </a:r>
            <a:endParaRPr lang="cs-CZ" sz="4400" i="1" dirty="0"/>
          </a:p>
        </p:txBody>
      </p:sp>
      <p:sp>
        <p:nvSpPr>
          <p:cNvPr id="16" name="Obdélník 15"/>
          <p:cNvSpPr/>
          <p:nvPr/>
        </p:nvSpPr>
        <p:spPr>
          <a:xfrm>
            <a:off x="827584" y="5877272"/>
            <a:ext cx="77768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čára 17"/>
          <p:cNvCxnSpPr/>
          <p:nvPr/>
        </p:nvCxnSpPr>
        <p:spPr>
          <a:xfrm>
            <a:off x="5724128" y="2924944"/>
            <a:ext cx="2520280" cy="7200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8316416" y="35010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195736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788024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668344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545px-Tic-tac-toe-game-tre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7056784" cy="4700207"/>
          </a:xfrm>
          <a:prstGeom prst="rect">
            <a:avLst/>
          </a:prstGeom>
          <a:noFill/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Reasoning</a:t>
            </a:r>
            <a:r>
              <a:rPr lang="cs-CZ" dirty="0" smtClean="0"/>
              <a:t> as </a:t>
            </a:r>
            <a:r>
              <a:rPr lang="cs-CZ" dirty="0" err="1" smtClean="0"/>
              <a:t>search</a:t>
            </a:r>
            <a:r>
              <a:rPr lang="cs-CZ" dirty="0" smtClean="0"/>
              <a:t>“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=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&gt; </a:t>
            </a:r>
            <a:r>
              <a:rPr lang="cs-CZ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MIN-MAX</a:t>
            </a: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algorithm + modifications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27784" y="306896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10</a:t>
            </a:r>
            <a:endParaRPr lang="en-US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779912" y="32129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-5</a:t>
            </a:r>
            <a:endParaRPr lang="en-US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356354" y="618178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10</a:t>
            </a:r>
            <a:endParaRPr lang="en-US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907704" y="6165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30</a:t>
            </a:r>
            <a:endParaRPr lang="en-US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2627784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275856" y="6165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50</a:t>
            </a:r>
            <a:endParaRPr lang="en-US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779912" y="6165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75</a:t>
            </a:r>
            <a:endParaRPr lang="en-US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283968" y="6165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-5</a:t>
            </a:r>
            <a:endParaRPr lang="en-US" sz="2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716016" y="6165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40</a:t>
            </a:r>
            <a:endParaRPr lang="en-US" sz="2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652120" y="6165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40</a:t>
            </a:r>
            <a:endParaRPr lang="en-US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156176" y="6165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30</a:t>
            </a:r>
            <a:endParaRPr lang="en-US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092280" y="6165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20</a:t>
            </a:r>
            <a:endParaRPr lang="en-US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596336" y="61653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45</a:t>
            </a:r>
            <a:endParaRPr lang="en-US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6588224" y="616530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-10</a:t>
            </a:r>
            <a:endParaRPr lang="en-US" sz="24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724128" y="306896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-10</a:t>
            </a:r>
            <a:endParaRPr lang="en-US" sz="2400" dirty="0"/>
          </a:p>
        </p:txBody>
      </p:sp>
      <p:sp>
        <p:nvSpPr>
          <p:cNvPr id="31" name="Elipsa 30"/>
          <p:cNvSpPr/>
          <p:nvPr/>
        </p:nvSpPr>
        <p:spPr>
          <a:xfrm>
            <a:off x="1158440" y="3501008"/>
            <a:ext cx="151216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7092280" y="285293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-</a:t>
            </a:r>
            <a:r>
              <a:rPr lang="cs-CZ" sz="2000" dirty="0" smtClean="0"/>
              <a:t>8</a:t>
            </a:r>
            <a:endParaRPr lang="en-US" sz="2400" dirty="0"/>
          </a:p>
        </p:txBody>
      </p:sp>
      <p:cxnSp>
        <p:nvCxnSpPr>
          <p:cNvPr id="33" name="Přímá spojovací čára 32"/>
          <p:cNvCxnSpPr/>
          <p:nvPr/>
        </p:nvCxnSpPr>
        <p:spPr>
          <a:xfrm>
            <a:off x="5724128" y="2924944"/>
            <a:ext cx="2520280" cy="7200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8316416" y="350100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2195736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4788024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7668344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Env</a:t>
            </a:r>
            <a:r>
              <a:rPr lang="en-US" dirty="0" smtClean="0"/>
              <a:t>. of UT2004?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2403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Fully </a:t>
            </a:r>
            <a:r>
              <a:rPr lang="en-US" sz="2400" i="1" dirty="0" smtClean="0"/>
              <a:t>vs.</a:t>
            </a:r>
            <a:r>
              <a:rPr lang="en-US" dirty="0" smtClean="0"/>
              <a:t> Partially observable</a:t>
            </a:r>
          </a:p>
          <a:p>
            <a:r>
              <a:rPr lang="en-US" dirty="0" smtClean="0"/>
              <a:t>Episodic </a:t>
            </a:r>
            <a:r>
              <a:rPr lang="en-US" sz="2400" i="1" dirty="0" smtClean="0"/>
              <a:t>vs.</a:t>
            </a:r>
            <a:r>
              <a:rPr lang="en-US" dirty="0" smtClean="0"/>
              <a:t> Sequential</a:t>
            </a:r>
          </a:p>
          <a:p>
            <a:r>
              <a:rPr lang="en-US" dirty="0" smtClean="0"/>
              <a:t>Static </a:t>
            </a:r>
            <a:r>
              <a:rPr lang="en-US" sz="2400" i="1" dirty="0" smtClean="0"/>
              <a:t>vs.</a:t>
            </a:r>
            <a:r>
              <a:rPr lang="en-US" dirty="0" smtClean="0"/>
              <a:t> Dynamic</a:t>
            </a:r>
          </a:p>
          <a:p>
            <a:r>
              <a:rPr lang="en-US" dirty="0" smtClean="0"/>
              <a:t>Single </a:t>
            </a:r>
            <a:r>
              <a:rPr lang="en-US" sz="2400" i="1" dirty="0" smtClean="0"/>
              <a:t>vs.</a:t>
            </a:r>
            <a:r>
              <a:rPr lang="en-US" dirty="0" smtClean="0"/>
              <a:t> Multi agent</a:t>
            </a:r>
          </a:p>
          <a:p>
            <a:r>
              <a:rPr lang="en-US" dirty="0" smtClean="0"/>
              <a:t>Deterministic </a:t>
            </a:r>
            <a:r>
              <a:rPr lang="en-US" sz="2400" i="1" dirty="0" smtClean="0"/>
              <a:t>vs.</a:t>
            </a:r>
            <a:r>
              <a:rPr lang="en-US" dirty="0" smtClean="0"/>
              <a:t> Stochastic</a:t>
            </a:r>
          </a:p>
          <a:p>
            <a:r>
              <a:rPr lang="en-US" dirty="0" smtClean="0"/>
              <a:t>Discrete </a:t>
            </a:r>
            <a:r>
              <a:rPr lang="en-US" sz="2400" i="1" dirty="0" smtClean="0"/>
              <a:t>vs.</a:t>
            </a:r>
            <a:r>
              <a:rPr lang="en-US" dirty="0" smtClean="0"/>
              <a:t> Continuous</a:t>
            </a:r>
          </a:p>
          <a:p>
            <a:r>
              <a:rPr lang="en-US" dirty="0" smtClean="0"/>
              <a:t>Known </a:t>
            </a:r>
            <a:r>
              <a:rPr lang="en-US" sz="2400" i="1" dirty="0" smtClean="0"/>
              <a:t>vs.</a:t>
            </a:r>
            <a:r>
              <a:rPr lang="en-US" dirty="0" smtClean="0"/>
              <a:t> Unknown</a:t>
            </a:r>
          </a:p>
          <a:p>
            <a:r>
              <a:rPr lang="en-US" dirty="0"/>
              <a:t>Turn-based </a:t>
            </a:r>
            <a:r>
              <a:rPr lang="en-US" sz="2600" i="1" dirty="0"/>
              <a:t>vs.</a:t>
            </a:r>
            <a:r>
              <a:rPr lang="en-US" dirty="0"/>
              <a:t> </a:t>
            </a:r>
            <a:r>
              <a:rPr lang="en-US" dirty="0" smtClean="0"/>
              <a:t>Real-time</a:t>
            </a:r>
          </a:p>
          <a:p>
            <a:r>
              <a:rPr lang="en-US" dirty="0" smtClean="0"/>
              <a:t>Noiseless </a:t>
            </a:r>
            <a:r>
              <a:rPr lang="en-US" sz="2400" i="1" dirty="0" smtClean="0"/>
              <a:t>vs.</a:t>
            </a:r>
            <a:r>
              <a:rPr lang="en-US" dirty="0" smtClean="0"/>
              <a:t> Noisy</a:t>
            </a:r>
            <a:endParaRPr lang="en-US" dirty="0"/>
          </a:p>
          <a:p>
            <a:endParaRPr lang="en-US" dirty="0"/>
          </a:p>
        </p:txBody>
      </p:sp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Env</a:t>
            </a:r>
            <a:r>
              <a:rPr lang="en-US" dirty="0" smtClean="0"/>
              <a:t>. of UT2004</a:t>
            </a:r>
            <a:br>
              <a:rPr lang="en-US" dirty="0" smtClean="0"/>
            </a:b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 (almost) worst case imaginable!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2403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Fully </a:t>
            </a:r>
            <a:r>
              <a:rPr lang="en-US" sz="2400" i="1" dirty="0" smtClean="0">
                <a:solidFill>
                  <a:schemeClr val="bg2"/>
                </a:solidFill>
              </a:rPr>
              <a:t>vs.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Partially observable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Episodic </a:t>
            </a:r>
            <a:r>
              <a:rPr lang="en-US" sz="2400" i="1" dirty="0" smtClean="0">
                <a:solidFill>
                  <a:schemeClr val="bg2"/>
                </a:solidFill>
              </a:rPr>
              <a:t>vs.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Sequential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Static </a:t>
            </a:r>
            <a:r>
              <a:rPr lang="en-US" sz="2400" i="1" dirty="0" smtClean="0">
                <a:solidFill>
                  <a:schemeClr val="bg2"/>
                </a:solidFill>
              </a:rPr>
              <a:t>vs.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Dynamic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Single </a:t>
            </a:r>
            <a:r>
              <a:rPr lang="en-US" sz="2400" i="1" dirty="0" smtClean="0">
                <a:solidFill>
                  <a:schemeClr val="bg2"/>
                </a:solidFill>
              </a:rPr>
              <a:t>vs.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Multi agent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Deterministic </a:t>
            </a:r>
            <a:r>
              <a:rPr lang="en-US" sz="2400" i="1" dirty="0" smtClean="0">
                <a:solidFill>
                  <a:schemeClr val="bg2"/>
                </a:solidFill>
              </a:rPr>
              <a:t>vs.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Stochastic </a:t>
            </a:r>
            <a:r>
              <a:rPr lang="en-US" sz="2400" dirty="0" smtClean="0"/>
              <a:t>(weakly)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Discrete </a:t>
            </a:r>
            <a:r>
              <a:rPr lang="en-US" sz="2400" i="1" dirty="0" smtClean="0">
                <a:solidFill>
                  <a:schemeClr val="bg2"/>
                </a:solidFill>
              </a:rPr>
              <a:t>vs.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Continuous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Known </a:t>
            </a:r>
            <a:r>
              <a:rPr lang="en-US" sz="2400" i="1" dirty="0" smtClean="0">
                <a:solidFill>
                  <a:schemeClr val="bg2"/>
                </a:solidFill>
              </a:rPr>
              <a:t>vs.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Unknown </a:t>
            </a:r>
            <a:r>
              <a:rPr lang="en-US" sz="2600" dirty="0" smtClean="0"/>
              <a:t>(weakly)</a:t>
            </a:r>
            <a:endParaRPr lang="en-US" dirty="0" smtClean="0"/>
          </a:p>
          <a:p>
            <a:r>
              <a:rPr lang="en-US" dirty="0">
                <a:solidFill>
                  <a:schemeClr val="bg2"/>
                </a:solidFill>
              </a:rPr>
              <a:t>Turn-based </a:t>
            </a:r>
            <a:r>
              <a:rPr lang="en-US" sz="2600" i="1" dirty="0">
                <a:solidFill>
                  <a:schemeClr val="bg2"/>
                </a:solidFill>
              </a:rPr>
              <a:t>vs.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Real-time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Noiseless</a:t>
            </a:r>
            <a:r>
              <a:rPr lang="en-US" dirty="0" smtClean="0"/>
              <a:t> </a:t>
            </a:r>
            <a:r>
              <a:rPr lang="en-US" sz="2400" i="1" dirty="0" smtClean="0">
                <a:solidFill>
                  <a:schemeClr val="bg2"/>
                </a:solidFill>
              </a:rPr>
              <a:t>vs.</a:t>
            </a:r>
            <a:r>
              <a:rPr lang="en-US" dirty="0" smtClean="0">
                <a:solidFill>
                  <a:schemeClr val="bg2"/>
                </a:solidFill>
              </a:rPr>
              <a:t> Noisy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poker0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6588224" y="4959170"/>
            <a:ext cx="2376264" cy="1782198"/>
          </a:xfrm>
          <a:prstGeom prst="rect">
            <a:avLst/>
          </a:prstGeom>
          <a:noFill/>
        </p:spPr>
      </p:pic>
      <p:pic>
        <p:nvPicPr>
          <p:cNvPr id="1029" name="Picture 5" descr="D:\warhammer_mighty_empires_01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796136" y="2381832"/>
            <a:ext cx="3190875" cy="2396166"/>
          </a:xfrm>
          <a:prstGeom prst="rect">
            <a:avLst/>
          </a:prstGeom>
          <a:noFill/>
        </p:spPr>
      </p:pic>
      <p:pic>
        <p:nvPicPr>
          <p:cNvPr id="1030" name="Picture 6" descr="D:\car_robo_line.jpg"/>
          <p:cNvPicPr>
            <a:picLocks noChangeAspect="1" noChangeArrowheads="1"/>
          </p:cNvPicPr>
          <p:nvPr/>
        </p:nvPicPr>
        <p:blipFill>
          <a:blip r:embed="rId4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5822067" y="188640"/>
            <a:ext cx="3142421" cy="2088232"/>
          </a:xfrm>
          <a:prstGeom prst="rect">
            <a:avLst/>
          </a:prstGeom>
          <a:noFill/>
        </p:spPr>
      </p:pic>
      <p:pic>
        <p:nvPicPr>
          <p:cNvPr id="1031" name="Picture 7" descr="D:\UT2004big2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043608" y="4930609"/>
            <a:ext cx="3312368" cy="1810760"/>
          </a:xfrm>
          <a:prstGeom prst="rect">
            <a:avLst/>
          </a:prstGeom>
          <a:noFill/>
        </p:spPr>
      </p:pic>
      <p:pic>
        <p:nvPicPr>
          <p:cNvPr id="9" name="Picture 8" descr="D:\600px-Tic_tac_toe_complete.svg.png"/>
          <p:cNvPicPr>
            <a:picLocks noChangeAspect="1" noChangeArrowheads="1"/>
          </p:cNvPicPr>
          <p:nvPr/>
        </p:nvPicPr>
        <p:blipFill>
          <a:blip r:embed="rId6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4526062" y="4941168"/>
            <a:ext cx="1846138" cy="1846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worlds</a:t>
            </a:r>
            <a:endParaRPr lang="cs-CZ" dirty="0"/>
          </a:p>
        </p:txBody>
      </p:sp>
      <p:pic>
        <p:nvPicPr>
          <p:cNvPr id="4" name="Picture 16" descr="sims2kandB_imag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200" y="165100"/>
            <a:ext cx="4454525" cy="3206750"/>
          </a:xfrm>
          <a:prstGeom prst="rect">
            <a:avLst/>
          </a:prstGeom>
          <a:noFill/>
        </p:spPr>
      </p:pic>
      <p:pic>
        <p:nvPicPr>
          <p:cNvPr id="5" name="Picture 6" descr="Environment-Avatar-Bot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428625" y="1916113"/>
            <a:ext cx="3775075" cy="4752975"/>
          </a:xfrm>
          <a:prstGeom prst="rect">
            <a:avLst/>
          </a:prstGeom>
          <a:noFill/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 rot="780730">
            <a:off x="7488238" y="404813"/>
            <a:ext cx="1260475" cy="214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7370"/>
              </a:avLst>
            </a:prstTxWarp>
          </a:bodyPr>
          <a:lstStyle/>
          <a:p>
            <a:pPr algn="ctr"/>
            <a:r>
              <a:rPr lang="cs-CZ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GUI</a:t>
            </a:r>
          </a:p>
        </p:txBody>
      </p:sp>
      <p:pic>
        <p:nvPicPr>
          <p:cNvPr id="7" name="Picture 10" descr="unreal ed 1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4495800" y="3432175"/>
            <a:ext cx="4511675" cy="325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IVAs and Virtual worlds</a:t>
            </a:r>
            <a:endParaRPr lang="cs-CZ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779366" y="2583581"/>
            <a:ext cx="2808287" cy="400050"/>
            <a:chOff x="2381" y="1761"/>
            <a:chExt cx="1769" cy="252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2381" y="1976"/>
              <a:ext cx="1769" cy="3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563" y="1761"/>
              <a:ext cx="15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charset="0"/>
                  <a:cs typeface="Arial" charset="0"/>
                </a:rPr>
                <a:t>Perception (P)</a:t>
              </a:r>
              <a:endParaRPr lang="cs-CZ" sz="200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4" name="Picture 8" descr="03-UT-Guy-brain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6516216" y="1916832"/>
            <a:ext cx="1971675" cy="3316288"/>
          </a:xfrm>
          <a:prstGeom prst="rect">
            <a:avLst/>
          </a:prstGeom>
          <a:noFill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803554" y="1575519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  <a:cs typeface="Arial" charset="0"/>
              </a:rPr>
              <a:t>Memory (S)</a:t>
            </a:r>
            <a:endParaRPr lang="cs-CZ" sz="2000" dirty="0">
              <a:latin typeface="Arial" charset="0"/>
              <a:cs typeface="Arial" charset="0"/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3779440" y="4086952"/>
            <a:ext cx="2736850" cy="400110"/>
            <a:chOff x="3779912" y="4643446"/>
            <a:chExt cx="2736850" cy="400110"/>
          </a:xfrm>
        </p:grpSpPr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3779912" y="4653136"/>
              <a:ext cx="2736850" cy="4763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356101" y="4643446"/>
              <a:ext cx="1873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charset="0"/>
                  <a:cs typeface="Arial" charset="0"/>
                </a:rPr>
                <a:t>Action (A)</a:t>
              </a:r>
              <a:endParaRPr lang="cs-CZ" sz="20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323528" y="537321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 smtClean="0">
                <a:latin typeface="Arial" charset="0"/>
              </a:rPr>
              <a:t>1. Part of environment state E is exported to the agent p(E) = P</a:t>
            </a:r>
            <a:endParaRPr lang="cs-CZ" b="1" dirty="0">
              <a:latin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11088" y="1720378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err="1" smtClean="0">
                <a:latin typeface="Arial" charset="0"/>
                <a:cs typeface="Arial" charset="0"/>
              </a:rPr>
              <a:t>Environment</a:t>
            </a:r>
            <a:r>
              <a:rPr lang="cs-CZ" sz="2000" dirty="0" smtClean="0">
                <a:latin typeface="Arial" charset="0"/>
                <a:cs typeface="Arial" charset="0"/>
              </a:rPr>
              <a:t> </a:t>
            </a:r>
            <a:r>
              <a:rPr lang="cs-CZ" sz="2000" dirty="0" err="1" smtClean="0">
                <a:latin typeface="Arial" charset="0"/>
                <a:cs typeface="Arial" charset="0"/>
              </a:rPr>
              <a:t>state</a:t>
            </a:r>
            <a:r>
              <a:rPr lang="cs-CZ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(E)</a:t>
            </a:r>
            <a:endParaRPr lang="cs-CZ" sz="2000" dirty="0">
              <a:latin typeface="Arial" charset="0"/>
              <a:cs typeface="Arial" charset="0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323528" y="5877372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 smtClean="0">
                <a:latin typeface="Arial" charset="0"/>
              </a:rPr>
              <a:t>2. Agent performs action-selection: f(P,S) -&gt; </a:t>
            </a:r>
            <a:r>
              <a:rPr lang="en-US" b="1" dirty="0" err="1" smtClean="0">
                <a:latin typeface="Arial" charset="0"/>
              </a:rPr>
              <a:t>AxS</a:t>
            </a:r>
            <a:endParaRPr lang="cs-CZ" b="1" dirty="0">
              <a:latin typeface="Arial" charset="0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323528" y="6381428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 smtClean="0">
                <a:latin typeface="Arial" charset="0"/>
              </a:rPr>
              <a:t>3. Actions are carried out in the environment: a(</a:t>
            </a:r>
            <a:r>
              <a:rPr lang="en-US" b="1" dirty="0" err="1" smtClean="0">
                <a:latin typeface="Arial" charset="0"/>
              </a:rPr>
              <a:t>A</a:t>
            </a:r>
            <a:r>
              <a:rPr lang="en-US" b="1" baseline="30000" dirty="0" err="1" smtClean="0">
                <a:latin typeface="Arial" charset="0"/>
              </a:rPr>
              <a:t>n</a:t>
            </a:r>
            <a:r>
              <a:rPr lang="en-US" b="1" dirty="0" err="1" smtClean="0">
                <a:latin typeface="Arial" charset="0"/>
              </a:rPr>
              <a:t>,E</a:t>
            </a:r>
            <a:r>
              <a:rPr lang="en-US" b="1" dirty="0" smtClean="0">
                <a:latin typeface="Arial" charset="0"/>
              </a:rPr>
              <a:t>) -&gt; E</a:t>
            </a:r>
            <a:endParaRPr lang="cs-CZ" b="1" dirty="0">
              <a:latin typeface="Arial" charset="0"/>
            </a:endParaRPr>
          </a:p>
        </p:txBody>
      </p:sp>
      <p:pic>
        <p:nvPicPr>
          <p:cNvPr id="18" name="Picture 3" descr="C:\Users\knight\Pictures\UT2004screenshots\Shot00170.png"/>
          <p:cNvPicPr>
            <a:picLocks noChangeAspect="1" noChangeArrowheads="1"/>
          </p:cNvPicPr>
          <p:nvPr/>
        </p:nvPicPr>
        <p:blipFill>
          <a:blip r:embed="rId3" cstate="print"/>
          <a:srcRect l="5400" r="10001"/>
          <a:stretch>
            <a:fillRect/>
          </a:stretch>
        </p:blipFill>
        <p:spPr bwMode="auto">
          <a:xfrm>
            <a:off x="179512" y="2204864"/>
            <a:ext cx="3384376" cy="2500313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  <p:bldP spid="14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IVAs and Virtual worlds</a:t>
            </a:r>
            <a:endParaRPr lang="cs-CZ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779366" y="2583581"/>
            <a:ext cx="2808287" cy="400050"/>
            <a:chOff x="2381" y="1761"/>
            <a:chExt cx="1769" cy="252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2381" y="1976"/>
              <a:ext cx="1769" cy="3"/>
            </a:xfrm>
            <a:prstGeom prst="line">
              <a:avLst/>
            </a:prstGeom>
            <a:ln>
              <a:headEnd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563" y="1761"/>
              <a:ext cx="15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charset="0"/>
                  <a:cs typeface="Arial" charset="0"/>
                </a:rPr>
                <a:t>Perception (P)</a:t>
              </a:r>
              <a:endParaRPr lang="cs-CZ" sz="200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4" name="Picture 8" descr="03-UT-Guy-brain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6516216" y="1916832"/>
            <a:ext cx="1971675" cy="3316288"/>
          </a:xfrm>
          <a:prstGeom prst="rect">
            <a:avLst/>
          </a:prstGeom>
          <a:noFill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803554" y="1575519"/>
            <a:ext cx="216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  <a:cs typeface="Arial" charset="0"/>
              </a:rPr>
              <a:t>Memory (S)</a:t>
            </a:r>
            <a:endParaRPr lang="cs-CZ" sz="2000" dirty="0">
              <a:latin typeface="Arial" charset="0"/>
              <a:cs typeface="Arial" charset="0"/>
            </a:endParaRPr>
          </a:p>
        </p:txBody>
      </p:sp>
      <p:grpSp>
        <p:nvGrpSpPr>
          <p:cNvPr id="4" name="Skupina 14"/>
          <p:cNvGrpSpPr/>
          <p:nvPr/>
        </p:nvGrpSpPr>
        <p:grpSpPr>
          <a:xfrm>
            <a:off x="3779440" y="4086952"/>
            <a:ext cx="2736850" cy="400110"/>
            <a:chOff x="3779912" y="4643446"/>
            <a:chExt cx="2736850" cy="400110"/>
          </a:xfrm>
        </p:grpSpPr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3779912" y="4653136"/>
              <a:ext cx="2736850" cy="4763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Text Box 15"/>
            <p:cNvSpPr txBox="1">
              <a:spLocks noChangeArrowheads="1"/>
            </p:cNvSpPr>
            <p:nvPr/>
          </p:nvSpPr>
          <p:spPr bwMode="auto">
            <a:xfrm>
              <a:off x="4356101" y="4643446"/>
              <a:ext cx="187325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Arial" charset="0"/>
                  <a:cs typeface="Arial" charset="0"/>
                </a:rPr>
                <a:t>Action (A)</a:t>
              </a:r>
              <a:endParaRPr lang="cs-CZ" sz="2000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11088" y="1720378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err="1" smtClean="0">
                <a:latin typeface="Arial" charset="0"/>
                <a:cs typeface="Arial" charset="0"/>
              </a:rPr>
              <a:t>Environment</a:t>
            </a:r>
            <a:r>
              <a:rPr lang="cs-CZ" sz="2000" dirty="0" smtClean="0">
                <a:latin typeface="Arial" charset="0"/>
                <a:cs typeface="Arial" charset="0"/>
              </a:rPr>
              <a:t> </a:t>
            </a:r>
            <a:r>
              <a:rPr lang="cs-CZ" sz="2000" dirty="0" err="1" smtClean="0">
                <a:latin typeface="Arial" charset="0"/>
                <a:cs typeface="Arial" charset="0"/>
              </a:rPr>
              <a:t>state</a:t>
            </a:r>
            <a:r>
              <a:rPr lang="cs-CZ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cs typeface="Arial" charset="0"/>
              </a:rPr>
              <a:t>(E)</a:t>
            </a:r>
            <a:endParaRPr lang="cs-CZ" sz="2000" dirty="0">
              <a:latin typeface="Arial" charset="0"/>
              <a:cs typeface="Arial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3851920" y="1628800"/>
            <a:ext cx="2519363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800" i="1" dirty="0">
                <a:solidFill>
                  <a:srgbClr val="FF3300"/>
                </a:solidFill>
                <a:latin typeface="Arial" charset="0"/>
              </a:rPr>
              <a:t>Non-complete information</a:t>
            </a: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251520" y="4710324"/>
            <a:ext cx="3240360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 algn="ctr">
              <a:lnSpc>
                <a:spcPct val="100000"/>
              </a:lnSpc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800" i="1" dirty="0" smtClean="0">
                <a:solidFill>
                  <a:srgbClr val="FF3300"/>
                </a:solidFill>
                <a:latin typeface="Arial" charset="0"/>
              </a:rPr>
              <a:t>Dynamic world</a:t>
            </a:r>
            <a:endParaRPr lang="en-US" sz="2800" i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3707904" y="4436020"/>
            <a:ext cx="2808288" cy="865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800" i="1" dirty="0">
                <a:solidFill>
                  <a:srgbClr val="FF3300"/>
                </a:solidFill>
                <a:latin typeface="Arial" charset="0"/>
              </a:rPr>
              <a:t>Actions mail fail!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 rot="4492050">
            <a:off x="7455188" y="2066219"/>
            <a:ext cx="2016125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800" i="1" dirty="0">
                <a:solidFill>
                  <a:srgbClr val="FF3300"/>
                </a:solidFill>
                <a:latin typeface="Arial" charset="0"/>
              </a:rPr>
              <a:t>Inaccurate</a:t>
            </a: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323528" y="5373216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 smtClean="0">
                <a:latin typeface="Arial" charset="0"/>
              </a:rPr>
              <a:t>1. Part of environment state E is exported to the agent p(E) = P</a:t>
            </a:r>
            <a:endParaRPr lang="cs-CZ" b="1" dirty="0">
              <a:latin typeface="Arial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23528" y="5877372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 smtClean="0">
                <a:latin typeface="Arial" charset="0"/>
              </a:rPr>
              <a:t>2. Agent performs action-selection: f(P,S) -&gt; </a:t>
            </a:r>
            <a:r>
              <a:rPr lang="en-US" b="1" dirty="0" err="1" smtClean="0">
                <a:latin typeface="Arial" charset="0"/>
              </a:rPr>
              <a:t>AxS</a:t>
            </a:r>
            <a:endParaRPr lang="cs-CZ" b="1" dirty="0">
              <a:latin typeface="Arial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323528" y="6381428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 smtClean="0">
                <a:latin typeface="Arial" charset="0"/>
              </a:rPr>
              <a:t>3. Actions are carried out in the environment: a(</a:t>
            </a:r>
            <a:r>
              <a:rPr lang="en-US" b="1" dirty="0" err="1" smtClean="0">
                <a:latin typeface="Arial" charset="0"/>
              </a:rPr>
              <a:t>A</a:t>
            </a:r>
            <a:r>
              <a:rPr lang="en-US" b="1" baseline="30000" dirty="0" err="1" smtClean="0">
                <a:latin typeface="Arial" charset="0"/>
              </a:rPr>
              <a:t>n</a:t>
            </a:r>
            <a:r>
              <a:rPr lang="en-US" b="1" dirty="0" err="1" smtClean="0">
                <a:latin typeface="Arial" charset="0"/>
              </a:rPr>
              <a:t>,E</a:t>
            </a:r>
            <a:r>
              <a:rPr lang="en-US" b="1" dirty="0" smtClean="0">
                <a:latin typeface="Arial" charset="0"/>
              </a:rPr>
              <a:t>) -&gt; E</a:t>
            </a:r>
            <a:endParaRPr lang="cs-CZ" b="1" dirty="0">
              <a:latin typeface="Arial" charset="0"/>
            </a:endParaRPr>
          </a:p>
        </p:txBody>
      </p:sp>
      <p:pic>
        <p:nvPicPr>
          <p:cNvPr id="2051" name="Picture 3" descr="C:\Users\knight\Pictures\UT2004screenshots\Shot00170.png"/>
          <p:cNvPicPr>
            <a:picLocks noChangeAspect="1" noChangeArrowheads="1"/>
          </p:cNvPicPr>
          <p:nvPr/>
        </p:nvPicPr>
        <p:blipFill>
          <a:blip r:embed="rId3" cstate="print"/>
          <a:srcRect l="5400" r="10001"/>
          <a:stretch>
            <a:fillRect/>
          </a:stretch>
        </p:blipFill>
        <p:spPr bwMode="auto">
          <a:xfrm>
            <a:off x="179512" y="2204864"/>
            <a:ext cx="3384376" cy="2500313"/>
          </a:xfrm>
          <a:prstGeom prst="rect">
            <a:avLst/>
          </a:prstGeom>
          <a:noFill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Pogamut</a:t>
            </a:r>
            <a:r>
              <a:rPr lang="en-US" dirty="0" smtClean="0"/>
              <a:t> 3 platform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UT2004 and IVAs</a:t>
            </a:r>
            <a:endParaRPr lang="cs-CZ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17" descr="Pogamut-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988840"/>
            <a:ext cx="8785225" cy="2362200"/>
          </a:xfrm>
          <a:prstGeom prst="rect">
            <a:avLst/>
          </a:prstGeom>
          <a:noFill/>
        </p:spPr>
      </p:pic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323528" y="4941168"/>
            <a:ext cx="864235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smtClean="0">
                <a:latin typeface="Arial" charset="0"/>
              </a:rPr>
              <a:t>GameBots2004 </a:t>
            </a:r>
            <a:r>
              <a:rPr lang="en-US" b="1" dirty="0" smtClean="0">
                <a:latin typeface="Arial" charset="0"/>
              </a:rPr>
              <a:t>mediates decisions to UT2004 and implements partial observability function </a:t>
            </a:r>
            <a:r>
              <a:rPr lang="en-US" b="1" i="1" dirty="0" smtClean="0">
                <a:latin typeface="Arial" charset="0"/>
              </a:rPr>
              <a:t>p</a:t>
            </a:r>
            <a:r>
              <a:rPr lang="en-US" b="1" dirty="0" smtClean="0">
                <a:latin typeface="Arial" charset="0"/>
              </a:rPr>
              <a:t>.</a:t>
            </a:r>
            <a:endParaRPr lang="cs-CZ" b="1" dirty="0">
              <a:latin typeface="Arial" charset="0"/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323528" y="5589240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err="1" smtClean="0">
                <a:latin typeface="Arial" charset="0"/>
              </a:rPr>
              <a:t>Pogamut</a:t>
            </a:r>
            <a:r>
              <a:rPr lang="cs-CZ" b="1" dirty="0" smtClean="0">
                <a:latin typeface="Arial" charset="0"/>
              </a:rPr>
              <a:t> 3 </a:t>
            </a:r>
            <a:r>
              <a:rPr lang="cs-CZ" b="1" dirty="0" err="1" smtClean="0">
                <a:latin typeface="Arial" charset="0"/>
              </a:rPr>
              <a:t>provides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 err="1" smtClean="0">
                <a:latin typeface="Arial" charset="0"/>
              </a:rPr>
              <a:t>observe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 err="1" smtClean="0">
                <a:latin typeface="Arial" charset="0"/>
              </a:rPr>
              <a:t>function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i="1" dirty="0" smtClean="0">
                <a:latin typeface="Arial" charset="0"/>
              </a:rPr>
              <a:t>o</a:t>
            </a:r>
            <a:r>
              <a:rPr lang="cs-CZ" b="1" dirty="0" smtClean="0">
                <a:latin typeface="Arial" charset="0"/>
              </a:rPr>
              <a:t>.</a:t>
            </a:r>
            <a:endParaRPr lang="cs-CZ" b="1" dirty="0">
              <a:latin typeface="Arial" charset="0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323528" y="6021288"/>
            <a:ext cx="864235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b="1" dirty="0" err="1" smtClean="0">
                <a:latin typeface="Arial" charset="0"/>
              </a:rPr>
              <a:t>You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b="1" dirty="0" err="1" smtClean="0">
                <a:latin typeface="Arial" charset="0"/>
              </a:rPr>
              <a:t>have</a:t>
            </a:r>
            <a:r>
              <a:rPr lang="cs-CZ" b="1" dirty="0" smtClean="0">
                <a:latin typeface="Arial" charset="0"/>
              </a:rPr>
              <a:t> to </a:t>
            </a:r>
            <a:r>
              <a:rPr lang="cs-CZ" b="1" dirty="0" err="1" smtClean="0">
                <a:latin typeface="Arial" charset="0"/>
              </a:rPr>
              <a:t>supply</a:t>
            </a:r>
            <a:r>
              <a:rPr lang="cs-CZ" b="1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reason </a:t>
            </a:r>
            <a:r>
              <a:rPr lang="cs-CZ" b="1" dirty="0" err="1" smtClean="0">
                <a:latin typeface="Arial" charset="0"/>
              </a:rPr>
              <a:t>function</a:t>
            </a:r>
            <a:r>
              <a:rPr lang="cs-CZ" b="1" dirty="0" smtClean="0">
                <a:latin typeface="Arial" charset="0"/>
              </a:rPr>
              <a:t> </a:t>
            </a:r>
            <a:r>
              <a:rPr lang="en-US" b="1" i="1" dirty="0" smtClean="0">
                <a:latin typeface="Arial" charset="0"/>
              </a:rPr>
              <a:t>r</a:t>
            </a:r>
            <a:r>
              <a:rPr lang="en-US" b="1" dirty="0" smtClean="0">
                <a:latin typeface="Arial" charset="0"/>
              </a:rPr>
              <a:t>,</a:t>
            </a:r>
            <a:r>
              <a:rPr lang="cs-CZ" b="1" dirty="0" smtClean="0">
                <a:latin typeface="Arial" charset="0"/>
              </a:rPr>
              <a:t> </a:t>
            </a:r>
            <a:r>
              <a:rPr lang="en-US" b="1" dirty="0" smtClean="0">
                <a:latin typeface="Arial" charset="0"/>
              </a:rPr>
              <a:t>decide function </a:t>
            </a:r>
            <a:r>
              <a:rPr lang="en-US" b="1" i="1" dirty="0" smtClean="0">
                <a:latin typeface="Arial" charset="0"/>
              </a:rPr>
              <a:t>d</a:t>
            </a:r>
            <a:r>
              <a:rPr lang="en-US" b="1" dirty="0" smtClean="0">
                <a:latin typeface="Arial" charset="0"/>
              </a:rPr>
              <a:t> and possibly extra memory states S.</a:t>
            </a:r>
            <a:endParaRPr lang="cs-CZ" b="1" dirty="0">
              <a:latin typeface="Arial" charset="0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323528" y="4509220"/>
            <a:ext cx="8642350" cy="431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marL="325438" indent="-325438">
              <a:lnSpc>
                <a:spcPct val="100000"/>
              </a:lnSpc>
              <a:spcBef>
                <a:spcPts val="700"/>
              </a:spcBef>
              <a:buClr>
                <a:srgbClr val="00FFCC"/>
              </a:buClr>
              <a:buSzPct val="8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b="1" dirty="0" smtClean="0">
                <a:latin typeface="Arial" charset="0"/>
              </a:rPr>
              <a:t>UT2004 is providing action execution function </a:t>
            </a:r>
            <a:r>
              <a:rPr lang="en-US" b="1" i="1" dirty="0" smtClean="0">
                <a:latin typeface="Arial" charset="0"/>
              </a:rPr>
              <a:t>a</a:t>
            </a:r>
            <a:r>
              <a:rPr lang="en-US" b="1" dirty="0" smtClean="0">
                <a:latin typeface="Arial" charset="0"/>
              </a:rPr>
              <a:t>.</a:t>
            </a:r>
            <a:endParaRPr lang="cs-CZ" b="1" dirty="0">
              <a:latin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Virtual Agents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What?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 descr="D:\Downloads\8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673425"/>
            <a:ext cx="1621980" cy="1827583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507209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Software agent </a:t>
            </a:r>
            <a:r>
              <a:rPr lang="en-US" sz="2200" i="1" dirty="0" smtClean="0"/>
              <a:t>(by Michael Wooldridge)</a:t>
            </a:r>
            <a:endParaRPr lang="en-US" i="1" dirty="0" smtClean="0"/>
          </a:p>
          <a:p>
            <a:pPr lvl="1"/>
            <a:r>
              <a:rPr lang="en-US" dirty="0" smtClean="0"/>
              <a:t>Embodied </a:t>
            </a:r>
            <a:r>
              <a:rPr lang="en-US" dirty="0" smtClean="0">
                <a:ln w="12700">
                  <a:noFill/>
                  <a:prstDash val="solid"/>
                </a:ln>
                <a:effectLst/>
                <a:sym typeface="Wingdings" pitchFamily="2" charset="2"/>
              </a:rPr>
              <a:t>intelligent</a:t>
            </a:r>
            <a:r>
              <a:rPr lang="en-US" dirty="0" smtClean="0"/>
              <a:t> autonomous entity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Decision</a:t>
            </a:r>
            <a:r>
              <a:rPr lang="cs-CZ" dirty="0" smtClean="0"/>
              <a:t> </a:t>
            </a:r>
            <a:r>
              <a:rPr lang="cs-CZ" dirty="0" err="1" smtClean="0"/>
              <a:t>Making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Reactive</a:t>
            </a:r>
            <a:r>
              <a:rPr lang="cs-CZ" dirty="0" smtClean="0"/>
              <a:t> DMS</a:t>
            </a:r>
          </a:p>
          <a:p>
            <a:r>
              <a:rPr lang="cs-CZ" dirty="0" err="1" smtClean="0"/>
              <a:t>Mushroompicker</a:t>
            </a:r>
            <a:r>
              <a:rPr lang="cs-CZ" dirty="0" smtClean="0"/>
              <a:t> Cyril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734" y="1571613"/>
            <a:ext cx="20949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3571876"/>
            <a:ext cx="7715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cs-CZ" sz="2100" b="1" dirty="0" err="1" smtClean="0"/>
              <a:t>Initial</a:t>
            </a:r>
            <a:r>
              <a:rPr lang="cs-CZ" sz="2100" b="1" dirty="0" smtClean="0"/>
              <a:t> </a:t>
            </a:r>
            <a:r>
              <a:rPr lang="cs-CZ" sz="2100" b="1" dirty="0" err="1" smtClean="0"/>
              <a:t>state</a:t>
            </a:r>
            <a:r>
              <a:rPr lang="cs-CZ" sz="2100" b="1" dirty="0" smtClean="0"/>
              <a:t>: </a:t>
            </a:r>
            <a:r>
              <a:rPr lang="cs-CZ" sz="2100" dirty="0" smtClean="0"/>
              <a:t>not_</a:t>
            </a:r>
            <a:r>
              <a:rPr lang="cs-CZ" sz="2100" dirty="0" err="1" smtClean="0"/>
              <a:t>at</a:t>
            </a:r>
            <a:r>
              <a:rPr lang="cs-CZ" sz="2100" dirty="0" smtClean="0"/>
              <a:t>_</a:t>
            </a:r>
            <a:r>
              <a:rPr lang="cs-CZ" sz="2100" dirty="0" err="1" smtClean="0"/>
              <a:t>home</a:t>
            </a:r>
            <a:r>
              <a:rPr lang="cs-CZ" sz="2100" dirty="0" smtClean="0"/>
              <a:t> AND </a:t>
            </a:r>
            <a:r>
              <a:rPr lang="cs-CZ" sz="2100" dirty="0" err="1" smtClean="0"/>
              <a:t>picking</a:t>
            </a:r>
            <a:r>
              <a:rPr lang="cs-CZ" sz="2100" dirty="0" smtClean="0"/>
              <a:t>_</a:t>
            </a:r>
            <a:r>
              <a:rPr lang="cs-CZ" sz="2100" dirty="0" err="1" smtClean="0"/>
              <a:t>mushrooms</a:t>
            </a:r>
            <a:endParaRPr lang="cs-CZ" sz="2100" dirty="0" smtClean="0"/>
          </a:p>
          <a:p>
            <a:pPr marL="342900" indent="-342900">
              <a:buAutoNum type="arabicPeriod"/>
            </a:pPr>
            <a:r>
              <a:rPr lang="cs-CZ" sz="2100" b="1" dirty="0" smtClean="0"/>
              <a:t>IF</a:t>
            </a:r>
            <a:r>
              <a:rPr lang="cs-CZ" sz="2100" dirty="0" smtClean="0"/>
              <a:t> 	in_front_</a:t>
            </a:r>
            <a:r>
              <a:rPr lang="cs-CZ" sz="2100" dirty="0" err="1" smtClean="0"/>
              <a:t>of</a:t>
            </a:r>
            <a:r>
              <a:rPr lang="cs-CZ" sz="2100" dirty="0" smtClean="0"/>
              <a:t>_</a:t>
            </a:r>
            <a:r>
              <a:rPr lang="cs-CZ" sz="2100" dirty="0" err="1" smtClean="0"/>
              <a:t>obstacle</a:t>
            </a:r>
            <a:r>
              <a:rPr lang="cs-CZ" sz="2100" dirty="0" smtClean="0"/>
              <a:t>		</a:t>
            </a:r>
            <a:r>
              <a:rPr lang="cs-CZ" sz="2100" b="1" dirty="0" smtClean="0"/>
              <a:t>THEN</a:t>
            </a:r>
            <a:r>
              <a:rPr lang="cs-CZ" sz="2100" dirty="0" smtClean="0"/>
              <a:t> </a:t>
            </a:r>
            <a:r>
              <a:rPr lang="cs-CZ" sz="2100" dirty="0" err="1" smtClean="0"/>
              <a:t>change</a:t>
            </a:r>
            <a:r>
              <a:rPr lang="cs-CZ" sz="2100" dirty="0" smtClean="0"/>
              <a:t>_</a:t>
            </a:r>
            <a:r>
              <a:rPr lang="cs-CZ" sz="2100" dirty="0" err="1" smtClean="0"/>
              <a:t>rotation</a:t>
            </a:r>
            <a:endParaRPr lang="cs-CZ" sz="2100" dirty="0" smtClean="0"/>
          </a:p>
          <a:p>
            <a:pPr marL="342900" indent="-342900">
              <a:buAutoNum type="arabicPeriod"/>
            </a:pPr>
            <a:r>
              <a:rPr lang="cs-CZ" sz="2100" b="1" dirty="0" smtClean="0"/>
              <a:t>IF</a:t>
            </a:r>
            <a:r>
              <a:rPr lang="cs-CZ" sz="2100" dirty="0" smtClean="0"/>
              <a:t> 	</a:t>
            </a:r>
            <a:r>
              <a:rPr lang="cs-CZ" sz="2100" dirty="0" err="1" smtClean="0"/>
              <a:t>full</a:t>
            </a:r>
            <a:r>
              <a:rPr lang="cs-CZ" sz="2100" dirty="0" smtClean="0"/>
              <a:t>_basket </a:t>
            </a:r>
            <a:r>
              <a:rPr lang="cs-CZ" sz="2100" b="1" dirty="0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picking</a:t>
            </a:r>
            <a:r>
              <a:rPr lang="cs-CZ" sz="2100" dirty="0" smtClean="0"/>
              <a:t>	 	</a:t>
            </a:r>
            <a:r>
              <a:rPr lang="cs-CZ" sz="2100" b="1" dirty="0" smtClean="0"/>
              <a:t>THEN</a:t>
            </a:r>
            <a:r>
              <a:rPr lang="cs-CZ" sz="2100" dirty="0" smtClean="0"/>
              <a:t> stop_</a:t>
            </a:r>
            <a:r>
              <a:rPr lang="cs-CZ" sz="2100" dirty="0" err="1" smtClean="0"/>
              <a:t>picking</a:t>
            </a:r>
            <a:endParaRPr lang="cs-CZ" sz="2100" dirty="0" smtClean="0"/>
          </a:p>
          <a:p>
            <a:pPr marL="342900" indent="-342900">
              <a:buAutoNum type="arabicPeriod"/>
            </a:pPr>
            <a:r>
              <a:rPr lang="cs-CZ" sz="2100" b="1" dirty="0" smtClean="0"/>
              <a:t>IF</a:t>
            </a:r>
            <a:r>
              <a:rPr lang="cs-CZ" sz="2100" dirty="0" smtClean="0"/>
              <a:t> 	</a:t>
            </a:r>
            <a:r>
              <a:rPr lang="cs-CZ" sz="2100" dirty="0" err="1" smtClean="0"/>
              <a:t>see</a:t>
            </a:r>
            <a:r>
              <a:rPr lang="cs-CZ" sz="2100" dirty="0" smtClean="0"/>
              <a:t>_</a:t>
            </a:r>
            <a:r>
              <a:rPr lang="cs-CZ" sz="2100" dirty="0" err="1" smtClean="0"/>
              <a:t>mushroom</a:t>
            </a:r>
            <a:r>
              <a:rPr lang="cs-CZ" sz="2100" dirty="0" smtClean="0"/>
              <a:t> </a:t>
            </a:r>
            <a:r>
              <a:rPr lang="cs-CZ" sz="2100" b="1" dirty="0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picking</a:t>
            </a:r>
            <a:r>
              <a:rPr lang="cs-CZ" sz="2100" dirty="0" smtClean="0"/>
              <a:t>	</a:t>
            </a:r>
            <a:r>
              <a:rPr lang="cs-CZ" sz="2100" b="1" dirty="0" smtClean="0"/>
              <a:t>THEN</a:t>
            </a:r>
            <a:r>
              <a:rPr lang="cs-CZ" sz="2100" dirty="0" smtClean="0"/>
              <a:t> put_</a:t>
            </a:r>
            <a:r>
              <a:rPr lang="cs-CZ" sz="2100" dirty="0" err="1" smtClean="0"/>
              <a:t>it</a:t>
            </a:r>
            <a:r>
              <a:rPr lang="cs-CZ" sz="2100" dirty="0" smtClean="0"/>
              <a:t>_to_basket</a:t>
            </a:r>
          </a:p>
          <a:p>
            <a:pPr marL="342900" indent="-342900">
              <a:buAutoNum type="arabicPeriod"/>
            </a:pPr>
            <a:r>
              <a:rPr lang="cs-CZ" sz="2100" b="1" dirty="0" smtClean="0"/>
              <a:t>IF</a:t>
            </a:r>
            <a:r>
              <a:rPr lang="cs-CZ" sz="2100" dirty="0" smtClean="0"/>
              <a:t> 	</a:t>
            </a:r>
            <a:r>
              <a:rPr lang="cs-CZ" sz="2100" dirty="0" err="1" smtClean="0"/>
              <a:t>noon</a:t>
            </a:r>
            <a:r>
              <a:rPr lang="cs-CZ" sz="2100" dirty="0" smtClean="0"/>
              <a:t> </a:t>
            </a:r>
            <a:r>
              <a:rPr lang="cs-CZ" sz="2100" b="1" dirty="0" smtClean="0"/>
              <a:t>AND</a:t>
            </a:r>
            <a:r>
              <a:rPr lang="cs-CZ" sz="2100" dirty="0" smtClean="0"/>
              <a:t> </a:t>
            </a:r>
            <a:r>
              <a:rPr lang="cs-CZ" sz="2100" dirty="0" err="1" smtClean="0"/>
              <a:t>picking</a:t>
            </a:r>
            <a:r>
              <a:rPr lang="cs-CZ" sz="2100" dirty="0" smtClean="0"/>
              <a:t>		</a:t>
            </a:r>
            <a:r>
              <a:rPr lang="cs-CZ" sz="2100" b="1" dirty="0" smtClean="0"/>
              <a:t>THEN</a:t>
            </a:r>
            <a:r>
              <a:rPr lang="cs-CZ" sz="2100" dirty="0" smtClean="0"/>
              <a:t> stop_</a:t>
            </a:r>
            <a:r>
              <a:rPr lang="cs-CZ" sz="2100" dirty="0" err="1" smtClean="0"/>
              <a:t>picking</a:t>
            </a:r>
            <a:endParaRPr lang="cs-CZ" sz="2100" dirty="0" smtClean="0"/>
          </a:p>
          <a:p>
            <a:pPr marL="342900" indent="-342900">
              <a:buAutoNum type="arabicPeriod"/>
            </a:pPr>
            <a:r>
              <a:rPr lang="cs-CZ" sz="2100" b="1" dirty="0" smtClean="0"/>
              <a:t>IF</a:t>
            </a:r>
            <a:r>
              <a:rPr lang="cs-CZ" sz="2100" dirty="0" smtClean="0"/>
              <a:t> 	</a:t>
            </a:r>
            <a:r>
              <a:rPr lang="cs-CZ" sz="2100" dirty="0" err="1" smtClean="0"/>
              <a:t>at</a:t>
            </a:r>
            <a:r>
              <a:rPr lang="cs-CZ" sz="2100" dirty="0" smtClean="0"/>
              <a:t>_</a:t>
            </a:r>
            <a:r>
              <a:rPr lang="cs-CZ" sz="2100" dirty="0" err="1" smtClean="0"/>
              <a:t>home</a:t>
            </a:r>
            <a:r>
              <a:rPr lang="cs-CZ" sz="2100" dirty="0" smtClean="0"/>
              <a:t>			</a:t>
            </a:r>
            <a:r>
              <a:rPr lang="cs-CZ" sz="2100" b="1" dirty="0" smtClean="0"/>
              <a:t>THEN</a:t>
            </a:r>
            <a:r>
              <a:rPr lang="cs-CZ" sz="2100" dirty="0" smtClean="0"/>
              <a:t> </a:t>
            </a:r>
            <a:r>
              <a:rPr lang="cs-CZ" sz="2100" dirty="0" err="1" smtClean="0"/>
              <a:t>end</a:t>
            </a:r>
            <a:endParaRPr lang="cs-CZ" sz="2100" dirty="0" smtClean="0"/>
          </a:p>
          <a:p>
            <a:pPr marL="342900" indent="-342900">
              <a:buAutoNum type="arabicPeriod"/>
            </a:pPr>
            <a:r>
              <a:rPr lang="cs-CZ" sz="2100" b="1" dirty="0" smtClean="0"/>
              <a:t>IF</a:t>
            </a:r>
            <a:r>
              <a:rPr lang="cs-CZ" sz="2100" dirty="0" smtClean="0"/>
              <a:t> 	</a:t>
            </a:r>
            <a:r>
              <a:rPr lang="cs-CZ" sz="2100" dirty="0" err="1" smtClean="0"/>
              <a:t>picking</a:t>
            </a:r>
            <a:r>
              <a:rPr lang="cs-CZ" sz="2100" dirty="0" smtClean="0"/>
              <a:t> 				</a:t>
            </a:r>
            <a:r>
              <a:rPr lang="cs-CZ" sz="2100" b="1" dirty="0" smtClean="0"/>
              <a:t>THEN</a:t>
            </a:r>
            <a:r>
              <a:rPr lang="cs-CZ" sz="2100" dirty="0" smtClean="0"/>
              <a:t> </a:t>
            </a:r>
            <a:r>
              <a:rPr lang="cs-CZ" sz="2100" dirty="0" err="1" smtClean="0"/>
              <a:t>random</a:t>
            </a:r>
            <a:r>
              <a:rPr lang="cs-CZ" sz="2100" dirty="0" smtClean="0"/>
              <a:t>_</a:t>
            </a:r>
            <a:r>
              <a:rPr lang="cs-CZ" sz="2100" dirty="0" err="1" smtClean="0"/>
              <a:t>walk</a:t>
            </a:r>
            <a:endParaRPr lang="cs-CZ" sz="2100" dirty="0" smtClean="0"/>
          </a:p>
          <a:p>
            <a:pPr marL="342900" indent="-342900">
              <a:buAutoNum type="arabicPeriod"/>
            </a:pPr>
            <a:r>
              <a:rPr lang="cs-CZ" sz="2100" b="1" dirty="0" smtClean="0"/>
              <a:t>IF</a:t>
            </a:r>
            <a:r>
              <a:rPr lang="cs-CZ" sz="2100" dirty="0" smtClean="0"/>
              <a:t> 	not_</a:t>
            </a:r>
            <a:r>
              <a:rPr lang="cs-CZ" sz="2100" dirty="0" err="1" smtClean="0"/>
              <a:t>picking</a:t>
            </a:r>
            <a:r>
              <a:rPr lang="cs-CZ" sz="2100" dirty="0" smtClean="0"/>
              <a:t> 			</a:t>
            </a:r>
            <a:r>
              <a:rPr lang="cs-CZ" sz="2100" b="1" dirty="0" smtClean="0"/>
              <a:t>THEN</a:t>
            </a:r>
            <a:r>
              <a:rPr lang="cs-CZ" sz="2100" dirty="0" smtClean="0"/>
              <a:t> go_</a:t>
            </a:r>
            <a:r>
              <a:rPr lang="cs-CZ" sz="2100" dirty="0" err="1" smtClean="0"/>
              <a:t>home</a:t>
            </a:r>
            <a:endParaRPr lang="cs-CZ" sz="21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214290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Pogamut</a:t>
            </a:r>
            <a:r>
              <a:rPr lang="en-US" dirty="0" smtClean="0"/>
              <a:t> Interface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World / Agent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WorldView</a:t>
            </a:r>
            <a:endParaRPr lang="en-US" b="1" dirty="0" smtClean="0"/>
          </a:p>
          <a:p>
            <a:pPr lvl="1"/>
            <a:r>
              <a:rPr lang="en-US" dirty="0" smtClean="0"/>
              <a:t>A sort of working memory storing all the information </a:t>
            </a:r>
            <a:r>
              <a:rPr lang="en-US" dirty="0" err="1" smtClean="0"/>
              <a:t>bot</a:t>
            </a:r>
            <a:r>
              <a:rPr lang="en-US" dirty="0" smtClean="0"/>
              <a:t> knows about environment</a:t>
            </a:r>
          </a:p>
          <a:p>
            <a:pPr lvl="1"/>
            <a:r>
              <a:rPr lang="en-US" dirty="0" smtClean="0"/>
              <a:t>Or a </a:t>
            </a:r>
            <a:r>
              <a:rPr lang="en-US" dirty="0" err="1" smtClean="0"/>
              <a:t>bot</a:t>
            </a:r>
            <a:r>
              <a:rPr lang="en-US" dirty="0" smtClean="0"/>
              <a:t> current overview of the world</a:t>
            </a:r>
          </a:p>
          <a:p>
            <a:pPr lvl="1"/>
            <a:r>
              <a:rPr lang="en-US" dirty="0" smtClean="0"/>
              <a:t>Access by </a:t>
            </a:r>
            <a:r>
              <a:rPr lang="en-US" b="1" dirty="0" err="1" smtClean="0">
                <a:solidFill>
                  <a:srgbClr val="0070C0"/>
                </a:solidFill>
              </a:rPr>
              <a:t>this</a:t>
            </a:r>
            <a:r>
              <a:rPr lang="en-US" b="1" dirty="0" err="1" smtClean="0"/>
              <a:t>.</a:t>
            </a:r>
            <a:r>
              <a:rPr lang="en-US" b="1" dirty="0" err="1" smtClean="0">
                <a:solidFill>
                  <a:srgbClr val="00B050"/>
                </a:solidFill>
              </a:rPr>
              <a:t>world</a:t>
            </a:r>
            <a:r>
              <a:rPr lang="en-US" dirty="0" smtClean="0"/>
              <a:t> or </a:t>
            </a:r>
            <a:r>
              <a:rPr lang="en-US" b="1" dirty="0" err="1" smtClean="0">
                <a:solidFill>
                  <a:srgbClr val="0070C0"/>
                </a:solidFill>
              </a:rPr>
              <a:t>this</a:t>
            </a:r>
            <a:r>
              <a:rPr lang="en-US" b="1" dirty="0" err="1" smtClean="0"/>
              <a:t>.getWorldView</a:t>
            </a:r>
            <a:r>
              <a:rPr lang="en-US" b="1" dirty="0" smtClean="0"/>
              <a:t>()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Act</a:t>
            </a:r>
          </a:p>
          <a:p>
            <a:pPr lvl="1"/>
            <a:r>
              <a:rPr lang="en-US" dirty="0" smtClean="0"/>
              <a:t>Interface enabling to send </a:t>
            </a:r>
            <a:r>
              <a:rPr lang="en-US" dirty="0" err="1" smtClean="0"/>
              <a:t>bot</a:t>
            </a:r>
            <a:r>
              <a:rPr lang="en-US" dirty="0" smtClean="0"/>
              <a:t> commands – move to location, start shooting, jump, etc.</a:t>
            </a:r>
          </a:p>
          <a:p>
            <a:pPr lvl="1"/>
            <a:r>
              <a:rPr lang="en-US" dirty="0" smtClean="0"/>
              <a:t>Access by </a:t>
            </a:r>
            <a:r>
              <a:rPr lang="en-US" b="1" dirty="0" err="1" smtClean="0">
                <a:solidFill>
                  <a:srgbClr val="0070C0"/>
                </a:solidFill>
              </a:rPr>
              <a:t>this</a:t>
            </a:r>
            <a:r>
              <a:rPr lang="en-US" b="1" dirty="0" err="1" smtClean="0"/>
              <a:t>.</a:t>
            </a:r>
            <a:r>
              <a:rPr lang="en-US" b="1" dirty="0" err="1" smtClean="0">
                <a:solidFill>
                  <a:srgbClr val="00B050"/>
                </a:solidFill>
              </a:rPr>
              <a:t>act</a:t>
            </a:r>
            <a:r>
              <a:rPr lang="en-US" dirty="0" smtClean="0"/>
              <a:t> or </a:t>
            </a:r>
            <a:r>
              <a:rPr lang="en-US" b="1" dirty="0" err="1" smtClean="0">
                <a:solidFill>
                  <a:srgbClr val="0070C0"/>
                </a:solidFill>
              </a:rPr>
              <a:t>this</a:t>
            </a:r>
            <a:r>
              <a:rPr lang="en-US" b="1" dirty="0" err="1" smtClean="0"/>
              <a:t>.getAct</a:t>
            </a:r>
            <a:r>
              <a:rPr lang="en-US" b="1" dirty="0" smtClean="0"/>
              <a:t>()</a:t>
            </a:r>
            <a:endParaRPr lang="cs-CZ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Pogamut</a:t>
            </a:r>
            <a:r>
              <a:rPr lang="en-US" dirty="0" smtClean="0"/>
              <a:t> API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Basics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In </a:t>
            </a:r>
            <a:r>
              <a:rPr lang="en-US" b="1" dirty="0" err="1" smtClean="0"/>
              <a:t>JavaDoc</a:t>
            </a:r>
            <a:r>
              <a:rPr lang="en-US" b="1" dirty="0" smtClean="0"/>
              <a:t> </a:t>
            </a:r>
          </a:p>
          <a:p>
            <a:pPr lvl="1"/>
            <a:r>
              <a:rPr lang="en-US" sz="2600" dirty="0" smtClean="0">
                <a:hlinkClick r:id="rId2"/>
              </a:rPr>
              <a:t>http://pogamut.cuni.cz/pogamut_files/latest/doc/javadoc/</a:t>
            </a:r>
            <a:endParaRPr lang="en-US" sz="2600" dirty="0" smtClean="0"/>
          </a:p>
          <a:p>
            <a:pPr lvl="1"/>
            <a:endParaRPr lang="en-US" sz="1200" dirty="0" smtClean="0"/>
          </a:p>
          <a:p>
            <a:r>
              <a:rPr lang="en-US" b="1" dirty="0" err="1" smtClean="0"/>
              <a:t>Bot</a:t>
            </a:r>
            <a:r>
              <a:rPr lang="en-US" b="1" dirty="0" smtClean="0"/>
              <a:t> messages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err="1" smtClean="0"/>
              <a:t>bot</a:t>
            </a:r>
            <a:r>
              <a:rPr lang="en-US" dirty="0" smtClean="0"/>
              <a:t> with information about environment</a:t>
            </a:r>
          </a:p>
          <a:p>
            <a:pPr lvl="1"/>
            <a:r>
              <a:rPr lang="en-US" dirty="0" smtClean="0"/>
              <a:t>All of them are subclasses of </a:t>
            </a:r>
            <a:r>
              <a:rPr lang="en-US" b="1" dirty="0" err="1" smtClean="0"/>
              <a:t>InfoMessage</a:t>
            </a:r>
            <a:r>
              <a:rPr lang="en-US" dirty="0" smtClean="0"/>
              <a:t> object</a:t>
            </a:r>
          </a:p>
          <a:p>
            <a:r>
              <a:rPr lang="en-US" b="1" dirty="0" err="1" smtClean="0"/>
              <a:t>Bot</a:t>
            </a:r>
            <a:r>
              <a:rPr lang="en-US" b="1" dirty="0" smtClean="0"/>
              <a:t> commands</a:t>
            </a:r>
          </a:p>
          <a:p>
            <a:pPr lvl="1"/>
            <a:r>
              <a:rPr lang="en-US" dirty="0" smtClean="0"/>
              <a:t>Allow </a:t>
            </a:r>
            <a:r>
              <a:rPr lang="en-US" dirty="0" err="1" smtClean="0"/>
              <a:t>bot</a:t>
            </a:r>
            <a:r>
              <a:rPr lang="en-US" dirty="0" smtClean="0"/>
              <a:t> to do things in environment (move, shoot…)</a:t>
            </a:r>
          </a:p>
          <a:p>
            <a:pPr lvl="1"/>
            <a:r>
              <a:rPr lang="en-US" dirty="0" smtClean="0"/>
              <a:t>All of them are subclasses of </a:t>
            </a:r>
            <a:r>
              <a:rPr lang="en-US" b="1" dirty="0" err="1" smtClean="0"/>
              <a:t>CommandMessage</a:t>
            </a:r>
            <a:r>
              <a:rPr lang="en-US" dirty="0" smtClean="0"/>
              <a:t> object</a:t>
            </a:r>
          </a:p>
          <a:p>
            <a:pPr lvl="1"/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Pogamut</a:t>
            </a:r>
            <a:r>
              <a:rPr lang="en-US" dirty="0" smtClean="0"/>
              <a:t> API</a:t>
            </a:r>
            <a:br>
              <a:rPr lang="en-US" dirty="0" smtClean="0"/>
            </a:b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Bot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messages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Provide information about environment</a:t>
            </a:r>
          </a:p>
          <a:p>
            <a:r>
              <a:rPr lang="en-US" dirty="0" smtClean="0"/>
              <a:t>Two types</a:t>
            </a:r>
          </a:p>
          <a:p>
            <a:pPr lvl="1"/>
            <a:r>
              <a:rPr lang="en-US" dirty="0" err="1" smtClean="0"/>
              <a:t>IWorldObject</a:t>
            </a:r>
            <a:r>
              <a:rPr lang="en-US" dirty="0" smtClean="0"/>
              <a:t> vs. </a:t>
            </a:r>
            <a:r>
              <a:rPr lang="en-US" dirty="0" err="1" smtClean="0"/>
              <a:t>IWorldEvent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err="1" smtClean="0"/>
              <a:t>IWorldObject</a:t>
            </a:r>
            <a:r>
              <a:rPr lang="en-US" dirty="0" smtClean="0"/>
              <a:t> – persistent object in the game that is typically located (</a:t>
            </a:r>
            <a:r>
              <a:rPr lang="en-US" dirty="0" err="1" smtClean="0"/>
              <a:t>ILocated</a:t>
            </a:r>
            <a:r>
              <a:rPr lang="en-US" dirty="0" smtClean="0"/>
              <a:t>) and can be seen (</a:t>
            </a:r>
            <a:r>
              <a:rPr lang="en-US" dirty="0" err="1" smtClean="0"/>
              <a:t>IViewable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Is stored in </a:t>
            </a:r>
            <a:r>
              <a:rPr lang="en-US" dirty="0" err="1" smtClean="0"/>
              <a:t>WorldView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dirty="0" err="1" smtClean="0"/>
              <a:t>IWorldEvent</a:t>
            </a:r>
            <a:r>
              <a:rPr lang="en-US" dirty="0" smtClean="0"/>
              <a:t> – marks one event in the environment</a:t>
            </a:r>
          </a:p>
          <a:p>
            <a:pPr lvl="1"/>
            <a:r>
              <a:rPr lang="en-US" dirty="0" smtClean="0"/>
              <a:t>Is not stored and can be missed</a:t>
            </a:r>
          </a:p>
          <a:p>
            <a:pPr lvl="1"/>
            <a:r>
              <a:rPr lang="en-US" dirty="0" smtClean="0"/>
              <a:t>Listen to events through listeners</a:t>
            </a:r>
          </a:p>
          <a:p>
            <a:pPr lvl="1"/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8379" y="3328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Pogamut</a:t>
            </a:r>
            <a:r>
              <a:rPr lang="en-US" dirty="0" smtClean="0"/>
              <a:t> web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Main web</a:t>
            </a:r>
          </a:p>
          <a:p>
            <a:r>
              <a:rPr lang="en-US" dirty="0" smtClean="0">
                <a:hlinkClick r:id="rId2"/>
              </a:rPr>
              <a:t>http://pogamut.cuni.cz/</a:t>
            </a:r>
            <a:endParaRPr lang="en-US" dirty="0" smtClean="0"/>
          </a:p>
          <a:p>
            <a:endParaRPr lang="en-US" sz="6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err="1" smtClean="0"/>
              <a:t>JavaDoc</a:t>
            </a:r>
            <a:r>
              <a:rPr lang="en-US" dirty="0" smtClean="0"/>
              <a:t> (IMPORTANT!)</a:t>
            </a:r>
          </a:p>
          <a:p>
            <a:r>
              <a:rPr lang="en-US" dirty="0" smtClean="0">
                <a:hlinkClick r:id="rId3"/>
              </a:rPr>
              <a:t>http://pogamut.cuni.cz/pogamut_files/latest/doc/javadoc/</a:t>
            </a:r>
            <a:endParaRPr lang="en-US" dirty="0" smtClean="0"/>
          </a:p>
          <a:p>
            <a:endParaRPr lang="en-US" sz="6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Lecture web</a:t>
            </a:r>
          </a:p>
          <a:p>
            <a:r>
              <a:rPr lang="en-US" dirty="0" smtClean="0">
                <a:hlinkClick r:id="rId4"/>
              </a:rPr>
              <a:t>http://pogamut.cuni.cz/pogamut-devel/doku.php?id=lectures</a:t>
            </a:r>
            <a:endParaRPr lang="en-US" dirty="0" smtClean="0"/>
          </a:p>
          <a:p>
            <a:endParaRPr lang="en-US" sz="6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dirty="0" smtClean="0"/>
              <a:t>Tutorials</a:t>
            </a:r>
          </a:p>
          <a:p>
            <a:r>
              <a:rPr lang="en-US" dirty="0" smtClean="0">
                <a:hlinkClick r:id="rId5"/>
              </a:rPr>
              <a:t>http://pogamut.cuni.cz/pogamut_files/latest/doc/tutorials/</a:t>
            </a:r>
            <a:endParaRPr lang="en-US" dirty="0" smtClean="0"/>
          </a:p>
          <a:p>
            <a:endParaRPr lang="en-US" sz="600" dirty="0" smtClean="0"/>
          </a:p>
          <a:p>
            <a:endParaRPr lang="en-US" sz="600" dirty="0" smtClean="0"/>
          </a:p>
          <a:p>
            <a:pPr>
              <a:buNone/>
            </a:pPr>
            <a:r>
              <a:rPr lang="en-US" dirty="0" err="1" smtClean="0"/>
              <a:t>Pogamut</a:t>
            </a:r>
            <a:r>
              <a:rPr lang="en-US" dirty="0" smtClean="0"/>
              <a:t> manual installation Win32</a:t>
            </a:r>
          </a:p>
          <a:p>
            <a:r>
              <a:rPr lang="en-US" dirty="0" smtClean="0">
                <a:hlinkClick r:id="rId6"/>
              </a:rPr>
              <a:t>http://pogamut.cuni.cz/main/tiki-download_file.php?fileId=22</a:t>
            </a:r>
            <a:r>
              <a:rPr lang="en-US" dirty="0" smtClean="0"/>
              <a:t> </a:t>
            </a:r>
          </a:p>
          <a:p>
            <a:endParaRPr lang="en-US" sz="600" dirty="0" smtClean="0"/>
          </a:p>
          <a:p>
            <a:pPr>
              <a:buNone/>
            </a:pPr>
            <a:r>
              <a:rPr lang="en-US" dirty="0" err="1" smtClean="0"/>
              <a:t>Pogamut</a:t>
            </a:r>
            <a:r>
              <a:rPr lang="en-US" dirty="0" smtClean="0"/>
              <a:t> on Linux (external)</a:t>
            </a:r>
          </a:p>
          <a:p>
            <a:r>
              <a:rPr lang="en-US" dirty="0" smtClean="0">
                <a:hlinkClick r:id="rId7"/>
              </a:rPr>
              <a:t>http://cicolink.blogspot.com/2011/11/unreal-tournament-2004-create-bot-with.html</a:t>
            </a:r>
            <a:r>
              <a:rPr lang="en-US" dirty="0" smtClean="0"/>
              <a:t> </a:t>
            </a:r>
          </a:p>
          <a:p>
            <a:pPr lvl="1"/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Installation of </a:t>
            </a:r>
            <a:r>
              <a:rPr lang="en-US" dirty="0" err="1" smtClean="0"/>
              <a:t>Pogamut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Step 1: Install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Pogamut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err="1" smtClean="0"/>
              <a:t>Pogamut</a:t>
            </a:r>
            <a:r>
              <a:rPr lang="en-US" dirty="0" smtClean="0"/>
              <a:t> installer found in Download section at </a:t>
            </a:r>
          </a:p>
          <a:p>
            <a:pPr lvl="1"/>
            <a:r>
              <a:rPr lang="en-US" sz="3200" b="1" dirty="0" smtClean="0">
                <a:solidFill>
                  <a:srgbClr val="7030A0"/>
                </a:solidFill>
              </a:rPr>
              <a:t>http://pogamut.cuni.cz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 </a:t>
            </a:r>
            <a:r>
              <a:rPr lang="en-US" dirty="0" err="1" smtClean="0"/>
              <a:t>bot</a:t>
            </a:r>
            <a:r>
              <a:rPr lang="en-US" dirty="0" smtClean="0"/>
              <a:t> project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Step 2: Create new </a:t>
            </a:r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bot</a:t>
            </a:r>
            <a:r>
              <a:rPr lang="en-US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project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tutorial at: </a:t>
            </a:r>
          </a:p>
          <a:p>
            <a:pPr lvl="1"/>
            <a:r>
              <a:rPr lang="en-US" sz="3200" b="1" dirty="0" smtClean="0">
                <a:solidFill>
                  <a:srgbClr val="7030A0"/>
                </a:solidFill>
              </a:rPr>
              <a:t>http://pogamut.cuni.cz/pogamut_files/latest/doc/tutorials/OpeningExamples.html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1 – Empty </a:t>
            </a:r>
            <a:r>
              <a:rPr lang="en-US" dirty="0" err="1" smtClean="0"/>
              <a:t>bot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the </a:t>
            </a:r>
            <a:r>
              <a:rPr lang="en-US" dirty="0" err="1" smtClean="0"/>
              <a:t>bot</a:t>
            </a:r>
            <a:r>
              <a:rPr lang="en-US" dirty="0" smtClean="0"/>
              <a:t> from our lecture site</a:t>
            </a:r>
          </a:p>
          <a:p>
            <a:r>
              <a:rPr lang="en-US" dirty="0" smtClean="0"/>
              <a:t>We look into the basics of </a:t>
            </a:r>
            <a:r>
              <a:rPr lang="en-US" dirty="0" err="1" smtClean="0"/>
              <a:t>Pogamut</a:t>
            </a:r>
            <a:r>
              <a:rPr lang="en-US" dirty="0" smtClean="0"/>
              <a:t> </a:t>
            </a:r>
            <a:r>
              <a:rPr lang="en-US" dirty="0" err="1" smtClean="0"/>
              <a:t>bot</a:t>
            </a:r>
            <a:r>
              <a:rPr lang="en-US" dirty="0" smtClean="0"/>
              <a:t> methods and API…</a:t>
            </a:r>
          </a:p>
          <a:p>
            <a:r>
              <a:rPr lang="en-US" dirty="0" smtClean="0"/>
              <a:t>See the tutorial:</a:t>
            </a:r>
          </a:p>
          <a:p>
            <a:pPr lvl="1"/>
            <a:r>
              <a:rPr lang="cs-CZ" dirty="0" smtClean="0">
                <a:hlinkClick r:id="rId2"/>
              </a:rPr>
              <a:t>http://pogamut.cuni.cz/pogamut_files/latest/doc/tutorials/EmptyBotTutorial.html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Let’s fool around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</a:t>
            </a:r>
            <a:r>
              <a:rPr lang="en-US" dirty="0" err="1" smtClean="0"/>
              <a:t>Pogamut</a:t>
            </a:r>
            <a:r>
              <a:rPr lang="en-US" dirty="0" smtClean="0"/>
              <a:t> </a:t>
            </a:r>
            <a:r>
              <a:rPr lang="en-US" dirty="0" err="1" smtClean="0"/>
              <a:t>Bot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Starting the game environment </a:t>
            </a:r>
          </a:p>
          <a:p>
            <a:pPr marL="925830" lvl="1" indent="-514350"/>
            <a:r>
              <a:rPr lang="en-US" dirty="0" smtClean="0"/>
              <a:t>UT2004 dedicated server</a:t>
            </a:r>
          </a:p>
          <a:p>
            <a:pPr marL="925830" lvl="1" indent="-514350"/>
            <a:r>
              <a:rPr lang="en-US" dirty="0" smtClean="0"/>
              <a:t>Start-&gt;Programs-&gt;</a:t>
            </a:r>
            <a:r>
              <a:rPr lang="en-US" dirty="0" err="1" smtClean="0"/>
              <a:t>Vyvojove</a:t>
            </a:r>
            <a:r>
              <a:rPr lang="en-US" dirty="0" smtClean="0"/>
              <a:t> </a:t>
            </a:r>
            <a:r>
              <a:rPr lang="en-US" dirty="0" err="1" smtClean="0"/>
              <a:t>Nastroje</a:t>
            </a:r>
            <a:r>
              <a:rPr lang="en-US" dirty="0" smtClean="0"/>
              <a:t>-&gt;</a:t>
            </a:r>
            <a:r>
              <a:rPr lang="en-US" dirty="0" err="1" smtClean="0"/>
              <a:t>Pogamut</a:t>
            </a:r>
            <a:r>
              <a:rPr lang="en-US" dirty="0" smtClean="0"/>
              <a:t>-&gt;run </a:t>
            </a:r>
            <a:r>
              <a:rPr lang="en-US" dirty="0" err="1" smtClean="0"/>
              <a:t>GameBots</a:t>
            </a:r>
            <a:r>
              <a:rPr lang="en-US" dirty="0" smtClean="0"/>
              <a:t> DM server</a:t>
            </a:r>
          </a:p>
          <a:p>
            <a:pPr marL="925830" lvl="1" indent="-514350"/>
            <a:endParaRPr lang="en-US" sz="1200" dirty="0" smtClean="0"/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Starting the </a:t>
            </a:r>
            <a:r>
              <a:rPr lang="en-US" dirty="0" err="1" smtClean="0"/>
              <a:t>vizualizator</a:t>
            </a:r>
            <a:r>
              <a:rPr lang="en-US" dirty="0" smtClean="0"/>
              <a:t> (the game UT2004)</a:t>
            </a:r>
          </a:p>
          <a:p>
            <a:pPr lvl="1"/>
            <a:r>
              <a:rPr lang="en-US" dirty="0" smtClean="0"/>
              <a:t>Start-&gt;Programs-&gt;</a:t>
            </a:r>
            <a:r>
              <a:rPr lang="en-US" dirty="0" err="1" smtClean="0"/>
              <a:t>Vyvojove</a:t>
            </a:r>
            <a:r>
              <a:rPr lang="en-US" dirty="0" smtClean="0"/>
              <a:t> </a:t>
            </a:r>
            <a:r>
              <a:rPr lang="en-US" dirty="0" err="1" smtClean="0"/>
              <a:t>Nastroje</a:t>
            </a:r>
            <a:r>
              <a:rPr lang="en-US" dirty="0" smtClean="0"/>
              <a:t>-&gt;</a:t>
            </a:r>
            <a:r>
              <a:rPr lang="en-US" dirty="0" err="1" smtClean="0"/>
              <a:t>Pogamut</a:t>
            </a:r>
            <a:r>
              <a:rPr lang="en-US" dirty="0" smtClean="0"/>
              <a:t>-&gt;run UT2004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/>
              <a:t>Starting the </a:t>
            </a:r>
            <a:r>
              <a:rPr lang="en-US" dirty="0" err="1" smtClean="0"/>
              <a:t>bot</a:t>
            </a:r>
            <a:r>
              <a:rPr lang="en-US" dirty="0" smtClean="0"/>
              <a:t> itself</a:t>
            </a:r>
          </a:p>
          <a:p>
            <a:pPr lvl="1"/>
            <a:r>
              <a:rPr lang="en-US" dirty="0" smtClean="0"/>
              <a:t>Inside </a:t>
            </a:r>
            <a:r>
              <a:rPr lang="en-US" dirty="0" err="1" smtClean="0"/>
              <a:t>NetBeans</a:t>
            </a:r>
            <a:r>
              <a:rPr lang="en-US" dirty="0" smtClean="0"/>
              <a:t> – right click the project and select Run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Tutorial 2 – Simple </a:t>
            </a:r>
            <a:r>
              <a:rPr lang="en-US" dirty="0" err="1" smtClean="0"/>
              <a:t>bot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Listeners – listening to changes in the environment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 the tutorial: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cs-CZ" sz="2800" dirty="0" smtClean="0">
                <a:hlinkClick r:id="rId2"/>
              </a:rPr>
              <a:t>http://pogamut.cuni.cz/pogamut_files/latest/doc/tutorials/ResponsiveBotTutorial.html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fool around again!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Virtual Agents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What?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 descr="D:\Downloads\8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673425"/>
            <a:ext cx="1621980" cy="1827583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507209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Software agent </a:t>
            </a:r>
            <a:r>
              <a:rPr lang="en-US" sz="2200" i="1" dirty="0" smtClean="0"/>
              <a:t>(by Michael Wooldridge)</a:t>
            </a:r>
            <a:endParaRPr lang="en-US" i="1" dirty="0" smtClean="0"/>
          </a:p>
          <a:p>
            <a:pPr lvl="1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Embodied</a:t>
            </a:r>
            <a:r>
              <a:rPr lang="en-US" dirty="0" smtClean="0"/>
              <a:t> </a:t>
            </a:r>
            <a:r>
              <a:rPr lang="en-US" dirty="0" smtClean="0">
                <a:ln w="12700">
                  <a:noFill/>
                  <a:prstDash val="solid"/>
                </a:ln>
                <a:effectLst/>
                <a:sym typeface="Wingdings" pitchFamily="2" charset="2"/>
              </a:rPr>
              <a:t>intelligent</a:t>
            </a:r>
            <a:r>
              <a:rPr lang="en-US" dirty="0" smtClean="0"/>
              <a:t> autonomous entity</a:t>
            </a:r>
          </a:p>
          <a:p>
            <a:pPr lvl="2"/>
            <a:r>
              <a:rPr lang="en-US" dirty="0" smtClean="0"/>
              <a:t>Body that is subject to some (physical) laws</a:t>
            </a:r>
          </a:p>
          <a:p>
            <a:pPr lvl="2">
              <a:buNone/>
            </a:pPr>
            <a:r>
              <a:rPr lang="en-US" dirty="0" smtClean="0"/>
              <a:t>	within its environment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(or 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HomeWork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</a:t>
            </a:r>
            <a:r>
              <a:rPr lang="en-US" sz="3200" dirty="0" smtClean="0"/>
              <a:t> </a:t>
            </a:r>
            <a:r>
              <a:rPr lang="en-US" sz="3200" dirty="0" err="1" smtClean="0"/>
              <a:t>EmptyBot</a:t>
            </a:r>
            <a:r>
              <a:rPr lang="en-US" sz="3200" dirty="0" smtClean="0"/>
              <a:t>:</a:t>
            </a:r>
          </a:p>
          <a:p>
            <a:pPr marL="1090422" lvl="1" indent="-514350">
              <a:buClr>
                <a:schemeClr val="accent1"/>
              </a:buClr>
              <a:buSzPct val="80000"/>
              <a:buFont typeface="+mj-lt"/>
              <a:buAutoNum type="arabicPeriod"/>
              <a:defRPr/>
            </a:pPr>
            <a:r>
              <a:rPr lang="en-US" sz="2800" dirty="0" smtClean="0"/>
              <a:t>To l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isten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 player commands </a:t>
            </a:r>
          </a:p>
          <a:p>
            <a:pPr marL="1547622" lvl="2" indent="-514350"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 smtClean="0"/>
              <a:t>If I say </a:t>
            </a:r>
            <a:r>
              <a:rPr lang="en-US" sz="2400" dirty="0" smtClean="0">
                <a:solidFill>
                  <a:schemeClr val="accent1"/>
                </a:solidFill>
              </a:rPr>
              <a:t>“hi”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responds</a:t>
            </a:r>
          </a:p>
          <a:p>
            <a:pPr marL="1547622" lvl="2" indent="-514350"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lang="en-US" sz="2400" dirty="0" smtClean="0">
                <a:solidFill>
                  <a:schemeClr val="accent1"/>
                </a:solidFill>
              </a:rPr>
              <a:t>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tart following”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starts following</a:t>
            </a:r>
          </a:p>
          <a:p>
            <a:pPr marL="1547622" lvl="2" indent="-514350"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“S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 following”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stops following</a:t>
            </a:r>
          </a:p>
          <a:p>
            <a:pPr marL="1090422" lvl="1" indent="-51435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dirty="0" smtClean="0"/>
              <a:t>Remember last position of the player and if the player is lost, run to that location</a:t>
            </a:r>
          </a:p>
          <a:p>
            <a:pPr marL="1090422" lvl="1" indent="-51435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sz="2800" dirty="0" smtClean="0"/>
              <a:t>If the </a:t>
            </a:r>
            <a:r>
              <a:rPr lang="en-US" sz="2800" dirty="0" err="1" smtClean="0"/>
              <a:t>bot</a:t>
            </a:r>
            <a:r>
              <a:rPr lang="en-US" sz="2800" dirty="0" smtClean="0"/>
              <a:t> doesn’t see the player, start turning around to scan your surroundings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Assignment 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sz="3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CheatSheat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39552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Listen to </a:t>
            </a:r>
            <a:r>
              <a:rPr lang="en-US" sz="3200" b="1" dirty="0" err="1" smtClean="0"/>
              <a:t>GlobalChat</a:t>
            </a:r>
            <a:r>
              <a:rPr lang="en-US" sz="3200" dirty="0" smtClean="0"/>
              <a:t> event to receive text messages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Use </a:t>
            </a:r>
            <a:r>
              <a:rPr lang="en-US" sz="3200" b="1" dirty="0" err="1" smtClean="0"/>
              <a:t>SendMessage</a:t>
            </a:r>
            <a:r>
              <a:rPr lang="en-US" sz="3200" dirty="0" smtClean="0"/>
              <a:t> command to send text messages to the game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Module </a:t>
            </a:r>
            <a:r>
              <a:rPr lang="en-US" sz="3200" b="1" dirty="0" err="1" smtClean="0">
                <a:solidFill>
                  <a:srgbClr val="0070C0"/>
                </a:solidFill>
              </a:rPr>
              <a:t>this</a:t>
            </a:r>
            <a:r>
              <a:rPr lang="en-US" sz="3200" b="1" dirty="0" err="1" smtClean="0"/>
              <a:t>.</a:t>
            </a:r>
            <a:r>
              <a:rPr lang="en-US" sz="3200" b="1" dirty="0" err="1" smtClean="0">
                <a:solidFill>
                  <a:srgbClr val="00B050"/>
                </a:solidFill>
              </a:rPr>
              <a:t>players</a:t>
            </a:r>
            <a:r>
              <a:rPr lang="en-US" sz="3200" dirty="0" smtClean="0"/>
              <a:t> holds information about other players in the game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Module </a:t>
            </a:r>
            <a:r>
              <a:rPr lang="en-US" sz="3200" b="1" dirty="0" err="1" smtClean="0">
                <a:solidFill>
                  <a:srgbClr val="0070C0"/>
                </a:solidFill>
              </a:rPr>
              <a:t>this</a:t>
            </a:r>
            <a:r>
              <a:rPr lang="en-US" sz="3200" b="1" dirty="0" err="1" smtClean="0"/>
              <a:t>.</a:t>
            </a:r>
            <a:r>
              <a:rPr lang="en-US" sz="3200" b="1" dirty="0" err="1" smtClean="0">
                <a:solidFill>
                  <a:srgbClr val="00B050"/>
                </a:solidFill>
              </a:rPr>
              <a:t>move</a:t>
            </a:r>
            <a:r>
              <a:rPr lang="en-US" sz="3200" dirty="0" smtClean="0"/>
              <a:t> provides basic locomotion </a:t>
            </a:r>
            <a:r>
              <a:rPr lang="en-US" sz="3200" dirty="0" smtClean="0"/>
              <a:t>commands</a:t>
            </a:r>
          </a:p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dirty="0" smtClean="0"/>
              <a:t>You can communicate with your bot from within UT2004 by pressing TAB and typing ‘say hi’ (without quotes)</a:t>
            </a:r>
            <a:endParaRPr lang="en-US" sz="28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 your assignments to</a:t>
            </a:r>
            <a:endParaRPr lang="cs-CZ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46856" y="1827727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67544" y="184482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8864" y="19275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Completely zip-up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your project(s) folder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en-US" sz="3200" b="1" dirty="0" smtClean="0"/>
              <a:t>WITHOUT</a:t>
            </a:r>
            <a:r>
              <a:rPr lang="en-US" sz="3200" dirty="0" smtClean="0"/>
              <a:t> the </a:t>
            </a:r>
            <a:r>
              <a:rPr lang="en-US" sz="3200" b="1" dirty="0" smtClean="0"/>
              <a:t>target</a:t>
            </a:r>
            <a:r>
              <a:rPr lang="en-US" sz="3200" dirty="0" smtClean="0"/>
              <a:t> folder!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baseline="0" dirty="0" smtClean="0"/>
              <a:t>Send</a:t>
            </a:r>
            <a:r>
              <a:rPr lang="en-US" sz="3200" dirty="0" smtClean="0"/>
              <a:t> it to:</a:t>
            </a:r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Michal B</a:t>
            </a:r>
            <a:r>
              <a:rPr lang="cs-CZ" sz="2800" dirty="0" err="1" smtClean="0"/>
              <a:t>ída</a:t>
            </a:r>
            <a:r>
              <a:rPr lang="en-US" sz="2800" dirty="0" smtClean="0"/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(Monday practice lessons)</a:t>
            </a: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2"/>
              </a:rPr>
              <a:t>m</a:t>
            </a:r>
            <a:r>
              <a:rPr lang="cs-CZ" sz="2800" dirty="0" err="1" smtClean="0">
                <a:hlinkClick r:id="rId2"/>
              </a:rPr>
              <a:t>ichal.bida</a:t>
            </a:r>
            <a:r>
              <a:rPr lang="en-US" sz="2800" dirty="0" smtClean="0">
                <a:hlinkClick r:id="rId2"/>
              </a:rPr>
              <a:t>@</a:t>
            </a:r>
            <a:r>
              <a:rPr lang="en-US" sz="2800" dirty="0" err="1" smtClean="0">
                <a:hlinkClick r:id="rId2"/>
              </a:rPr>
              <a:t>gmail.com</a:t>
            </a:r>
            <a:r>
              <a:rPr lang="en-US" sz="2800" dirty="0" smtClean="0">
                <a:hlinkClick r:id="rId2"/>
              </a:rPr>
              <a:t> </a:t>
            </a:r>
            <a:endParaRPr lang="en-US" sz="2800" dirty="0" smtClean="0"/>
          </a:p>
          <a:p>
            <a:pPr marL="896112" lvl="1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err="1" smtClean="0"/>
              <a:t>Jakub</a:t>
            </a:r>
            <a:r>
              <a:rPr lang="en-US" sz="2800" dirty="0" smtClean="0"/>
              <a:t> </a:t>
            </a:r>
            <a:r>
              <a:rPr lang="en-US" sz="2800" dirty="0" err="1" smtClean="0"/>
              <a:t>Gemrot</a:t>
            </a:r>
            <a:r>
              <a:rPr lang="en-US" sz="2800" dirty="0" smtClean="0"/>
              <a:t> (Tuesday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practice lessons)</a:t>
            </a:r>
            <a:endParaRPr kumimoji="0" lang="cs-CZ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53312" lvl="2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>
                <a:hlinkClick r:id="rId3"/>
              </a:rPr>
              <a:t>jakub.gemrot@gmail.com</a:t>
            </a:r>
            <a:endParaRPr lang="en-US" sz="2800" dirty="0" smtClean="0"/>
          </a:p>
          <a:p>
            <a:pPr marL="438912" indent="-320040">
              <a:buClr>
                <a:schemeClr val="accent1"/>
              </a:buClr>
              <a:buSzPct val="80000"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Virtual Agents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What?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 descr="D:\Downloads\8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673425"/>
            <a:ext cx="1621980" cy="1827583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507209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Software agent </a:t>
            </a:r>
            <a:r>
              <a:rPr lang="en-US" sz="2200" i="1" dirty="0" smtClean="0"/>
              <a:t>(by Michael Wooldridge)</a:t>
            </a:r>
            <a:endParaRPr lang="en-US" i="1" dirty="0" smtClean="0"/>
          </a:p>
          <a:p>
            <a:pPr lvl="1"/>
            <a:r>
              <a:rPr lang="en-US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Embodied</a:t>
            </a:r>
            <a:r>
              <a:rPr lang="en-US" dirty="0" smtClean="0"/>
              <a:t> </a:t>
            </a:r>
            <a:r>
              <a:rPr lang="en-US" dirty="0" smtClean="0">
                <a:ln w="12700">
                  <a:noFill/>
                  <a:prstDash val="solid"/>
                </a:ln>
                <a:effectLst/>
                <a:sym typeface="Wingdings" pitchFamily="2" charset="2"/>
              </a:rPr>
              <a:t>intelligent</a:t>
            </a:r>
            <a:r>
              <a:rPr lang="en-US" dirty="0" smtClean="0"/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autonomous</a:t>
            </a:r>
            <a:r>
              <a:rPr lang="en-US" dirty="0" smtClean="0"/>
              <a:t> entity</a:t>
            </a:r>
          </a:p>
          <a:p>
            <a:pPr lvl="2"/>
            <a:r>
              <a:rPr lang="en-US" dirty="0" smtClean="0"/>
              <a:t>Operating on an owner's behalf but without </a:t>
            </a:r>
          </a:p>
          <a:p>
            <a:pPr lvl="2">
              <a:buNone/>
            </a:pPr>
            <a:r>
              <a:rPr lang="en-US" dirty="0" smtClean="0"/>
              <a:t>	any interference of that ownership entity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Virtual Agents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What?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 descr="D:\Downloads\8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673425"/>
            <a:ext cx="1621980" cy="1827583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507209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Software agent </a:t>
            </a:r>
            <a:r>
              <a:rPr lang="en-US" sz="2200" i="1" dirty="0" smtClean="0"/>
              <a:t>(by Michael Wooldridge)</a:t>
            </a:r>
            <a:endParaRPr lang="en-US" i="1" dirty="0" smtClean="0"/>
          </a:p>
          <a:p>
            <a:pPr lvl="1"/>
            <a:r>
              <a:rPr lang="en-US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Embodied</a:t>
            </a:r>
            <a:r>
              <a:rPr lang="en-US" dirty="0" smtClean="0"/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intelligent</a:t>
            </a:r>
            <a:r>
              <a:rPr lang="en-US" dirty="0" smtClean="0"/>
              <a:t> </a:t>
            </a:r>
            <a:r>
              <a:rPr lang="en-US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autonomous</a:t>
            </a:r>
            <a:r>
              <a:rPr lang="en-US" dirty="0" smtClean="0"/>
              <a:t> entity</a:t>
            </a:r>
          </a:p>
          <a:p>
            <a:pPr lvl="2"/>
            <a:r>
              <a:rPr lang="en-US" dirty="0" smtClean="0"/>
              <a:t>Reactive</a:t>
            </a:r>
          </a:p>
          <a:p>
            <a:pPr lvl="2"/>
            <a:r>
              <a:rPr lang="en-US" dirty="0" smtClean="0"/>
              <a:t>Proactive</a:t>
            </a:r>
          </a:p>
          <a:p>
            <a:pPr lvl="1"/>
            <a:r>
              <a:rPr lang="en-US" i="1" dirty="0" smtClean="0"/>
              <a:t>Thermostat may be an agent too!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D:\Thermost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8516" y="2924944"/>
            <a:ext cx="2247900" cy="1409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Virtual Agents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What?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2" descr="D:\Downloads\8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673425"/>
            <a:ext cx="1621980" cy="1827583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507209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Software agent </a:t>
            </a:r>
            <a:r>
              <a:rPr lang="en-US" sz="2200" i="1" dirty="0" smtClean="0"/>
              <a:t>(by Michael Wooldridge)</a:t>
            </a:r>
            <a:endParaRPr lang="en-US" i="1" dirty="0" smtClean="0"/>
          </a:p>
          <a:p>
            <a:pPr lvl="1"/>
            <a:r>
              <a:rPr lang="en-US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Embodied</a:t>
            </a:r>
            <a:r>
              <a:rPr lang="en-US" dirty="0" smtClean="0"/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intelligent</a:t>
            </a:r>
            <a:r>
              <a:rPr lang="en-US" dirty="0" smtClean="0"/>
              <a:t> </a:t>
            </a:r>
            <a:r>
              <a:rPr lang="en-US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autonomous</a:t>
            </a:r>
            <a:r>
              <a:rPr lang="en-US" dirty="0" smtClean="0"/>
              <a:t> entity</a:t>
            </a:r>
          </a:p>
          <a:p>
            <a:pPr lvl="2"/>
            <a:r>
              <a:rPr lang="en-US" dirty="0" smtClean="0"/>
              <a:t>Reactive</a:t>
            </a:r>
          </a:p>
          <a:p>
            <a:pPr lvl="2"/>
            <a:r>
              <a:rPr lang="en-US" dirty="0" smtClean="0"/>
              <a:t>Proactive</a:t>
            </a:r>
          </a:p>
          <a:p>
            <a:pPr lvl="2"/>
            <a:r>
              <a:rPr lang="en-US" dirty="0" smtClean="0"/>
              <a:t>Social</a:t>
            </a:r>
          </a:p>
          <a:p>
            <a:pPr lvl="1"/>
            <a:r>
              <a:rPr lang="en-US" i="1" dirty="0" err="1" smtClean="0"/>
              <a:t>Okey</a:t>
            </a:r>
            <a:r>
              <a:rPr lang="en-US" i="1" dirty="0" smtClean="0"/>
              <a:t>… ‘more’ thermostats…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D:\Thermost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8516" y="2924944"/>
            <a:ext cx="2247900" cy="1409700"/>
          </a:xfrm>
          <a:prstGeom prst="rect">
            <a:avLst/>
          </a:prstGeom>
          <a:noFill/>
        </p:spPr>
      </p:pic>
      <p:pic>
        <p:nvPicPr>
          <p:cNvPr id="9" name="Picture 2" descr="D:\Thermost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524" y="3356992"/>
            <a:ext cx="2247900" cy="1409700"/>
          </a:xfrm>
          <a:prstGeom prst="rect">
            <a:avLst/>
          </a:prstGeom>
          <a:noFill/>
        </p:spPr>
      </p:pic>
      <p:pic>
        <p:nvPicPr>
          <p:cNvPr id="10" name="Picture 2" descr="D:\Thermost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2205" y="3781360"/>
            <a:ext cx="2247900" cy="1409700"/>
          </a:xfrm>
          <a:prstGeom prst="rect">
            <a:avLst/>
          </a:prstGeom>
          <a:noFill/>
        </p:spPr>
      </p:pic>
      <p:pic>
        <p:nvPicPr>
          <p:cNvPr id="11" name="Picture 2" descr="D:\Thermost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2604" y="4204154"/>
            <a:ext cx="2247900" cy="1409700"/>
          </a:xfrm>
          <a:prstGeom prst="rect">
            <a:avLst/>
          </a:prstGeom>
          <a:noFill/>
        </p:spPr>
      </p:pic>
      <p:pic>
        <p:nvPicPr>
          <p:cNvPr id="13" name="Picture 2" descr="D:\Thermost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5087" y="4627735"/>
            <a:ext cx="2247900" cy="1409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Virtual Agents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What?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507209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Software agent </a:t>
            </a:r>
            <a:r>
              <a:rPr lang="en-US" sz="2200" i="1" dirty="0" smtClean="0"/>
              <a:t>(by Michael Wooldridge)</a:t>
            </a:r>
            <a:endParaRPr lang="en-US" i="1" dirty="0" smtClean="0"/>
          </a:p>
          <a:p>
            <a:pPr lvl="1"/>
            <a:r>
              <a:rPr lang="en-US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Embodied</a:t>
            </a:r>
            <a:r>
              <a:rPr lang="en-US" dirty="0" smtClean="0"/>
              <a:t> </a:t>
            </a:r>
            <a:r>
              <a:rPr lang="en-US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intelligent</a:t>
            </a:r>
            <a:r>
              <a:rPr lang="en-US" dirty="0" smtClean="0"/>
              <a:t> </a:t>
            </a:r>
            <a:r>
              <a:rPr lang="en-US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autonomous</a:t>
            </a:r>
            <a:r>
              <a:rPr lang="en-US" dirty="0" smtClean="0"/>
              <a:t> entity</a:t>
            </a:r>
          </a:p>
          <a:p>
            <a:pPr lvl="2"/>
            <a:r>
              <a:rPr lang="en-US" dirty="0" smtClean="0"/>
              <a:t>Reactive</a:t>
            </a:r>
          </a:p>
          <a:p>
            <a:pPr lvl="2"/>
            <a:r>
              <a:rPr lang="en-US" dirty="0" smtClean="0"/>
              <a:t>Proactive</a:t>
            </a:r>
          </a:p>
          <a:p>
            <a:pPr lvl="2"/>
            <a:r>
              <a:rPr lang="en-US" dirty="0" smtClean="0"/>
              <a:t>Social</a:t>
            </a:r>
          </a:p>
          <a:p>
            <a:r>
              <a:rPr lang="cs-CZ" dirty="0" err="1" smtClean="0"/>
              <a:t>Intelligent</a:t>
            </a:r>
            <a:r>
              <a:rPr lang="cs-CZ" dirty="0" smtClean="0"/>
              <a:t> </a:t>
            </a:r>
            <a:r>
              <a:rPr lang="cs-CZ" dirty="0" err="1" smtClean="0"/>
              <a:t>Virtual</a:t>
            </a:r>
            <a:r>
              <a:rPr lang="cs-CZ" dirty="0" smtClean="0"/>
              <a:t> Agent </a:t>
            </a:r>
            <a:r>
              <a:rPr lang="en-US" sz="2200" i="1" dirty="0" smtClean="0"/>
              <a:t>(IVA)</a:t>
            </a:r>
          </a:p>
          <a:p>
            <a:pPr lvl="1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Specific</a:t>
            </a:r>
            <a:r>
              <a:rPr lang="en-US" dirty="0" smtClean="0"/>
              <a:t> software agent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type</a:t>
            </a:r>
            <a:endParaRPr lang="en-US" dirty="0" smtClean="0"/>
          </a:p>
          <a:p>
            <a:pPr lvl="2"/>
            <a:r>
              <a:rPr lang="en-US" dirty="0" smtClean="0"/>
              <a:t>Wholly and movably embodied</a:t>
            </a:r>
          </a:p>
          <a:p>
            <a:pPr lvl="2">
              <a:buNone/>
            </a:pPr>
            <a:r>
              <a:rPr lang="en-US" dirty="0" smtClean="0"/>
              <a:t>	within Complex virtual environment / world</a:t>
            </a:r>
          </a:p>
          <a:p>
            <a:pPr lvl="2"/>
            <a:r>
              <a:rPr lang="en-US" dirty="0" smtClean="0"/>
              <a:t>Acts under bounded rationality</a:t>
            </a:r>
          </a:p>
          <a:p>
            <a:pPr lvl="1"/>
            <a:endParaRPr lang="en-US" dirty="0" smtClean="0"/>
          </a:p>
        </p:txBody>
      </p:sp>
      <p:pic>
        <p:nvPicPr>
          <p:cNvPr id="15" name="Picture 10" descr="halo_3_legendary_maps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955586" y="4170447"/>
            <a:ext cx="2080910" cy="2138873"/>
          </a:xfrm>
          <a:prstGeom prst="rect">
            <a:avLst/>
          </a:prstGeom>
          <a:effectLst>
            <a:outerShdw blurRad="50800" dist="762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2" descr="D:\Downloads\8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673425"/>
            <a:ext cx="1621980" cy="18275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Intelligent Virtual Agents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What?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5979" y="180422"/>
            <a:ext cx="1089018" cy="1089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507209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Software agent </a:t>
            </a:r>
            <a:r>
              <a:rPr lang="en-US" sz="2200" i="1" dirty="0" smtClean="0"/>
              <a:t>(by Michael Wooldridge)</a:t>
            </a:r>
            <a:endParaRPr lang="en-US" i="1" dirty="0" smtClean="0"/>
          </a:p>
          <a:p>
            <a:pPr lvl="1"/>
            <a:r>
              <a:rPr lang="en-US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Embodied</a:t>
            </a:r>
            <a:r>
              <a:rPr lang="en-US" dirty="0" smtClean="0"/>
              <a:t> </a:t>
            </a:r>
            <a:r>
              <a:rPr lang="en-US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intelligent</a:t>
            </a:r>
            <a:r>
              <a:rPr lang="en-US" dirty="0" smtClean="0"/>
              <a:t> </a:t>
            </a:r>
            <a:r>
              <a:rPr lang="en-US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autonomous</a:t>
            </a:r>
            <a:r>
              <a:rPr lang="en-US" dirty="0" smtClean="0"/>
              <a:t> entity</a:t>
            </a:r>
          </a:p>
          <a:p>
            <a:pPr lvl="2"/>
            <a:r>
              <a:rPr lang="en-US" dirty="0" smtClean="0"/>
              <a:t>Reactive</a:t>
            </a:r>
          </a:p>
          <a:p>
            <a:pPr lvl="2"/>
            <a:r>
              <a:rPr lang="en-US" dirty="0" smtClean="0"/>
              <a:t>Proactive</a:t>
            </a:r>
          </a:p>
          <a:p>
            <a:pPr lvl="2"/>
            <a:r>
              <a:rPr lang="en-US" dirty="0" smtClean="0"/>
              <a:t>Social</a:t>
            </a:r>
          </a:p>
          <a:p>
            <a:r>
              <a:rPr lang="cs-CZ" dirty="0" err="1" smtClean="0"/>
              <a:t>Intelligent</a:t>
            </a:r>
            <a:r>
              <a:rPr lang="cs-CZ" dirty="0" smtClean="0"/>
              <a:t> </a:t>
            </a:r>
            <a:r>
              <a:rPr lang="cs-CZ" dirty="0" err="1" smtClean="0"/>
              <a:t>Virtual</a:t>
            </a:r>
            <a:r>
              <a:rPr lang="cs-CZ" dirty="0" smtClean="0"/>
              <a:t> Agent </a:t>
            </a:r>
            <a:r>
              <a:rPr lang="en-US" sz="2200" i="1" dirty="0" smtClean="0"/>
              <a:t>(IVA)</a:t>
            </a:r>
          </a:p>
          <a:p>
            <a:pPr lvl="1"/>
            <a:r>
              <a:rPr lang="en-US" dirty="0" smtClean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Specific</a:t>
            </a:r>
            <a:r>
              <a:rPr lang="en-US" dirty="0" smtClean="0"/>
              <a:t> software agent type</a:t>
            </a:r>
          </a:p>
          <a:p>
            <a:pPr lvl="2"/>
            <a:r>
              <a:rPr lang="en-US" dirty="0" smtClean="0"/>
              <a:t>Wholly and movably embodied</a:t>
            </a:r>
          </a:p>
          <a:p>
            <a:pPr lvl="2">
              <a:buNone/>
            </a:pPr>
            <a:r>
              <a:rPr lang="en-US" dirty="0" smtClean="0"/>
              <a:t>	within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Complex virtual environment (… ?)</a:t>
            </a:r>
            <a:endParaRPr lang="en-US" dirty="0" smtClean="0"/>
          </a:p>
          <a:p>
            <a:pPr lvl="2"/>
            <a:r>
              <a:rPr lang="en-US" dirty="0" smtClean="0"/>
              <a:t>Acts under bounded rationality</a:t>
            </a:r>
          </a:p>
          <a:p>
            <a:pPr lvl="1"/>
            <a:endParaRPr lang="en-US" dirty="0" smtClean="0"/>
          </a:p>
        </p:txBody>
      </p:sp>
      <p:pic>
        <p:nvPicPr>
          <p:cNvPr id="15" name="Picture 10" descr="halo_3_legendary_maps_sma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955586" y="4170447"/>
            <a:ext cx="2080910" cy="2138873"/>
          </a:xfrm>
          <a:prstGeom prst="rect">
            <a:avLst/>
          </a:prstGeom>
          <a:effectLst>
            <a:outerShdw blurRad="50800" dist="762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2" descr="D:\Downloads\8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673425"/>
            <a:ext cx="1621980" cy="182758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7079</TotalTime>
  <Words>1533</Words>
  <Application>Microsoft Office PowerPoint</Application>
  <PresentationFormat>Předvádění na obrazovce (4:3)</PresentationFormat>
  <Paragraphs>378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Module</vt:lpstr>
      <vt:lpstr>Pogamut 3</vt:lpstr>
      <vt:lpstr>Warm up</vt:lpstr>
      <vt:lpstr>Intelligent Virtual Agents What?</vt:lpstr>
      <vt:lpstr>Intelligent Virtual Agents  What?</vt:lpstr>
      <vt:lpstr>Intelligent Virtual Agents  What?</vt:lpstr>
      <vt:lpstr>Intelligent Virtual Agents  What?</vt:lpstr>
      <vt:lpstr>Intelligent Virtual Agents  What?</vt:lpstr>
      <vt:lpstr>Intelligent Virtual Agents  What?</vt:lpstr>
      <vt:lpstr>Intelligent Virtual Agents  What?</vt:lpstr>
      <vt:lpstr>Env. Classification What can be said?</vt:lpstr>
      <vt:lpstr>TicTacToe What can be said?</vt:lpstr>
      <vt:lpstr>TicTacToe What can be said?</vt:lpstr>
      <vt:lpstr>TicTacToe What can be said?</vt:lpstr>
      <vt:lpstr>TicTacToe What can be said?</vt:lpstr>
      <vt:lpstr>TicTacToe What can be said?</vt:lpstr>
      <vt:lpstr>TicTacToe What can be said?</vt:lpstr>
      <vt:lpstr>TicTacToe What can be said?</vt:lpstr>
      <vt:lpstr>TicTacToe What can be said?</vt:lpstr>
      <vt:lpstr>TicTacToe What can be said?</vt:lpstr>
      <vt:lpstr>TicTacToe What can be said?</vt:lpstr>
      <vt:lpstr>TicTacToe What does it mean?</vt:lpstr>
      <vt:lpstr>„Reasoning as search“ -- Alan Newell</vt:lpstr>
      <vt:lpstr>„Reasoning as search“  =&gt; MIN-MAX algorithm + modifications</vt:lpstr>
      <vt:lpstr>Env. of UT2004?</vt:lpstr>
      <vt:lpstr>Env. of UT2004 The (almost) worst case imaginable!</vt:lpstr>
      <vt:lpstr>Virtual worlds</vt:lpstr>
      <vt:lpstr>IVAs and Virtual worlds</vt:lpstr>
      <vt:lpstr>IVAs and Virtual worlds</vt:lpstr>
      <vt:lpstr>Pogamut 3 platform UT2004 and IVAs</vt:lpstr>
      <vt:lpstr>Decision Making Systems</vt:lpstr>
      <vt:lpstr>Pogamut Interface World / Agent</vt:lpstr>
      <vt:lpstr>Pogamut API Basics</vt:lpstr>
      <vt:lpstr>Pogamut API Bot messages</vt:lpstr>
      <vt:lpstr>Pogamut web</vt:lpstr>
      <vt:lpstr>Installation of Pogamut Step 1: Install Pogamut</vt:lpstr>
      <vt:lpstr>Import bot project Step 2: Create new bot project</vt:lpstr>
      <vt:lpstr>Tutorial 1 – Empty bot</vt:lpstr>
      <vt:lpstr>Starting Pogamut Bot</vt:lpstr>
      <vt:lpstr>Tutorial 2 – Simple bot</vt:lpstr>
      <vt:lpstr>Assignment (or HomeWork)</vt:lpstr>
      <vt:lpstr>Assignment (CheatSheat)</vt:lpstr>
      <vt:lpstr>Send your assignments 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Pogamut 3</dc:title>
  <dc:creator>Jimmy</dc:creator>
  <cp:lastModifiedBy>Jimmy</cp:lastModifiedBy>
  <cp:revision>180</cp:revision>
  <dcterms:created xsi:type="dcterms:W3CDTF">2010-03-09T16:35:26Z</dcterms:created>
  <dcterms:modified xsi:type="dcterms:W3CDTF">2014-03-11T09:27:23Z</dcterms:modified>
</cp:coreProperties>
</file>