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62" r:id="rId3"/>
    <p:sldId id="361" r:id="rId4"/>
    <p:sldId id="363" r:id="rId5"/>
    <p:sldId id="364" r:id="rId6"/>
    <p:sldId id="365" r:id="rId7"/>
    <p:sldId id="341" r:id="rId8"/>
    <p:sldId id="370" r:id="rId9"/>
    <p:sldId id="315" r:id="rId10"/>
    <p:sldId id="355" r:id="rId11"/>
    <p:sldId id="366" r:id="rId12"/>
    <p:sldId id="317" r:id="rId13"/>
    <p:sldId id="318" r:id="rId14"/>
    <p:sldId id="344" r:id="rId15"/>
    <p:sldId id="321" r:id="rId16"/>
    <p:sldId id="353" r:id="rId17"/>
    <p:sldId id="345" r:id="rId18"/>
    <p:sldId id="346" r:id="rId19"/>
    <p:sldId id="347" r:id="rId20"/>
    <p:sldId id="375" r:id="rId21"/>
    <p:sldId id="372" r:id="rId22"/>
    <p:sldId id="371" r:id="rId23"/>
    <p:sldId id="373" r:id="rId24"/>
    <p:sldId id="374" r:id="rId25"/>
    <p:sldId id="322" r:id="rId26"/>
    <p:sldId id="360" r:id="rId27"/>
    <p:sldId id="369" r:id="rId28"/>
    <p:sldId id="368" r:id="rId2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22B42-C91E-415F-89D4-92B6F17D6FDB}" type="datetimeFigureOut">
              <a:rPr lang="cs-CZ" smtClean="0"/>
              <a:pPr/>
              <a:t>24.3.2015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810D-4333-4AFB-A6E0-863886586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3/24/2015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83840"/>
            <a:ext cx="8077200" cy="1673352"/>
          </a:xfrm>
        </p:spPr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8077200" cy="1499616"/>
          </a:xfrm>
        </p:spPr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789040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5 – Navigation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4" descr="D:\ut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3353758" cy="252028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mathematics and physics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March 2015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UT2004 World Abstraction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NavPoint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/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NeighbourLink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types</a:t>
            </a:r>
            <a:endParaRPr lang="cs-CZ" sz="3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3610744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b="1" dirty="0" err="1" smtClean="0">
                <a:sym typeface="Wingdings" pitchFamily="2" charset="2"/>
              </a:rPr>
              <a:t>NavPoint</a:t>
            </a:r>
            <a:r>
              <a:rPr lang="en-US" b="1" dirty="0" smtClean="0">
                <a:sym typeface="Wingdings" pitchFamily="2" charset="2"/>
              </a:rPr>
              <a:t> types</a:t>
            </a: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JumpPad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Lift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Teleport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Door</a:t>
            </a: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PlayerStart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SnipingSpot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InventorySpot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…</a:t>
            </a:r>
          </a:p>
          <a:p>
            <a:pPr marL="925830" lvl="1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2000" y="1775191"/>
            <a:ext cx="4032448" cy="482216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Link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flags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Walk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Jump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Lift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Door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err="1" smtClean="0">
                <a:sym typeface="Wingdings" pitchFamily="2" charset="2"/>
              </a:rPr>
              <a:t>DoubleJump</a:t>
            </a:r>
            <a:endParaRPr lang="en-US" sz="2800" dirty="0" smtClean="0">
              <a:sym typeface="Wingdings" pitchFamily="2" charset="2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…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menu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b="1" dirty="0" smtClean="0"/>
              <a:t>Navigating inside UT2004</a:t>
            </a:r>
            <a:endParaRPr lang="en-US" sz="3200" b="1" dirty="0" smtClean="0"/>
          </a:p>
          <a:p>
            <a:pPr marL="633222" indent="-514350">
              <a:buNone/>
            </a:pPr>
            <a:endParaRPr lang="en-US" sz="2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Navigation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085857"/>
          </a:xfrm>
        </p:spPr>
        <p:txBody>
          <a:bodyPr>
            <a:normAutofit lnSpcReduction="10000"/>
          </a:bodyPr>
          <a:lstStyle/>
          <a:p>
            <a:pPr marL="633222" indent="-514350">
              <a:buNone/>
            </a:pPr>
            <a:r>
              <a:rPr lang="en-US" dirty="0" smtClean="0">
                <a:sym typeface="Wingdings" pitchFamily="2" charset="2"/>
              </a:rPr>
              <a:t>Navigation steps: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the path (list of </a:t>
            </a:r>
            <a:r>
              <a:rPr lang="en-US" dirty="0" err="1" smtClean="0">
                <a:sym typeface="Wingdings" pitchFamily="2" charset="2"/>
              </a:rPr>
              <a:t>navpoints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Follow the path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52942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ym typeface="Wingdings" pitchFamily="2" charset="2"/>
              </a:rPr>
              <a:t>Don’t worry it’s already wrapped up 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043608" y="3573016"/>
            <a:ext cx="6984776" cy="1728192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Handle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jumps&amp;lifts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along the way!</a:t>
            </a:r>
          </a:p>
          <a:p>
            <a:pPr marL="1090422" lvl="1" indent="-51435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baseline="0" dirty="0" smtClean="0">
                <a:sym typeface="Wingdings" pitchFamily="2" charset="2"/>
              </a:rPr>
              <a:t>Do you know right constants?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World is non-deterministic,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be sure to check how the action is executing!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baseline="0" dirty="0" smtClean="0">
                <a:sym typeface="Wingdings" pitchFamily="2" charset="2"/>
              </a:rPr>
              <a:t>	=&gt; </a:t>
            </a:r>
            <a:r>
              <a:rPr lang="en-US" sz="2600" baseline="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IStuckDetector</a:t>
            </a:r>
            <a:r>
              <a:rPr lang="en-US" sz="2800" baseline="0" dirty="0" smtClean="0">
                <a:sym typeface="Wingdings" pitchFamily="2" charset="2"/>
              </a:rPr>
              <a:t> implementations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 (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Decision making!)</a:t>
            </a:r>
            <a:endParaRPr lang="en-US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Spawned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.getNavPoints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DistanceUtils.getNearest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MyCollections.getRandom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633222" indent="-514350">
              <a:buNone/>
            </a:pPr>
            <a:r>
              <a:rPr lang="en-US" sz="2400" dirty="0" smtClean="0">
                <a:solidFill>
                  <a:srgbClr val="FFC000"/>
                </a:solidFill>
                <a:sym typeface="Wingdings" pitchFamily="2" charset="2"/>
              </a:rPr>
              <a:t>2. + 3.</a:t>
            </a:r>
            <a:r>
              <a:rPr lang="en-US" dirty="0" smtClean="0">
                <a:sym typeface="Wingdings" pitchFamily="2" charset="2"/>
              </a:rPr>
              <a:t> Plan and follow the path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UT2004Navigation (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dirty="0" err="1" smtClean="0"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navigation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FloydWarshallMap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Pogamut path planner uses </a:t>
            </a:r>
            <a:r>
              <a:rPr lang="en-US" b="1" dirty="0" smtClean="0">
                <a:sym typeface="Wingdings" pitchFamily="2" charset="2"/>
              </a:rPr>
              <a:t>Floyd </a:t>
            </a:r>
            <a:r>
              <a:rPr lang="en-US" b="1" dirty="0" err="1" smtClean="0">
                <a:sym typeface="Wingdings" pitchFamily="2" charset="2"/>
              </a:rPr>
              <a:t>Warshall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algorithm (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O(n</a:t>
            </a:r>
            <a:r>
              <a:rPr lang="en-US" sz="3000" baseline="30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3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!)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Used by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UT2004Navigation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Access by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endParaRPr lang="en-US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FW matrix is auto-initialized</a:t>
            </a:r>
            <a:endParaRPr lang="en-US" dirty="0" smtClean="0">
              <a:latin typeface="+mj-lt"/>
              <a:sym typeface="Wingdings" pitchFamily="2" charset="2"/>
            </a:endParaRPr>
          </a:p>
          <a:p>
            <a:pPr marL="925830" lvl="1" indent="-514350"/>
            <a:endParaRPr lang="en-US" sz="2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Methods of interest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…(…)</a:t>
            </a:r>
          </a:p>
          <a:p>
            <a:pPr marL="1191006" lvl="2" indent="-514350"/>
            <a:r>
              <a:rPr lang="en-US" sz="2800" dirty="0" smtClean="0">
                <a:sym typeface="Wingdings" pitchFamily="2" charset="2"/>
              </a:rPr>
              <a:t>Works the same as in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DistanceUtils</a:t>
            </a:r>
            <a:r>
              <a:rPr lang="en-US" sz="2800" dirty="0" smtClean="0">
                <a:sym typeface="Wingdings" pitchFamily="2" charset="2"/>
              </a:rPr>
              <a:t>, except the distance is measured by the path length</a:t>
            </a:r>
          </a:p>
          <a:p>
            <a:pPr marL="1191006" lvl="2" indent="-514350"/>
            <a:r>
              <a:rPr lang="en-US" sz="2800" dirty="0" smtClean="0">
                <a:sym typeface="Wingdings" pitchFamily="2" charset="2"/>
              </a:rPr>
              <a:t>Its ok to “spam” it (e.g. checking all items in each step), the nowadays computers can handle it</a:t>
            </a: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UT2004Navigation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700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Complete navigation wrapper</a:t>
            </a:r>
          </a:p>
          <a:p>
            <a:pPr marL="925830" lvl="1" indent="-514350"/>
            <a:r>
              <a:rPr lang="en-US" sz="26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UT2004Navigation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(…, UT2004PathExecutor,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FloydWarshallMap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…) (</a:t>
            </a:r>
            <a:r>
              <a:rPr lang="en-US" sz="2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Handles both path planning &amp; path following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Can be called repeatedly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Contains </a:t>
            </a:r>
            <a:r>
              <a:rPr lang="en-US" sz="2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pathExecutor</a:t>
            </a:r>
            <a:r>
              <a:rPr lang="en-US" dirty="0" smtClean="0">
                <a:cs typeface="Courier New" pitchFamily="49" charset="0"/>
                <a:sym typeface="Wingdings" pitchFamily="2" charset="2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endParaRPr lang="en-US" sz="26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endParaRPr lang="en-US" sz="2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Main methods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.navigate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.isNavigating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.stopNavigation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Uses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FloydWarshallMap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StuckDetectors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UT2004PathExecutor</a:t>
            </a:r>
          </a:p>
          <a:p>
            <a:pPr marL="925830" lvl="1" indent="-514350"/>
            <a:endParaRPr lang="en-US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Modifying the navigation graph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dirty="0" err="1" smtClean="0">
                <a:sym typeface="Wingdings" pitchFamily="2" charset="2"/>
              </a:rPr>
              <a:t>NavigationGraphBuilder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Access by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endParaRPr lang="en-US" sz="2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Methods of interest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.removeEdge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  <a:endParaRPr lang="en-US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.removeEdgesBetween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If you use 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r>
              <a:rPr lang="en-US" dirty="0" smtClean="0">
                <a:sym typeface="Wingdings" pitchFamily="2" charset="2"/>
              </a:rPr>
              <a:t> in </a:t>
            </a:r>
            <a:r>
              <a:rPr lang="en-US" b="1" dirty="0" err="1" smtClean="0">
                <a:sym typeface="Wingdings" pitchFamily="2" charset="2"/>
              </a:rPr>
              <a:t>botInitalized</a:t>
            </a:r>
            <a:r>
              <a:rPr lang="en-US" dirty="0" smtClean="0">
                <a:sym typeface="Wingdings" pitchFamily="2" charset="2"/>
              </a:rPr>
              <a:t> method, everything will be applied automatically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Otherwise, call 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.refreshPathMatrix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1191006" lvl="2" indent="-514350"/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O(n</a:t>
            </a:r>
            <a:r>
              <a:rPr lang="en-US" baseline="30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3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!!</a:t>
            </a:r>
            <a:endParaRPr lang="en-US" dirty="0" smtClean="0"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StuckDetectors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700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Navigation Uses 3 stuck detectors </a:t>
            </a:r>
          </a:p>
          <a:p>
            <a:pPr marL="633222" indent="-514350"/>
            <a:endParaRPr lang="en-US" sz="2900" dirty="0" smtClean="0">
              <a:sym typeface="Wingdings" pitchFamily="2" charset="2"/>
            </a:endParaRPr>
          </a:p>
          <a:p>
            <a:pPr marL="633222" indent="-514350"/>
            <a:r>
              <a:rPr lang="en-US" b="1" dirty="0" smtClean="0">
                <a:sym typeface="Wingdings" pitchFamily="2" charset="2"/>
              </a:rPr>
              <a:t>AccUT2004TimeStuckDetector(</a:t>
            </a:r>
            <a:r>
              <a:rPr lang="en-US" b="1" dirty="0" err="1" smtClean="0">
                <a:sym typeface="Wingdings" pitchFamily="2" charset="2"/>
              </a:rPr>
              <a:t>bot</a:t>
            </a:r>
            <a:r>
              <a:rPr lang="en-US" b="1" dirty="0" smtClean="0">
                <a:sym typeface="Wingdings" pitchFamily="2" charset="2"/>
              </a:rPr>
              <a:t>, 3000)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if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does not move for 3 seconds consider it is stuck (check small velocity delta)</a:t>
            </a:r>
            <a:endParaRPr lang="en-US" b="1" dirty="0" smtClean="0">
              <a:sym typeface="Wingdings" pitchFamily="2" charset="2"/>
            </a:endParaRPr>
          </a:p>
          <a:p>
            <a:pPr marL="925830" lvl="1" indent="-514350"/>
            <a:endParaRPr lang="en-US" b="1" dirty="0" smtClean="0">
              <a:sym typeface="Wingdings" pitchFamily="2" charset="2"/>
            </a:endParaRPr>
          </a:p>
          <a:p>
            <a:pPr marL="633222" indent="-514350"/>
            <a:r>
              <a:rPr lang="en-US" b="1" dirty="0" smtClean="0">
                <a:sym typeface="Wingdings" pitchFamily="2" charset="2"/>
              </a:rPr>
              <a:t>AccUT2004PositionStuckDetector()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watch over the position history of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, if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does not move sufficiently enough, consider that it is stuck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DEFAULT_HISTORY_LENGTH, DEFAULT_MIN_DIAMETER, DEFAULT_MIN_Z</a:t>
            </a: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633222" indent="-514350"/>
            <a:r>
              <a:rPr lang="en-US" b="1" dirty="0" smtClean="0">
                <a:sym typeface="Wingdings" pitchFamily="2" charset="2"/>
              </a:rPr>
              <a:t>AccUT2004DistanceStuckDetector()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counts how many times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was getting closer to the target and how many times it was getting farther (if it oscillates more than two times -&gt; STUCK)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Listening for navigation events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822161"/>
          </a:xfrm>
        </p:spPr>
        <p:txBody>
          <a:bodyPr>
            <a:normAutofit fontScale="550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With a </a:t>
            </a:r>
            <a:r>
              <a:rPr lang="en-US" dirty="0" err="1" smtClean="0">
                <a:sym typeface="Wingdings" pitchFamily="2" charset="2"/>
              </a:rPr>
              <a:t>FlagListener</a:t>
            </a:r>
            <a:r>
              <a:rPr lang="en-US" dirty="0" smtClean="0">
                <a:sym typeface="Wingdings" pitchFamily="2" charset="2"/>
              </a:rPr>
              <a:t>! Add one with method </a:t>
            </a:r>
            <a:r>
              <a:rPr lang="en-US" dirty="0" err="1" smtClean="0">
                <a:sym typeface="Wingdings" pitchFamily="2" charset="2"/>
              </a:rPr>
              <a:t>addStrongNavigationListener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.addStrongNavigationListener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new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FlagListener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NavigationState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&gt;() {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@Override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public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void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flagChanged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NavigationState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changedValue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){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switch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changedValue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STUCK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STOPPED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TARGET_REACHED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PATH_COMPUTATION_FAILED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                      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NAVIGATING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}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}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});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Path following hell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pPr marL="633222" indent="-514350"/>
            <a:r>
              <a:rPr lang="en-US" b="1" dirty="0" smtClean="0">
                <a:sym typeface="Wingdings" pitchFamily="2" charset="2"/>
              </a:rPr>
              <a:t>UT2004PathExecutor</a:t>
            </a: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Custom </a:t>
            </a:r>
            <a:r>
              <a:rPr lang="en-US" dirty="0" err="1" smtClean="0">
                <a:sym typeface="Wingdings" pitchFamily="2" charset="2"/>
              </a:rPr>
              <a:t>Pogamut</a:t>
            </a:r>
            <a:r>
              <a:rPr lang="en-US" dirty="0" smtClean="0">
                <a:sym typeface="Wingdings" pitchFamily="2" charset="2"/>
              </a:rPr>
              <a:t> path following code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Heavily tweaked for UT2004 and game update frequency 4 Hz (250 ms per synchronous batch)</a:t>
            </a: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The good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Works decently on non-complex maps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You don’t have to do it yourself</a:t>
            </a: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The bad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Has problems handling complex links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Spaghetti code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5 minutes limit</a:t>
            </a:r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</a:rPr>
              <a:t>XXX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  <a:p>
            <a:pPr lvl="1"/>
            <a:r>
              <a:rPr lang="en-US" sz="2400" smtClean="0"/>
              <a:t>XXX</a:t>
            </a:r>
            <a:endParaRPr lang="en-US" sz="2400" dirty="0" smtClean="0"/>
          </a:p>
          <a:p>
            <a:pPr lvl="1"/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Stuck detection details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822161"/>
          </a:xfrm>
        </p:spPr>
        <p:txBody>
          <a:bodyPr>
            <a:normAutofit fontScale="47500" lnSpcReduction="20000"/>
          </a:bodyPr>
          <a:lstStyle/>
          <a:p>
            <a:pPr marL="633222" indent="-514350"/>
            <a:r>
              <a:rPr lang="en-US" sz="3400" dirty="0" smtClean="0">
                <a:sym typeface="Wingdings" pitchFamily="2" charset="2"/>
              </a:rPr>
              <a:t>Inside </a:t>
            </a:r>
            <a:r>
              <a:rPr lang="en-US" sz="33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UT2004PathExecutorStuckState</a:t>
            </a:r>
            <a:endParaRPr lang="en-US" sz="3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3000" dirty="0" smtClean="0">
                <a:sym typeface="Wingdings" pitchFamily="2" charset="2"/>
              </a:rPr>
              <a:t>Who has detected the stuck</a:t>
            </a:r>
          </a:p>
          <a:p>
            <a:pPr marL="925830" lvl="1" indent="-514350"/>
            <a:r>
              <a:rPr lang="en-US" sz="3000" dirty="0" smtClean="0">
                <a:sym typeface="Wingdings" pitchFamily="2" charset="2"/>
              </a:rPr>
              <a:t>Which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NavPointNeighboutLink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bot</a:t>
            </a:r>
            <a:r>
              <a:rPr lang="en-US" sz="3000" dirty="0" smtClean="0">
                <a:sym typeface="Wingdings" pitchFamily="2" charset="2"/>
              </a:rPr>
              <a:t> failed to traverse</a:t>
            </a:r>
          </a:p>
          <a:p>
            <a:pPr marL="633222" indent="-514350"/>
            <a:r>
              <a:rPr lang="en-US" sz="3400" dirty="0" smtClean="0">
                <a:sym typeface="Wingdings" pitchFamily="2" charset="2"/>
              </a:rPr>
              <a:t>Version: 3.5.1-SNAPSHOT and later</a:t>
            </a: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sz="29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pathExecutor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.getState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addStrongListener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(</a:t>
            </a: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cs-CZ" sz="29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FlagListener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IPathExecutorState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&gt;() {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Overrid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cs-CZ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cs-CZ" sz="29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flagChanged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IPathExecutorState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event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	switch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changedValue.getState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()) {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		case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9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STUCK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UT2004PathExecutorStuckState 									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stuckDetails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		(UT2004PathExecutorStuckState)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		event;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log.info(“STUCK by: “ +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					    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stuckDetails.getStuckDetector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().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getClass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.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getSimpleName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);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…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			break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…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}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}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});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NavMesh</a:t>
            </a:r>
            <a:r>
              <a:rPr lang="en-US" dirty="0" smtClean="0"/>
              <a:t> 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most reliable navigation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E:\Video\Bandicam\UT2004 2015-01-11 14-00-46-0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NavMesh</a:t>
            </a:r>
            <a:r>
              <a:rPr lang="en-US" dirty="0" smtClean="0"/>
              <a:t> 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most reliable navigation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Combination of </a:t>
            </a:r>
            <a:r>
              <a:rPr lang="en-US" dirty="0" err="1" smtClean="0">
                <a:sym typeface="Wingdings" pitchFamily="2" charset="2"/>
              </a:rPr>
              <a:t>NavMesh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NavGraph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cs-CZ" dirty="0" err="1" smtClean="0">
                <a:sym typeface="Wingdings" pitchFamily="2" charset="2"/>
              </a:rPr>
              <a:t>Contains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Off</a:t>
            </a:r>
            <a:r>
              <a:rPr lang="cs-CZ" dirty="0" smtClean="0">
                <a:sym typeface="Wingdings" pitchFamily="2" charset="2"/>
              </a:rPr>
              <a:t>-</a:t>
            </a:r>
            <a:r>
              <a:rPr lang="cs-CZ" dirty="0" err="1" smtClean="0">
                <a:sym typeface="Wingdings" pitchFamily="2" charset="2"/>
              </a:rPr>
              <a:t>Mesh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Connections</a:t>
            </a:r>
            <a:endParaRPr lang="cs-CZ" dirty="0" smtClean="0">
              <a:sym typeface="Wingdings" pitchFamily="2" charset="2"/>
            </a:endParaRPr>
          </a:p>
          <a:p>
            <a:pPr marL="1191006" lvl="2" indent="-514350"/>
            <a:r>
              <a:rPr lang="cs-CZ" dirty="0" err="1" smtClean="0">
                <a:sym typeface="Wingdings" pitchFamily="2" charset="2"/>
              </a:rPr>
              <a:t>Former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NavGraph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links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that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connects</a:t>
            </a:r>
            <a:r>
              <a:rPr lang="cs-CZ" dirty="0" smtClean="0">
                <a:sym typeface="Wingdings" pitchFamily="2" charset="2"/>
              </a:rPr>
              <a:t> non</a:t>
            </a:r>
            <a:r>
              <a:rPr lang="en-US" dirty="0" smtClean="0">
                <a:sym typeface="Wingdings" pitchFamily="2" charset="2"/>
              </a:rPr>
              <a:t>-adjacent meshes, which are not completely “within” </a:t>
            </a:r>
            <a:r>
              <a:rPr lang="en-US" dirty="0" err="1" smtClean="0">
                <a:sym typeface="Wingdings" pitchFamily="2" charset="2"/>
              </a:rPr>
              <a:t>navmesh</a:t>
            </a:r>
            <a:endParaRPr lang="en-US" dirty="0" smtClean="0">
              <a:sym typeface="Wingdings" pitchFamily="2" charset="2"/>
            </a:endParaRPr>
          </a:p>
          <a:p>
            <a:pPr marL="925830" lvl="1" indent="-514350">
              <a:buFont typeface="Symbol"/>
              <a:buChar char="Þ"/>
            </a:pPr>
            <a:r>
              <a:rPr lang="en-US" dirty="0" smtClean="0">
                <a:sym typeface="Wingdings" pitchFamily="2" charset="2"/>
              </a:rPr>
              <a:t>All jump links are typically present within the “</a:t>
            </a:r>
            <a:r>
              <a:rPr lang="en-US" dirty="0" err="1" smtClean="0">
                <a:sym typeface="Wingdings" pitchFamily="2" charset="2"/>
              </a:rPr>
              <a:t>NavMeshGraph</a:t>
            </a:r>
            <a:r>
              <a:rPr lang="en-US" dirty="0" smtClean="0">
                <a:sym typeface="Wingdings" pitchFamily="2" charset="2"/>
              </a:rPr>
              <a:t>”</a:t>
            </a:r>
          </a:p>
          <a:p>
            <a:pPr marL="1191006" lvl="2" indent="-514350">
              <a:buFont typeface="Symbol"/>
              <a:buChar char="Þ"/>
            </a:pPr>
            <a:endParaRPr lang="en-US" dirty="0" smtClean="0">
              <a:sym typeface="Wingdings" pitchFamily="2" charset="2"/>
            </a:endParaRPr>
          </a:p>
          <a:p>
            <a:pPr marL="633222" indent="-514350"/>
            <a:r>
              <a:rPr lang="en-US" b="1" dirty="0" err="1" smtClean="0">
                <a:sym typeface="Wingdings" pitchFamily="2" charset="2"/>
              </a:rPr>
              <a:t>NavMeshNavigation</a:t>
            </a:r>
            <a:endParaRPr lang="en-US" b="1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Implements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IUT2004Navigation</a:t>
            </a:r>
          </a:p>
          <a:p>
            <a:pPr marL="1191006" lvl="2" indent="-514350"/>
            <a:r>
              <a:rPr lang="en-US" dirty="0" smtClean="0">
                <a:sym typeface="Wingdings" pitchFamily="2" charset="2"/>
              </a:rPr>
              <a:t>Same interface as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UT2004Navigation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Usable only </a:t>
            </a:r>
            <a:r>
              <a:rPr lang="en-US" dirty="0" err="1" smtClean="0">
                <a:sym typeface="Wingdings" pitchFamily="2" charset="2"/>
              </a:rPr>
              <a:t>iff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NavMesh</a:t>
            </a:r>
            <a:r>
              <a:rPr lang="en-US" dirty="0" smtClean="0">
                <a:sym typeface="Wingdings" pitchFamily="2" charset="2"/>
              </a:rPr>
              <a:t> static data for the concrete map is present!</a:t>
            </a:r>
          </a:p>
          <a:p>
            <a:pPr marL="1191006" lvl="2" indent="-514350"/>
            <a:r>
              <a:rPr lang="en-US" dirty="0" smtClean="0">
                <a:sym typeface="Wingdings" pitchFamily="2" charset="2"/>
              </a:rPr>
              <a:t>Check it via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navMeshModule.isInitialized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NavMesh</a:t>
            </a:r>
            <a:r>
              <a:rPr lang="en-US" dirty="0" smtClean="0"/>
              <a:t> 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most reliable navigation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dirty="0" err="1" smtClean="0">
                <a:sym typeface="Wingdings" pitchFamily="2" charset="2"/>
              </a:rPr>
              <a:t>NavMesh</a:t>
            </a:r>
            <a:r>
              <a:rPr lang="en-US" dirty="0" smtClean="0">
                <a:sym typeface="Wingdings" pitchFamily="2" charset="2"/>
              </a:rPr>
              <a:t> Static Data</a:t>
            </a: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Expected to be inside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navmesh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 folder (project root dir)</a:t>
            </a: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Downloadable from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svn://artemis.ms.mff.cuni.cz/pogamut/trunk/project/Addons/UT2004NavMeshTools/04-NavMeshes 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191006" lvl="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Text files in the form of &lt;map-name&gt;.</a:t>
            </a:r>
            <a:r>
              <a:rPr lang="en-US" dirty="0" err="1" smtClean="0">
                <a:latin typeface="+mj-lt"/>
                <a:cs typeface="Courier New" pitchFamily="49" charset="0"/>
                <a:sym typeface="Wingdings" pitchFamily="2" charset="2"/>
              </a:rPr>
              <a:t>navmesh</a:t>
            </a:r>
            <a:endParaRPr lang="en-US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latin typeface="+mj-lt"/>
                <a:cs typeface="Courier New" pitchFamily="49" charset="0"/>
                <a:sym typeface="Wingdings" pitchFamily="2" charset="2"/>
              </a:rPr>
              <a:t>navmesh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 file gets combined with </a:t>
            </a:r>
            <a:r>
              <a:rPr lang="en-US" dirty="0" err="1" smtClean="0">
                <a:latin typeface="+mj-lt"/>
                <a:cs typeface="Courier New" pitchFamily="49" charset="0"/>
                <a:sym typeface="Wingdings" pitchFamily="2" charset="2"/>
              </a:rPr>
              <a:t>NavGraph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 during </a:t>
            </a:r>
            <a:r>
              <a:rPr lang="en-US" dirty="0" err="1" smtClean="0">
                <a:latin typeface="+mj-lt"/>
                <a:cs typeface="Courier New" pitchFamily="49" charset="0"/>
                <a:sym typeface="Wingdings" pitchFamily="2" charset="2"/>
              </a:rPr>
              <a:t>bot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 startup and saved within .processed file</a:t>
            </a: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If you are going to play with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, you will have to tell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navMeshModule</a:t>
            </a:r>
            <a:r>
              <a:rPr lang="en-US" sz="2600" dirty="0" smtClean="0">
                <a:latin typeface="+mj-lt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that you want the </a:t>
            </a:r>
            <a:r>
              <a:rPr lang="en-US" dirty="0" err="1" smtClean="0">
                <a:latin typeface="+mj-lt"/>
                <a:cs typeface="Courier New" pitchFamily="49" charset="0"/>
                <a:sym typeface="Wingdings" pitchFamily="2" charset="2"/>
              </a:rPr>
              <a:t>NavMesh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 to be reloaded and recombined with your changed version of </a:t>
            </a:r>
            <a:r>
              <a:rPr lang="en-US" dirty="0" err="1" smtClean="0">
                <a:latin typeface="+mj-lt"/>
                <a:cs typeface="Courier New" pitchFamily="49" charset="0"/>
                <a:sym typeface="Wingdings" pitchFamily="2" charset="2"/>
              </a:rPr>
              <a:t>NavGraph</a:t>
            </a:r>
            <a:endParaRPr lang="en-US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NavMesh</a:t>
            </a:r>
            <a:r>
              <a:rPr lang="en-US" dirty="0" smtClean="0"/>
              <a:t> 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most reliable navigation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17705"/>
          </a:xfrm>
        </p:spPr>
        <p:txBody>
          <a:bodyPr>
            <a:normAutofit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Correct way of </a:t>
            </a:r>
            <a:r>
              <a:rPr lang="en-US" dirty="0" err="1" smtClean="0">
                <a:sym typeface="Wingdings" pitchFamily="2" charset="2"/>
              </a:rPr>
              <a:t>NavMesh</a:t>
            </a:r>
            <a:r>
              <a:rPr lang="en-US" dirty="0" smtClean="0">
                <a:sym typeface="Wingdings" pitchFamily="2" charset="2"/>
              </a:rPr>
              <a:t> reloading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2896"/>
            <a:ext cx="64064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5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Bot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70000" lnSpcReduction="20000"/>
          </a:bodyPr>
          <a:lstStyle/>
          <a:p>
            <a:pPr marL="633222" lvl="0" indent="-514350"/>
            <a:r>
              <a:rPr lang="en-US" b="1" dirty="0" err="1" smtClean="0"/>
              <a:t>NavTesterBot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Download template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Extend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so it endlessly runs between two given points</a:t>
            </a:r>
          </a:p>
          <a:p>
            <a:pPr marL="1191006" lvl="2" indent="-514350"/>
            <a:r>
              <a:rPr lang="en-US" dirty="0" smtClean="0">
                <a:sym typeface="Wingdings" pitchFamily="2" charset="2"/>
              </a:rPr>
              <a:t>Use </a:t>
            </a:r>
            <a:r>
              <a:rPr lang="en-US" dirty="0" err="1" smtClean="0">
                <a:sym typeface="Wingdings" pitchFamily="2" charset="2"/>
              </a:rPr>
              <a:t>Respawn</a:t>
            </a:r>
            <a:r>
              <a:rPr lang="en-US" dirty="0" smtClean="0">
                <a:sym typeface="Wingdings" pitchFamily="2" charset="2"/>
              </a:rPr>
              <a:t> command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See the “navigation bug sheet” for DM-1on1-Roughinery-FPS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Find “bugs” assigned to you (via Task No.)</a:t>
            </a: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Minimalize</a:t>
            </a:r>
            <a:r>
              <a:rPr lang="en-US" dirty="0" smtClean="0">
                <a:sym typeface="Wingdings" pitchFamily="2" charset="2"/>
              </a:rPr>
              <a:t> each problem to the “shortest” path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If the bug is caused by misplaced point/link use </a:t>
            </a:r>
            <a:r>
              <a:rPr lang="en-US" dirty="0" err="1" smtClean="0">
                <a:sym typeface="Wingdings" pitchFamily="2" charset="2"/>
              </a:rPr>
              <a:t>navBuilder</a:t>
            </a:r>
            <a:r>
              <a:rPr lang="en-US" dirty="0" smtClean="0">
                <a:sym typeface="Wingdings" pitchFamily="2" charset="2"/>
              </a:rPr>
              <a:t> to fix it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Fix at least 1 hard bug within the navigation code</a:t>
            </a:r>
          </a:p>
          <a:p>
            <a:pPr marL="1191006" lvl="2" indent="-514350"/>
            <a:r>
              <a:rPr lang="en-US" dirty="0" smtClean="0">
                <a:sym typeface="Wingdings" pitchFamily="2" charset="2"/>
              </a:rPr>
              <a:t>MUST BE CORRECTLY COMMENTED</a:t>
            </a:r>
          </a:p>
          <a:p>
            <a:pPr marL="1410462" lvl="3" indent="-514350"/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// OLD CODE:</a:t>
            </a:r>
          </a:p>
          <a:p>
            <a:pPr marL="1410462" lvl="3" indent="-514350"/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// PROBLEM:</a:t>
            </a:r>
          </a:p>
          <a:p>
            <a:pPr marL="1410462" lvl="3" indent="-514350"/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// NEW CODE:</a:t>
            </a:r>
            <a:endParaRPr lang="en-US" sz="1400" dirty="0" smtClean="0">
              <a:sym typeface="Wingdings" pitchFamily="2" charset="2"/>
            </a:endParaRPr>
          </a:p>
          <a:p>
            <a:pPr marL="925830" lvl="1" indent="-514350"/>
            <a:endParaRPr lang="cs-CZ" sz="1300" dirty="0" smtClean="0"/>
          </a:p>
          <a:p>
            <a:pPr marL="633222" indent="-51435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633222" indent="-514350"/>
            <a:r>
              <a:rPr lang="en-US" i="1" dirty="0" smtClean="0"/>
              <a:t>10 points</a:t>
            </a:r>
          </a:p>
          <a:p>
            <a:pPr marL="925830" lvl="1" indent="-514350"/>
            <a:r>
              <a:rPr lang="en-US" i="1" dirty="0" smtClean="0"/>
              <a:t>Extra 10 points if you manage to fix 3 hard bugs within navigation code</a:t>
            </a: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5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Cheatsheet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822161"/>
          </a:xfrm>
        </p:spPr>
        <p:txBody>
          <a:bodyPr>
            <a:normAutofit fontScale="85000" lnSpcReduction="20000"/>
          </a:bodyPr>
          <a:lstStyle/>
          <a:p>
            <a:pPr marL="633222" lvl="0" indent="-514350"/>
            <a:r>
              <a:rPr lang="en-US" dirty="0" smtClean="0"/>
              <a:t>Deciding where to go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navPoints.getNavPoint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DistanceUtils</a:t>
            </a:r>
            <a:r>
              <a:rPr lang="en-US" dirty="0" smtClean="0"/>
              <a:t>…</a:t>
            </a:r>
          </a:p>
          <a:p>
            <a:pPr marL="925830" lvl="1" indent="-514350"/>
            <a:endParaRPr lang="en-US" sz="1200" dirty="0" smtClean="0"/>
          </a:p>
          <a:p>
            <a:pPr marL="633222" lvl="0" indent="-514350"/>
            <a:r>
              <a:rPr lang="en-US" dirty="0" smtClean="0"/>
              <a:t>Navigation module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.navigate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(…)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.isNavigating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25830" lvl="1" indent="-514350"/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633222" indent="-514350"/>
            <a:r>
              <a:rPr lang="en-US" dirty="0" smtClean="0"/>
              <a:t>Stuck listening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925830" lvl="1" indent="-514350">
              <a:buNone/>
            </a:pPr>
            <a:r>
              <a:rPr lang="en-US" sz="2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addStrongNavigationListener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925830" lvl="1" indent="-514350">
              <a:buNone/>
            </a:pPr>
            <a:r>
              <a:rPr lang="en-US" sz="2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FlagListener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NavigationState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&gt;() { … })</a:t>
            </a:r>
            <a:r>
              <a:rPr lang="en-US" sz="2400" dirty="0" smtClean="0"/>
              <a:t> </a:t>
            </a:r>
          </a:p>
          <a:p>
            <a:pPr marL="925830" lvl="1" indent="-514350">
              <a:buNone/>
            </a:pPr>
            <a:endParaRPr lang="en-US" sz="1300" dirty="0" smtClean="0"/>
          </a:p>
          <a:p>
            <a:pPr marL="633222" indent="-514350"/>
            <a:r>
              <a:rPr lang="en-US" dirty="0" smtClean="0"/>
              <a:t>Info about the bot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.getLocation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.atLocation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925830" lvl="1" indent="-514350">
              <a:buNone/>
            </a:pPr>
            <a:endParaRPr lang="en-US" sz="2400" dirty="0" smtClean="0"/>
          </a:p>
          <a:p>
            <a:pPr marL="633222" lvl="0" indent="-514350"/>
            <a:endParaRPr lang="en-US" dirty="0" smtClean="0"/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us finished assignment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baseline="0" dirty="0" smtClean="0"/>
              <a:t>Via e-</a:t>
            </a:r>
            <a:r>
              <a:rPr lang="en-US" sz="3600" dirty="0" smtClean="0"/>
              <a:t>mail: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Subject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“Pogamut homework 2015 – Assignment X”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Replace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‘X’</a:t>
            </a:r>
            <a:r>
              <a:rPr lang="en-US" sz="3200" dirty="0" smtClean="0"/>
              <a:t> with the assignment number and the subject has to be without quotes of course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…or face </a:t>
            </a:r>
            <a:r>
              <a:rPr lang="en-US" sz="3200" dirty="0" smtClean="0">
                <a:solidFill>
                  <a:srgbClr val="FF0000"/>
                </a:solidFill>
              </a:rPr>
              <a:t>-2 score penalization</a:t>
            </a:r>
          </a:p>
          <a:p>
            <a:pPr marL="1810512" lvl="3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To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jakub.gemrot@gmail.com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(Tuesday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Attachment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dirty="0" smtClean="0"/>
              <a:t>Completely zip-up your project(s) folder except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‘target’</a:t>
            </a:r>
            <a:r>
              <a:rPr lang="en-US" sz="3300" dirty="0" smtClean="0"/>
              <a:t> directory and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IDE specific files</a:t>
            </a:r>
            <a:r>
              <a:rPr lang="en-US" sz="3300" dirty="0" smtClean="0"/>
              <a:t> (or face </a:t>
            </a:r>
            <a:r>
              <a:rPr lang="en-US" sz="3300" dirty="0" smtClean="0">
                <a:solidFill>
                  <a:srgbClr val="FF0000"/>
                </a:solidFill>
              </a:rPr>
              <a:t>-2 score penalization</a:t>
            </a:r>
            <a:r>
              <a:rPr lang="en-US" sz="3300" dirty="0" smtClean="0"/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Body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/>
              <a:t>Please send us information about how much time it took you to finish the assignment + any comments regarding your implementation struggle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dirty="0" smtClean="0"/>
              <a:t>Information won’t be abused/made public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baseline="0" dirty="0" smtClean="0"/>
              <a:t>In fact it helps to make the practice lessons better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i="1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Don’t forget to mention your full name! </a:t>
            </a:r>
            <a:endParaRPr lang="cs-CZ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i="1" baseline="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(Tuesday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menu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sz="3200" b="1" dirty="0" smtClean="0"/>
              <a:t>Navigating inside UT2004</a:t>
            </a:r>
          </a:p>
          <a:p>
            <a:pPr marL="633222" indent="-514350">
              <a:buNone/>
            </a:pPr>
            <a:endParaRPr lang="en-US" sz="2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Already covered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97886" y="3824900"/>
            <a:ext cx="1098050" cy="30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129281" y="4520703"/>
            <a:ext cx="1098050" cy="276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menu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b="1" dirty="0" smtClean="0"/>
              <a:t>Navigating inside UT2004</a:t>
            </a:r>
            <a:endParaRPr lang="en-US" sz="3200" b="1" dirty="0" smtClean="0"/>
          </a:p>
          <a:p>
            <a:pPr marL="633222" indent="-514350">
              <a:buNone/>
            </a:pPr>
            <a:endParaRPr lang="en-US" sz="2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Pogamut</a:t>
            </a:r>
            <a:r>
              <a:rPr lang="en-US" dirty="0" smtClean="0"/>
              <a:t> World Abstraction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Basics</a:t>
            </a:r>
            <a:endParaRPr lang="cs-CZ" sz="36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7504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Objects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IWorldObject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Player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Item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Self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IncomingProjectile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0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Events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IWorldEvent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HearNoise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HearPickup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BotKilled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PlayerKilled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Bumped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07504" y="3717032"/>
            <a:ext cx="878497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modules, listeners and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Pogamut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helper classes!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items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info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…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MyCollections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DistanceUtils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.canSeePlayers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()) {  …  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EventListener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public void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chat(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chatEvent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…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UT2004 World Abstraction</a:t>
            </a:r>
            <a:br>
              <a:rPr lang="en-US" sz="4200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 graph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8" descr="UT-Nav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808"/>
            <a:ext cx="4248150" cy="4896544"/>
          </a:xfrm>
          <a:prstGeom prst="rect">
            <a:avLst/>
          </a:prstGeom>
          <a:noFill/>
        </p:spPr>
      </p:pic>
      <p:pic>
        <p:nvPicPr>
          <p:cNvPr id="5" name="Picture 10" descr="UT-NavGraph-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562350" cy="3435846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644008" y="4365104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644008" y="1772816"/>
            <a:ext cx="4248472" cy="49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#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Navpoints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in the map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= 100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– 5000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UT2004 World Abstraction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Underlaying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classes – low level API</a:t>
            </a:r>
            <a:endParaRPr lang="cs-CZ" sz="3600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283968" y="5373216"/>
            <a:ext cx="673627" cy="360040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7504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Classes of interest: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NavPointNeighbourLink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Item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ILocated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Location,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DistanceUtils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ItemType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ItemType.Category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ItemDescriptor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0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Methods of interest: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.getAllItems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descriptors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.getDescriptor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NavPoint.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Item.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spcBef>
                <a:spcPts val="700"/>
              </a:spcBef>
              <a:buClr>
                <a:srgbClr val="00FFCC"/>
              </a:buClr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NavPoint.getOutgoingEdges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NavPoint.getIncomingEdges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8" name="Oblouk 7"/>
          <p:cNvSpPr/>
          <p:nvPr/>
        </p:nvSpPr>
        <p:spPr>
          <a:xfrm>
            <a:off x="8028384" y="2708920"/>
            <a:ext cx="360040" cy="576064"/>
          </a:xfrm>
          <a:prstGeom prst="arc">
            <a:avLst>
              <a:gd name="adj1" fmla="val 16200000"/>
              <a:gd name="adj2" fmla="val 5550176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8460432" y="27809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5" descr="E:\Pictures\UT2004screenshots\TrainingDayNavGraph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672" y="4077071"/>
            <a:ext cx="4119328" cy="2780929"/>
          </a:xfrm>
          <a:prstGeom prst="rect">
            <a:avLst/>
          </a:prstGeom>
          <a:noFill/>
        </p:spPr>
      </p:pic>
      <p:pic>
        <p:nvPicPr>
          <p:cNvPr id="13" name="Picture 2" descr="E:\Pictures\UT2004screenshots\TrainingDayNavGraphRe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202510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8032</TotalTime>
  <Words>1107</Words>
  <Application>Microsoft Office PowerPoint</Application>
  <PresentationFormat>Předvádění na obrazovce (4:3)</PresentationFormat>
  <Paragraphs>304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Module</vt:lpstr>
      <vt:lpstr>Pogamut 3</vt:lpstr>
      <vt:lpstr>Warm Up!</vt:lpstr>
      <vt:lpstr>Today’s menu</vt:lpstr>
      <vt:lpstr>Big Picture Already covered</vt:lpstr>
      <vt:lpstr>Big Picture Today</vt:lpstr>
      <vt:lpstr>Today’s menu</vt:lpstr>
      <vt:lpstr>Pogamut World Abstraction Basics</vt:lpstr>
      <vt:lpstr>UT2004 World Abstraction Navigation graph</vt:lpstr>
      <vt:lpstr>UT2004 World Abstraction Underlaying classes – low level API</vt:lpstr>
      <vt:lpstr>UT2004 World Abstraction NavPoint/NeighbourLink types</vt:lpstr>
      <vt:lpstr>Today’s menu</vt:lpstr>
      <vt:lpstr>Navigation Step by step</vt:lpstr>
      <vt:lpstr>Navigation Step by step</vt:lpstr>
      <vt:lpstr>Navigation FloydWarshallMap</vt:lpstr>
      <vt:lpstr>Navigation UT2004Navigation</vt:lpstr>
      <vt:lpstr>Navigation Modifying the navigation graph</vt:lpstr>
      <vt:lpstr>Navigation StuckDetectors</vt:lpstr>
      <vt:lpstr>Navigation Listening for navigation events</vt:lpstr>
      <vt:lpstr>Navigation Path following hell</vt:lpstr>
      <vt:lpstr>Navigation Stuck detection details</vt:lpstr>
      <vt:lpstr>NavMesh Navigation The most reliable navigation</vt:lpstr>
      <vt:lpstr>NavMesh Navigation The most reliable navigation</vt:lpstr>
      <vt:lpstr>NavMesh Navigation The most reliable navigation</vt:lpstr>
      <vt:lpstr>NavMesh Navigation The most reliable navigation</vt:lpstr>
      <vt:lpstr>Assignment 5 Navigation Bot</vt:lpstr>
      <vt:lpstr>Assignment 5 Cheatsheet</vt:lpstr>
      <vt:lpstr>Send us finished assignment</vt:lpstr>
      <vt:lpstr>Questions? I sense a soul in search of answers…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Jimmy</cp:lastModifiedBy>
  <cp:revision>282</cp:revision>
  <dcterms:created xsi:type="dcterms:W3CDTF">2010-03-09T16:35:26Z</dcterms:created>
  <dcterms:modified xsi:type="dcterms:W3CDTF">2015-03-24T14:18:11Z</dcterms:modified>
</cp:coreProperties>
</file>