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430" r:id="rId3"/>
    <p:sldId id="429" r:id="rId4"/>
    <p:sldId id="364" r:id="rId5"/>
    <p:sldId id="365" r:id="rId6"/>
    <p:sldId id="367" r:id="rId7"/>
    <p:sldId id="368" r:id="rId8"/>
    <p:sldId id="400" r:id="rId9"/>
    <p:sldId id="370" r:id="rId10"/>
    <p:sldId id="371" r:id="rId11"/>
    <p:sldId id="372" r:id="rId12"/>
    <p:sldId id="373" r:id="rId13"/>
    <p:sldId id="398" r:id="rId14"/>
    <p:sldId id="401" r:id="rId15"/>
    <p:sldId id="378" r:id="rId16"/>
    <p:sldId id="427" r:id="rId17"/>
    <p:sldId id="404" r:id="rId18"/>
    <p:sldId id="405" r:id="rId19"/>
    <p:sldId id="406" r:id="rId20"/>
    <p:sldId id="428" r:id="rId21"/>
    <p:sldId id="414" r:id="rId22"/>
    <p:sldId id="415" r:id="rId23"/>
    <p:sldId id="416" r:id="rId24"/>
    <p:sldId id="377" r:id="rId25"/>
    <p:sldId id="379" r:id="rId26"/>
    <p:sldId id="417" r:id="rId27"/>
    <p:sldId id="418" r:id="rId28"/>
    <p:sldId id="419" r:id="rId29"/>
    <p:sldId id="420" r:id="rId30"/>
    <p:sldId id="421" r:id="rId31"/>
    <p:sldId id="422" r:id="rId32"/>
    <p:sldId id="423" r:id="rId33"/>
    <p:sldId id="424" r:id="rId34"/>
    <p:sldId id="425" r:id="rId35"/>
    <p:sldId id="426" r:id="rId36"/>
    <p:sldId id="380" r:id="rId37"/>
    <p:sldId id="381" r:id="rId38"/>
    <p:sldId id="402" r:id="rId39"/>
    <p:sldId id="395" r:id="rId40"/>
    <p:sldId id="399" r:id="rId41"/>
    <p:sldId id="403" r:id="rId42"/>
    <p:sldId id="397" r:id="rId43"/>
    <p:sldId id="393" r:id="rId44"/>
    <p:sldId id="394" r:id="rId45"/>
    <p:sldId id="322" r:id="rId46"/>
    <p:sldId id="411" r:id="rId47"/>
    <p:sldId id="396" r:id="rId4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95" autoAdjust="0"/>
    <p:restoredTop sz="78391" autoAdjust="0"/>
  </p:normalViewPr>
  <p:slideViewPr>
    <p:cSldViewPr>
      <p:cViewPr varScale="1">
        <p:scale>
          <a:sx n="51" d="100"/>
          <a:sy n="51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DCD77-1255-467A-A5B7-33B58A809F6A}" type="datetimeFigureOut">
              <a:rPr lang="cs-CZ" smtClean="0"/>
              <a:pPr/>
              <a:t>31.3.2015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038AD-E69A-4E56-B48D-635B4749CB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2201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7695-F253-4141-AD95-9FA42BCBA00B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7695-F253-4141-AD95-9FA42BCBA00B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 be we’re cheating </a:t>
            </a:r>
            <a:r>
              <a:rPr lang="en-US" dirty="0" smtClean="0">
                <a:sym typeface="Wingdings" pitchFamily="2" charset="2"/>
              </a:rPr>
              <a:t> 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038AD-E69A-4E56-B48D-635B4749CBA0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We’re not</a:t>
            </a:r>
            <a:r>
              <a:rPr lang="en-US" baseline="0" dirty="0" smtClean="0"/>
              <a:t> cheating </a:t>
            </a:r>
            <a:r>
              <a:rPr lang="en-US" baseline="0" dirty="0" smtClean="0">
                <a:sym typeface="Wingdings" pitchFamily="2" charset="2"/>
              </a:rPr>
              <a:t></a:t>
            </a:r>
          </a:p>
          <a:p>
            <a:endParaRPr lang="en-US" baseline="0" dirty="0" smtClean="0">
              <a:sym typeface="Wingdings" pitchFamily="2" charset="2"/>
            </a:endParaRPr>
          </a:p>
          <a:p>
            <a:r>
              <a:rPr lang="en-US" baseline="0" dirty="0" smtClean="0">
                <a:sym typeface="Wingdings" pitchFamily="2" charset="2"/>
              </a:rPr>
              <a:t>The A* algorithm will:</a:t>
            </a:r>
          </a:p>
          <a:p>
            <a:pPr marL="228600" indent="-228600">
              <a:buAutoNum type="arabicParenR"/>
            </a:pPr>
            <a:r>
              <a:rPr lang="en-US" baseline="0" dirty="0" smtClean="0">
                <a:sym typeface="Wingdings" pitchFamily="2" charset="2"/>
              </a:rPr>
              <a:t>Will expand C before B</a:t>
            </a:r>
          </a:p>
          <a:p>
            <a:pPr marL="228600" indent="-228600">
              <a:buAutoNum type="arabicParenR"/>
            </a:pPr>
            <a:r>
              <a:rPr lang="en-US" baseline="0" dirty="0" smtClean="0">
                <a:sym typeface="Wingdings" pitchFamily="2" charset="2"/>
              </a:rPr>
              <a:t>Then expand D</a:t>
            </a:r>
          </a:p>
          <a:p>
            <a:pPr marL="228600" indent="-228600">
              <a:buAutoNum type="arabicParenR"/>
            </a:pPr>
            <a:r>
              <a:rPr lang="en-US" baseline="0" dirty="0" smtClean="0">
                <a:sym typeface="Wingdings" pitchFamily="2" charset="2"/>
              </a:rPr>
              <a:t>Then expand A and B thus getting to TARGET … so |START-TARGET| == 80 through B</a:t>
            </a:r>
          </a:p>
          <a:p>
            <a:pPr marL="228600" indent="-228600">
              <a:buAutoNum type="arabicParenR"/>
            </a:pPr>
            <a:r>
              <a:rPr lang="en-US" baseline="0" dirty="0" smtClean="0">
                <a:sym typeface="Wingdings" pitchFamily="2" charset="2"/>
              </a:rPr>
              <a:t>Then E is expanded but found path to TARGET through E is not shorter then already found path through B, so it is not overridden</a:t>
            </a:r>
          </a:p>
          <a:p>
            <a:pPr marL="228600" indent="-228600">
              <a:buAutoNum type="arabicParenR"/>
            </a:pPr>
            <a:r>
              <a:rPr lang="en-US" baseline="0" dirty="0" smtClean="0">
                <a:sym typeface="Wingdings" pitchFamily="2" charset="2"/>
              </a:rPr>
              <a:t>TARGET is visited and the path is found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038AD-E69A-4E56-B48D-635B4749CBA0}" type="slidenum">
              <a:rPr lang="cs-CZ" smtClean="0"/>
              <a:pPr/>
              <a:t>35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7013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7013" cy="21859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6613" y="3938588"/>
            <a:ext cx="4038600" cy="21859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04EEF-A9EC-4335-BCFC-F9D4CB520B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3/31/2015</a:t>
            </a:fld>
            <a:endParaRPr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3/31/2015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4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.png"/><Relationship Id="rId4" Type="http://schemas.openxmlformats.org/officeDocument/2006/relationships/image" Target="../media/image15.png"/><Relationship Id="rId9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lturl.com/45x9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diana.ms.mff.cuni.cz/pogamut_files/lectures/2014-2015/L6-HideAndSeekBot.zip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lturl.com/gnvbh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docs.google.com/forms/d/1GYjpPLj0PaA508jq_H8SPhHqnoguLgaJrhEL8CdACnw/viewfor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mailto:jakub.gemrot@gmail.com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jakub.gemrot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083840"/>
            <a:ext cx="8077200" cy="1673352"/>
          </a:xfrm>
        </p:spPr>
        <p:txBody>
          <a:bodyPr/>
          <a:lstStyle/>
          <a:p>
            <a:r>
              <a:rPr lang="en-US" dirty="0" err="1" smtClean="0"/>
              <a:t>Pogamut</a:t>
            </a:r>
            <a:r>
              <a:rPr lang="en-US" dirty="0" smtClean="0"/>
              <a:t> 3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556792"/>
            <a:ext cx="8077200" cy="1499616"/>
          </a:xfrm>
        </p:spPr>
        <p:txBody>
          <a:bodyPr/>
          <a:lstStyle/>
          <a:p>
            <a:r>
              <a:rPr lang="en-US" dirty="0" smtClean="0"/>
              <a:t>UT2004 bots made easy!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0538" y="142875"/>
            <a:ext cx="2160587" cy="216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14348" y="3789040"/>
            <a:ext cx="8072494" cy="139223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160" tIns="46080" rIns="92160" bIns="46080" anchor="ctr"/>
          <a:lstStyle/>
          <a:p>
            <a:pPr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Lecture 6 – A* + Visibility</a:t>
            </a:r>
            <a:endParaRPr lang="en-GB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04838" y="381000"/>
            <a:ext cx="4543425" cy="1392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ctr"/>
          <a:lstStyle/>
          <a:p>
            <a:pPr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Faculty of mathematics and physics</a:t>
            </a:r>
          </a:p>
          <a:p>
            <a:pPr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Charles University </a:t>
            </a: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</a:t>
            </a:r>
            <a:r>
              <a:rPr lang="en-GB" sz="1600" dirty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Prague</a:t>
            </a:r>
          </a:p>
          <a:p>
            <a:pPr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31</a:t>
            </a:r>
            <a:r>
              <a:rPr lang="en-GB" sz="1600" baseline="300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</a:t>
            </a: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March 2015</a:t>
            </a:r>
            <a:endParaRPr lang="en-GB" sz="160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6" name="Picture 2" descr="D:\Workspaces\Pogamut-Lectures-Trunk\Lectures\AB2013-Lectures\Lecture6-A-Star+Visibility\a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581128"/>
            <a:ext cx="2169567" cy="2178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27" descr="viditelnost_1_done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2725" y="3500438"/>
            <a:ext cx="2913063" cy="2952750"/>
          </a:xfrm>
        </p:spPr>
      </p:pic>
      <p:graphicFrame>
        <p:nvGraphicFramePr>
          <p:cNvPr id="2050" name="Object 2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355976" y="2204864"/>
          <a:ext cx="936625" cy="527050"/>
        </p:xfrm>
        <a:graphic>
          <a:graphicData uri="http://schemas.openxmlformats.org/presentationml/2006/ole">
            <p:oleObj spid="_x0000_s2052" name="Rovnice" r:id="rId4" imgW="406224" imgH="228501" progId="Equation.3">
              <p:embed/>
            </p:oleObj>
          </a:graphicData>
        </a:graphic>
      </p:graphicFrame>
      <p:graphicFrame>
        <p:nvGraphicFramePr>
          <p:cNvPr id="2051" name="Object 2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355976" y="2636912"/>
          <a:ext cx="1655763" cy="857250"/>
        </p:xfrm>
        <a:graphic>
          <a:graphicData uri="http://schemas.openxmlformats.org/presentationml/2006/ole">
            <p:oleObj spid="_x0000_s2053" name="Rovnice" r:id="rId5" imgW="711200" imgH="368300" progId="Equation.3">
              <p:embed/>
            </p:oleObj>
          </a:graphicData>
        </a:graphic>
      </p:graphicFrame>
      <p:pic>
        <p:nvPicPr>
          <p:cNvPr id="2056" name="Picture 34" descr="viditelnost_1_don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971550" y="3573463"/>
            <a:ext cx="4176713" cy="2836862"/>
          </a:xfrm>
        </p:spPr>
      </p:pic>
      <p:sp>
        <p:nvSpPr>
          <p:cNvPr id="17" name="Zástupný symbol pro obsah 2"/>
          <p:cNvSpPr txBox="1">
            <a:spLocks/>
          </p:cNvSpPr>
          <p:nvPr/>
        </p:nvSpPr>
        <p:spPr>
          <a:xfrm>
            <a:off x="395536" y="1628800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ourier New" pitchFamily="49" charset="0"/>
              </a:rPr>
              <a:t>How to find the cover?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</a:pPr>
            <a:r>
              <a:rPr lang="en-US" sz="2800" dirty="0" smtClean="0">
                <a:solidFill>
                  <a:srgbClr val="000000"/>
                </a:solidFill>
              </a:rPr>
              <a:t>Enemies </a:t>
            </a:r>
            <a:r>
              <a:rPr lang="cs-CZ" sz="2800" dirty="0" smtClean="0">
                <a:solidFill>
                  <a:srgbClr val="000000"/>
                </a:solidFill>
              </a:rPr>
              <a:t>…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</a:pPr>
            <a:r>
              <a:rPr lang="en-US" sz="3200" dirty="0" smtClean="0">
                <a:solidFill>
                  <a:srgbClr val="000000"/>
                </a:solidFill>
              </a:rPr>
              <a:t>Safe waypoints</a:t>
            </a:r>
            <a:r>
              <a:rPr lang="cs-CZ" sz="3200" dirty="0" smtClean="0">
                <a:solidFill>
                  <a:srgbClr val="000000"/>
                </a:solidFill>
              </a:rPr>
              <a:t> …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Visibility Matrix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How to get to cover?</a:t>
            </a:r>
            <a:endParaRPr lang="en-US" sz="4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13" descr="viditelnost_5_1_don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628800"/>
            <a:ext cx="2428062" cy="2420913"/>
          </a:xfrm>
        </p:spPr>
      </p:pic>
      <p:pic>
        <p:nvPicPr>
          <p:cNvPr id="26628" name="Picture 15" descr="viditelnost_5_2_don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4437087"/>
            <a:ext cx="2428062" cy="2420913"/>
          </a:xfrm>
        </p:spPr>
      </p:pic>
      <p:pic>
        <p:nvPicPr>
          <p:cNvPr id="26629" name="Picture 18" descr="viditelnost_5_3_don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716016" y="1628800"/>
            <a:ext cx="2428062" cy="2420912"/>
          </a:xfrm>
        </p:spPr>
      </p:pic>
      <p:pic>
        <p:nvPicPr>
          <p:cNvPr id="26630" name="Picture 21" descr="viditelnost_5_4_don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714975" y="4437088"/>
            <a:ext cx="2428062" cy="2420912"/>
          </a:xfrm>
        </p:spPr>
      </p:pic>
      <p:sp>
        <p:nvSpPr>
          <p:cNvPr id="19" name="TextovéPole 18"/>
          <p:cNvSpPr txBox="1"/>
          <p:nvPr/>
        </p:nvSpPr>
        <p:spPr>
          <a:xfrm>
            <a:off x="2411760" y="1700808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Choose target T</a:t>
            </a:r>
          </a:p>
          <a:p>
            <a:pPr marL="342900" indent="-342900">
              <a:buAutoNum type="arabicPeriod"/>
            </a:pPr>
            <a:r>
              <a:rPr lang="en-US" dirty="0" smtClean="0"/>
              <a:t>Others are enemies </a:t>
            </a:r>
            <a:r>
              <a:rPr lang="en-US" dirty="0" err="1" smtClean="0"/>
              <a:t>E</a:t>
            </a:r>
            <a:r>
              <a:rPr lang="en-US" sz="1400" dirty="0" err="1" smtClean="0"/>
              <a:t>i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2483768" y="458112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Navpoints</a:t>
            </a:r>
            <a:r>
              <a:rPr lang="en-US" dirty="0" smtClean="0"/>
              <a:t> target T is visible from</a:t>
            </a:r>
            <a:endParaRPr lang="cs-CZ" dirty="0"/>
          </a:p>
        </p:txBody>
      </p:sp>
      <p:graphicFrame>
        <p:nvGraphicFramePr>
          <p:cNvPr id="14338" name="Object 20"/>
          <p:cNvGraphicFramePr>
            <a:graphicFrameLocks noChangeAspect="1"/>
          </p:cNvGraphicFramePr>
          <p:nvPr/>
        </p:nvGraphicFramePr>
        <p:xfrm>
          <a:off x="3347864" y="5445224"/>
          <a:ext cx="409575" cy="498475"/>
        </p:xfrm>
        <a:graphic>
          <a:graphicData uri="http://schemas.openxmlformats.org/presentationml/2006/ole">
            <p:oleObj spid="_x0000_s3077" name="Rovnice" r:id="rId7" imgW="177569" imgH="215619" progId="Equation.3">
              <p:embed/>
            </p:oleObj>
          </a:graphicData>
        </a:graphic>
      </p:graphicFrame>
      <p:sp>
        <p:nvSpPr>
          <p:cNvPr id="22" name="TextovéPole 21"/>
          <p:cNvSpPr txBox="1"/>
          <p:nvPr/>
        </p:nvSpPr>
        <p:spPr>
          <a:xfrm>
            <a:off x="7164288" y="1772816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Navpoints</a:t>
            </a:r>
            <a:r>
              <a:rPr lang="en-US" dirty="0" smtClean="0"/>
              <a:t> other enemies </a:t>
            </a:r>
            <a:r>
              <a:rPr lang="en-US" dirty="0" err="1" smtClean="0"/>
              <a:t>E</a:t>
            </a:r>
            <a:r>
              <a:rPr lang="en-US" sz="1400" dirty="0" err="1" smtClean="0"/>
              <a:t>i</a:t>
            </a:r>
            <a:r>
              <a:rPr lang="en-US" dirty="0" smtClean="0"/>
              <a:t> can see</a:t>
            </a:r>
            <a:endParaRPr lang="cs-CZ" dirty="0"/>
          </a:p>
        </p:txBody>
      </p:sp>
      <p:graphicFrame>
        <p:nvGraphicFramePr>
          <p:cNvPr id="14339" name="Object 23"/>
          <p:cNvGraphicFramePr>
            <a:graphicFrameLocks noChangeAspect="1"/>
          </p:cNvGraphicFramePr>
          <p:nvPr/>
        </p:nvGraphicFramePr>
        <p:xfrm>
          <a:off x="7668344" y="2780928"/>
          <a:ext cx="798512" cy="930275"/>
        </p:xfrm>
        <a:graphic>
          <a:graphicData uri="http://schemas.openxmlformats.org/presentationml/2006/ole">
            <p:oleObj spid="_x0000_s3078" name="Rovnice" r:id="rId8" imgW="342751" imgH="368140" progId="Equation.3">
              <p:embed/>
            </p:oleObj>
          </a:graphicData>
        </a:graphic>
      </p:graphicFrame>
      <p:sp>
        <p:nvSpPr>
          <p:cNvPr id="24" name="TextovéPole 23"/>
          <p:cNvSpPr txBox="1"/>
          <p:nvPr/>
        </p:nvSpPr>
        <p:spPr>
          <a:xfrm>
            <a:off x="7236296" y="458112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Smart place to shoot from</a:t>
            </a:r>
            <a:endParaRPr lang="cs-CZ" dirty="0"/>
          </a:p>
        </p:txBody>
      </p:sp>
      <p:graphicFrame>
        <p:nvGraphicFramePr>
          <p:cNvPr id="14340" name="Object 23"/>
          <p:cNvGraphicFramePr>
            <a:graphicFrameLocks noChangeAspect="1"/>
          </p:cNvGraphicFramePr>
          <p:nvPr/>
        </p:nvGraphicFramePr>
        <p:xfrm>
          <a:off x="7308304" y="5373216"/>
          <a:ext cx="1716087" cy="857250"/>
        </p:xfrm>
        <a:graphic>
          <a:graphicData uri="http://schemas.openxmlformats.org/presentationml/2006/ole">
            <p:oleObj spid="_x0000_s3079" name="Rovnice" r:id="rId9" imgW="736600" imgH="368300" progId="Equation.3">
              <p:embed/>
            </p:oleObj>
          </a:graphicData>
        </a:graphic>
      </p:graphicFrame>
      <p:sp>
        <p:nvSpPr>
          <p:cNvPr id="26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Visibility Matrix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Smart attack</a:t>
            </a:r>
            <a:endParaRPr lang="en-US" sz="4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Visibility Matrix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Interesting methods</a:t>
            </a:r>
            <a:endParaRPr lang="en-US" sz="4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Visibility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class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visibility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</a:pPr>
            <a:r>
              <a:rPr lang="cs-CZ" sz="2400" b="1" dirty="0" err="1" smtClean="0">
                <a:latin typeface="Courier New" pitchFamily="49" charset="0"/>
                <a:cs typeface="Courier New" pitchFamily="49" charset="0"/>
              </a:rPr>
              <a:t>getNearestVisibilityLocationTo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ILocated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</a:pPr>
            <a:r>
              <a:rPr lang="cs-CZ" sz="2400" b="1" dirty="0" err="1" smtClean="0">
                <a:latin typeface="Courier New" pitchFamily="49" charset="0"/>
                <a:cs typeface="Courier New" pitchFamily="49" charset="0"/>
              </a:rPr>
              <a:t>getCoverPointsFrom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ILocated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</a:pPr>
            <a:r>
              <a:rPr lang="cs-CZ" sz="2400" b="1" dirty="0" err="1" smtClean="0">
                <a:latin typeface="Courier New" pitchFamily="49" charset="0"/>
                <a:cs typeface="Courier New" pitchFamily="49" charset="0"/>
              </a:rPr>
              <a:t>getCoverPointsFromN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ILocated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…)</a:t>
            </a:r>
          </a:p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</a:pPr>
            <a:r>
              <a:rPr lang="cs-CZ" sz="2400" b="1" dirty="0" err="1" smtClean="0">
                <a:latin typeface="Courier New" pitchFamily="49" charset="0"/>
                <a:cs typeface="Courier New" pitchFamily="49" charset="0"/>
              </a:rPr>
              <a:t>getMatrix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</a:pP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isVisible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ILocated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ILocated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VisibilityMatrix</a:t>
            </a:r>
            <a:r>
              <a:rPr lang="en-US" sz="3000" dirty="0" smtClean="0">
                <a:latin typeface="+mj-lt"/>
                <a:cs typeface="Courier New" pitchFamily="49" charset="0"/>
              </a:rPr>
              <a:t> class</a:t>
            </a:r>
          </a:p>
          <a:p>
            <a:pPr marL="438912" indent="-320040">
              <a:buClr>
                <a:schemeClr val="accent1"/>
              </a:buClr>
              <a:buSzPct val="80000"/>
            </a:pPr>
            <a:r>
              <a:rPr lang="en-US" sz="3000" b="1" dirty="0" smtClean="0">
                <a:latin typeface="+mj-lt"/>
                <a:cs typeface="Courier New" pitchFamily="49" charset="0"/>
              </a:rPr>
              <a:t>	</a:t>
            </a:r>
            <a:r>
              <a:rPr lang="cs-CZ" sz="2400" b="1" dirty="0" err="1" smtClean="0">
                <a:latin typeface="Courier New" pitchFamily="49" charset="0"/>
                <a:cs typeface="Courier New" pitchFamily="49" charset="0"/>
              </a:rPr>
              <a:t>getMatrix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438912" indent="-320040">
              <a:buClr>
                <a:schemeClr val="accent1"/>
              </a:buClr>
              <a:buSzPct val="80000"/>
            </a:pPr>
            <a:r>
              <a:rPr lang="en-US" sz="2400" b="1" dirty="0" smtClean="0"/>
              <a:t>	</a:t>
            </a:r>
            <a:r>
              <a:rPr lang="cs-CZ" sz="2400" b="1" dirty="0" err="1" smtClean="0">
                <a:latin typeface="Courier New" pitchFamily="49" charset="0"/>
                <a:cs typeface="Courier New" pitchFamily="49" charset="0"/>
              </a:rPr>
              <a:t>getNearestIndex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ILocated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located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896112" lvl="1" indent="-320040">
              <a:buClr>
                <a:schemeClr val="accent1"/>
              </a:buClr>
              <a:buSzPct val="80000"/>
            </a:pPr>
            <a:endParaRPr lang="en-US" sz="3000" dirty="0" smtClean="0">
              <a:latin typeface="+mj-lt"/>
              <a:cs typeface="Courier New" pitchFamily="49" charset="0"/>
            </a:endParaRPr>
          </a:p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</a:pPr>
            <a:endParaRPr kumimoji="0" lang="en-US" sz="24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Visibility Matrix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Visibility matrix file</a:t>
            </a:r>
            <a:endParaRPr lang="en-US" sz="4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 fontScale="925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000" dirty="0" smtClean="0">
                <a:sym typeface="Wingdings" pitchFamily="2" charset="2"/>
              </a:rPr>
              <a:t>To be able to use the visibility matrix, you need to have a file with the visibility information 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000" dirty="0" smtClean="0">
                <a:sym typeface="Wingdings" pitchFamily="2" charset="2"/>
              </a:rPr>
              <a:t>Each map has its own file. E.g.</a:t>
            </a:r>
            <a:endParaRPr lang="en-US" sz="30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896112" lvl="1" indent="-320040">
              <a:buClr>
                <a:schemeClr val="accent1"/>
              </a:buClr>
              <a:buSzPct val="80000"/>
              <a:defRPr/>
            </a:pP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896112" lvl="1" indent="-320040">
              <a:buClr>
                <a:schemeClr val="accent1"/>
              </a:buClr>
              <a:buSzPct val="80000"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VisibilityMatrix-DM-TrainingDay-all.bin</a:t>
            </a:r>
          </a:p>
          <a:p>
            <a:pPr marL="896112" lvl="1" indent="-320040">
              <a:buClr>
                <a:schemeClr val="accent1"/>
              </a:buClr>
              <a:buSzPct val="80000"/>
              <a:defRPr/>
            </a:pP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000" dirty="0" smtClean="0">
                <a:sym typeface="Wingdings" pitchFamily="2" charset="2"/>
              </a:rPr>
              <a:t>Place this file in the root of the project folder of your </a:t>
            </a:r>
            <a:r>
              <a:rPr lang="en-US" sz="3000" dirty="0" err="1" smtClean="0">
                <a:sym typeface="Wingdings" pitchFamily="2" charset="2"/>
              </a:rPr>
              <a:t>bot</a:t>
            </a:r>
            <a:endParaRPr lang="en-US" sz="3000" dirty="0" smtClean="0">
              <a:sym typeface="Wingdings" pitchFamily="2" charset="2"/>
            </a:endParaRPr>
          </a:p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000" dirty="0" smtClean="0">
                <a:sym typeface="Wingdings" pitchFamily="2" charset="2"/>
              </a:rPr>
              <a:t>Get all matrices from </a:t>
            </a:r>
            <a:r>
              <a:rPr lang="en-US" sz="3000" dirty="0" err="1" smtClean="0">
                <a:sym typeface="Wingdings" pitchFamily="2" charset="2"/>
              </a:rPr>
              <a:t>svn</a:t>
            </a:r>
            <a:endParaRPr lang="en-US" sz="3000" dirty="0" smtClean="0">
              <a:sym typeface="Wingdings" pitchFamily="2" charset="2"/>
            </a:endParaRPr>
          </a:p>
          <a:p>
            <a:pPr marL="438912" lvl="0" indent="-320040">
              <a:buClr>
                <a:schemeClr val="accent1"/>
              </a:buClr>
              <a:buSzPct val="80000"/>
              <a:defRPr/>
            </a:pPr>
            <a:endParaRPr lang="en-US" sz="3000" dirty="0" smtClean="0">
              <a:sym typeface="Wingdings" pitchFamily="2" charset="2"/>
            </a:endParaRPr>
          </a:p>
          <a:p>
            <a:pPr marL="438912" lvl="0" indent="-320040">
              <a:buClr>
                <a:schemeClr val="accent1"/>
              </a:buClr>
              <a:buSzPct val="80000"/>
              <a:defRPr/>
            </a:pPr>
            <a:r>
              <a:rPr lang="en-US" sz="3000" dirty="0" smtClean="0">
                <a:sym typeface="Wingdings" pitchFamily="2" charset="2"/>
              </a:rPr>
              <a:t>svn://artemis.ms.mff.cuni.cz/pogamut/trunk/project/Main/PogamutUT2004Examples/19-VisibilityBatchCreator/visibility-matrices</a:t>
            </a:r>
          </a:p>
          <a:p>
            <a:pPr marL="896112" lvl="1" indent="-320040">
              <a:buClr>
                <a:schemeClr val="accent1"/>
              </a:buClr>
              <a:buSzPct val="80000"/>
              <a:defRPr/>
            </a:pP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menu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9986"/>
            <a:ext cx="8229600" cy="4968551"/>
          </a:xfrm>
        </p:spPr>
        <p:txBody>
          <a:bodyPr>
            <a:normAutofit fontScale="92500" lnSpcReduction="2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Visibility abstraction</a:t>
            </a:r>
          </a:p>
          <a:p>
            <a:pPr marL="925830" lvl="1" indent="-514350"/>
            <a:r>
              <a:rPr lang="en-US" sz="2600" dirty="0" smtClean="0">
                <a:latin typeface="+mj-lt"/>
                <a:cs typeface="Courier New" pitchFamily="49" charset="0"/>
                <a:sym typeface="Wingdings" pitchFamily="2" charset="2"/>
              </a:rPr>
              <a:t>Visibility matrix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Visibility</a:t>
            </a:r>
            <a:endParaRPr lang="en-US" sz="2400" dirty="0" smtClean="0">
              <a:latin typeface="+mj-lt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visibility</a:t>
            </a:r>
            <a:endParaRPr lang="en-US" sz="24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>
                <a:sym typeface="Wingdings" pitchFamily="2" charset="2"/>
              </a:rPr>
              <a:t>How to reason about path</a:t>
            </a:r>
          </a:p>
          <a:p>
            <a:pPr marL="925830" lvl="1" indent="-514350"/>
            <a:r>
              <a:rPr lang="en-US" sz="2400" b="1" dirty="0" smtClean="0">
                <a:latin typeface="+mj-lt"/>
                <a:cs typeface="Courier New" pitchFamily="49" charset="0"/>
                <a:sym typeface="Wingdings" pitchFamily="2" charset="2"/>
              </a:rPr>
              <a:t>A* and custom map view</a:t>
            </a:r>
          </a:p>
          <a:p>
            <a:pPr marL="925830" lvl="1" indent="-514350"/>
            <a:r>
              <a:rPr lang="en-US" sz="25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UT2004AStar, </a:t>
            </a:r>
            <a:r>
              <a:rPr lang="cs-CZ" sz="2500" b="1" dirty="0" err="1" smtClean="0">
                <a:latin typeface="Courier New" pitchFamily="49" charset="0"/>
                <a:cs typeface="Courier New" pitchFamily="49" charset="0"/>
              </a:rPr>
              <a:t>IPFMapView</a:t>
            </a:r>
            <a:r>
              <a:rPr lang="cs-CZ" sz="25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cs-CZ" sz="2500" b="1" dirty="0" err="1" smtClean="0">
                <a:latin typeface="Courier New" pitchFamily="49" charset="0"/>
                <a:cs typeface="Courier New" pitchFamily="49" charset="0"/>
              </a:rPr>
              <a:t>NavPoint</a:t>
            </a:r>
            <a:r>
              <a:rPr lang="cs-CZ" sz="2500" b="1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en-US" sz="2500" b="1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400" b="1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this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</a:t>
            </a:r>
            <a:r>
              <a:rPr lang="en-US" sz="24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aStar</a:t>
            </a:r>
            <a:endParaRPr lang="en-US" sz="2400" b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ym typeface="Wingdings" pitchFamily="2" charset="2"/>
              </a:rPr>
              <a:t>Hide&amp;Seek</a:t>
            </a:r>
            <a:r>
              <a:rPr lang="en-US" dirty="0" smtClean="0">
                <a:sym typeface="Wingdings" pitchFamily="2" charset="2"/>
              </a:rPr>
              <a:t> Game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Rules, Map</a:t>
            </a:r>
          </a:p>
          <a:p>
            <a:pPr marL="925830" lvl="1" indent="-514350"/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HideAndSeekMap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ym typeface="Wingdings" pitchFamily="2" charset="2"/>
              </a:rPr>
              <a:t>Hide&amp;Seek</a:t>
            </a:r>
            <a:r>
              <a:rPr lang="en-US" dirty="0" smtClean="0">
                <a:sym typeface="Wingdings" pitchFamily="2" charset="2"/>
              </a:rPr>
              <a:t> Tournament Announcement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A* Algorithm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Reasoning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5191"/>
            <a:ext cx="8363272" cy="4822161"/>
          </a:xfrm>
        </p:spPr>
        <p:txBody>
          <a:bodyPr>
            <a:normAutofit/>
          </a:bodyPr>
          <a:lstStyle/>
          <a:p>
            <a:pPr marL="633222" indent="-514350"/>
            <a:r>
              <a:rPr lang="en-US" sz="2800" dirty="0" smtClean="0">
                <a:latin typeface="+mj-lt"/>
                <a:cs typeface="Courier New" pitchFamily="49" charset="0"/>
                <a:sym typeface="Wingdings" pitchFamily="2" charset="2"/>
              </a:rPr>
              <a:t>Agent deliberation cycle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2400" dirty="0" smtClean="0">
                <a:latin typeface="+mj-lt"/>
                <a:cs typeface="Courier New" pitchFamily="49" charset="0"/>
                <a:sym typeface="Wingdings" pitchFamily="2" charset="2"/>
              </a:rPr>
              <a:t>Update senses</a:t>
            </a:r>
          </a:p>
          <a:p>
            <a:pPr marL="1191006" lvl="2" indent="-514350"/>
            <a:r>
              <a:rPr lang="en-US" sz="2000" dirty="0" smtClean="0">
                <a:latin typeface="+mj-lt"/>
                <a:cs typeface="Courier New" pitchFamily="49" charset="0"/>
                <a:sym typeface="Wingdings" pitchFamily="2" charset="2"/>
              </a:rPr>
              <a:t>Some Players have become visible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2400" dirty="0" smtClean="0">
                <a:latin typeface="+mj-lt"/>
                <a:cs typeface="Courier New" pitchFamily="49" charset="0"/>
                <a:sym typeface="Wingdings" pitchFamily="2" charset="2"/>
              </a:rPr>
              <a:t>Update percepts</a:t>
            </a:r>
          </a:p>
          <a:p>
            <a:pPr marL="1191006" lvl="2" indent="-514350"/>
            <a:r>
              <a:rPr lang="en-US" sz="2000" dirty="0" smtClean="0">
                <a:latin typeface="+mj-lt"/>
                <a:cs typeface="Courier New" pitchFamily="49" charset="0"/>
                <a:sym typeface="Wingdings" pitchFamily="2" charset="2"/>
              </a:rPr>
              <a:t>They are all enemies!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2400" b="1" dirty="0" smtClean="0">
                <a:latin typeface="+mj-lt"/>
                <a:cs typeface="Courier New" pitchFamily="49" charset="0"/>
                <a:sym typeface="Wingdings" pitchFamily="2" charset="2"/>
              </a:rPr>
              <a:t>Reason</a:t>
            </a:r>
          </a:p>
          <a:p>
            <a:pPr marL="1191006" lvl="2" indent="-514350"/>
            <a:r>
              <a:rPr lang="en-US" sz="2000" b="1" dirty="0" smtClean="0">
                <a:latin typeface="+mj-lt"/>
                <a:cs typeface="Courier New" pitchFamily="49" charset="0"/>
                <a:sym typeface="Wingdings" pitchFamily="2" charset="2"/>
              </a:rPr>
              <a:t>Where can I take cover? How can I fallback?</a:t>
            </a:r>
          </a:p>
          <a:p>
            <a:pPr marL="1191006" lvl="2" indent="-514350">
              <a:buNone/>
            </a:pPr>
            <a:r>
              <a:rPr lang="en-US" sz="2000" b="1" dirty="0" smtClean="0">
                <a:latin typeface="+mj-lt"/>
                <a:cs typeface="Courier New" pitchFamily="49" charset="0"/>
                <a:sym typeface="Wingdings" pitchFamily="2" charset="2"/>
              </a:rPr>
              <a:t>=&gt; 	Infer new information given the senses / percepts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2400" dirty="0" smtClean="0">
                <a:latin typeface="+mj-lt"/>
                <a:cs typeface="Courier New" pitchFamily="49" charset="0"/>
                <a:sym typeface="Wingdings" pitchFamily="2" charset="2"/>
              </a:rPr>
              <a:t>Decide</a:t>
            </a:r>
          </a:p>
          <a:p>
            <a:pPr marL="1191006" lvl="2" indent="-514350"/>
            <a:r>
              <a:rPr lang="en-US" sz="2000" dirty="0" smtClean="0">
                <a:latin typeface="+mj-lt"/>
                <a:cs typeface="Courier New" pitchFamily="49" charset="0"/>
                <a:sym typeface="Wingdings" pitchFamily="2" charset="2"/>
              </a:rPr>
              <a:t>Inform my team then … should I take cover, fallback or attack?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2400" dirty="0" smtClean="0">
                <a:latin typeface="+mj-lt"/>
                <a:cs typeface="Courier New" pitchFamily="49" charset="0"/>
                <a:sym typeface="Wingdings" pitchFamily="2" charset="2"/>
              </a:rPr>
              <a:t>Take action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A* Algorithm</a:t>
            </a:r>
            <a:br>
              <a:rPr lang="en-US" dirty="0" smtClean="0"/>
            </a:b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Dijkstra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5191"/>
            <a:ext cx="8363272" cy="4822161"/>
          </a:xfrm>
        </p:spPr>
        <p:txBody>
          <a:bodyPr>
            <a:normAutofit fontScale="92500" lnSpcReduction="10000"/>
          </a:bodyPr>
          <a:lstStyle/>
          <a:p>
            <a:pPr marL="633222" indent="-514350"/>
            <a:r>
              <a:rPr lang="en-US" dirty="0" smtClean="0">
                <a:sym typeface="Wingdings" pitchFamily="2" charset="2"/>
              </a:rPr>
              <a:t>Remembering </a:t>
            </a:r>
            <a:r>
              <a:rPr lang="en-US" dirty="0" err="1" smtClean="0">
                <a:sym typeface="Wingdings" pitchFamily="2" charset="2"/>
              </a:rPr>
              <a:t>Dijkstra’s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alg</a:t>
            </a:r>
            <a:r>
              <a:rPr lang="en-US" dirty="0" smtClean="0">
                <a:sym typeface="Wingdings" pitchFamily="2" charset="2"/>
              </a:rPr>
              <a:t>?</a:t>
            </a:r>
          </a:p>
          <a:p>
            <a:pPr marL="633222" indent="-514350"/>
            <a:endParaRPr lang="en-US" dirty="0" smtClean="0">
              <a:sym typeface="Wingdings" pitchFamily="2" charset="2"/>
            </a:endParaRPr>
          </a:p>
          <a:p>
            <a:pPr marL="633222" indent="-514350"/>
            <a:r>
              <a:rPr lang="en-US" dirty="0" smtClean="0">
                <a:sym typeface="Wingdings" pitchFamily="2" charset="2"/>
              </a:rPr>
              <a:t>Roughly speaking…</a:t>
            </a:r>
          </a:p>
          <a:p>
            <a:pPr marL="633222" indent="-514350"/>
            <a:endParaRPr lang="en-US" dirty="0" smtClean="0">
              <a:sym typeface="Wingdings" pitchFamily="2" charset="2"/>
            </a:endParaRPr>
          </a:p>
          <a:p>
            <a:pPr marL="633222" indent="-51435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Nodes = {start}</a:t>
            </a:r>
          </a:p>
          <a:p>
            <a:pPr marL="633222" indent="-51435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</a:t>
            </a:r>
            <a:r>
              <a:rPr lang="en-US" sz="28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while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(!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nodes.empty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) {</a:t>
            </a:r>
          </a:p>
          <a:p>
            <a:pPr marL="633222" indent="-51435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	Node =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pick_shortest_path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(nodes)</a:t>
            </a:r>
          </a:p>
          <a:p>
            <a:pPr marL="633222" indent="-51435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	</a:t>
            </a:r>
            <a:r>
              <a:rPr lang="en-US" sz="28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if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(Node == Target) </a:t>
            </a:r>
            <a:r>
              <a:rPr lang="en-US" sz="28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return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				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reconstruct_path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(Node)</a:t>
            </a:r>
          </a:p>
          <a:p>
            <a:pPr marL="633222" indent="-51435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	Nodes = Nodes \ Node</a:t>
            </a:r>
          </a:p>
          <a:p>
            <a:pPr marL="633222" indent="-51435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	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expand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(Node, Nodes)</a:t>
            </a:r>
          </a:p>
          <a:p>
            <a:pPr marL="633222" indent="-51435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}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16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A* Algorithm</a:t>
            </a:r>
            <a:br>
              <a:rPr lang="en-US" dirty="0" smtClean="0"/>
            </a:b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Dijkstra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Example I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6626" name="Picture 2" descr="C:\AI_pub\_Prezentace\____PRESENTATIONS\Lecture6-A-Star+Visibility\Graphics\DijkstraSt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43794"/>
            <a:ext cx="8705850" cy="47815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A* Algorithm</a:t>
            </a:r>
            <a:br>
              <a:rPr lang="en-US" dirty="0" smtClean="0"/>
            </a:b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Dijkstra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Example II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7650" name="Picture 2" descr="C:\AI_pub\_Prezentace\____PRESENTATIONS\Lecture6-A-Star+Visibility\Graphics\DijkstraStepO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43794"/>
            <a:ext cx="8705850" cy="47815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A* Algorithm</a:t>
            </a:r>
            <a:br>
              <a:rPr lang="en-US" dirty="0" smtClean="0"/>
            </a:b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Dijkstra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Example III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8674" name="Picture 2" descr="C:\AI_pub\_Prezentace\____PRESENTATIONS\Lecture6-A-Star+Visibility\Graphics\DijkstraStepTw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43794"/>
            <a:ext cx="8705851" cy="47815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Bussiness</a:t>
            </a:r>
            <a:r>
              <a:rPr lang="en-US" dirty="0" smtClean="0"/>
              <a:t> as usual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Copy UT2004 into D:\</a:t>
            </a:r>
          </a:p>
          <a:p>
            <a:endParaRPr lang="en-US" dirty="0" smtClean="0"/>
          </a:p>
          <a:p>
            <a:r>
              <a:rPr lang="en-US" dirty="0" smtClean="0"/>
              <a:t>Start downloading the </a:t>
            </a:r>
            <a:r>
              <a:rPr lang="en-US" dirty="0" err="1" smtClean="0"/>
              <a:t>bot</a:t>
            </a:r>
            <a:r>
              <a:rPr lang="en-US" dirty="0" smtClean="0"/>
              <a:t>:</a:t>
            </a:r>
          </a:p>
          <a:p>
            <a:pPr lvl="1"/>
            <a:r>
              <a:rPr lang="en-US" b="1" dirty="0" smtClean="0">
                <a:latin typeface="Consolas" pitchFamily="49" charset="0"/>
                <a:cs typeface="Consolas" pitchFamily="49" charset="0"/>
                <a:hlinkClick r:id="rId3"/>
              </a:rPr>
              <a:t>http://alturl.com/45x9m</a:t>
            </a:r>
            <a:endParaRPr lang="en-US" b="1" dirty="0" smtClean="0">
              <a:latin typeface="Consolas" pitchFamily="49" charset="0"/>
              <a:cs typeface="Consolas" pitchFamily="49" charset="0"/>
            </a:endParaRPr>
          </a:p>
          <a:p>
            <a:pPr lvl="1"/>
            <a:endParaRPr lang="en-US" dirty="0" smtClean="0"/>
          </a:p>
          <a:p>
            <a:pPr lvl="1"/>
            <a:r>
              <a:rPr lang="en-US" sz="1600" dirty="0" smtClean="0">
                <a:hlinkClick r:id="rId4"/>
              </a:rPr>
              <a:t>http://diana.ms.mff.cuni.cz/pogamut_files/lectures/2014-2015/L6-HideAndSeekBot.zip</a:t>
            </a:r>
            <a:endParaRPr lang="en-US" sz="1600" dirty="0" smtClean="0"/>
          </a:p>
          <a:p>
            <a:pPr lvl="1"/>
            <a:endParaRPr lang="en-US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4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A* Algorithm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Basics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5191"/>
            <a:ext cx="8712968" cy="4822161"/>
          </a:xfrm>
        </p:spPr>
        <p:txBody>
          <a:bodyPr>
            <a:normAutofit fontScale="92500" lnSpcReduction="10000"/>
          </a:bodyPr>
          <a:lstStyle/>
          <a:p>
            <a:pPr marL="633222" indent="-514350"/>
            <a:r>
              <a:rPr lang="en-US" dirty="0" smtClean="0">
                <a:sym typeface="Wingdings" pitchFamily="2" charset="2"/>
              </a:rPr>
              <a:t>A* trick</a:t>
            </a:r>
          </a:p>
          <a:p>
            <a:pPr marL="633222" indent="-514350"/>
            <a:endParaRPr lang="en-US" dirty="0" smtClean="0">
              <a:sym typeface="Wingdings" pitchFamily="2" charset="2"/>
            </a:endParaRPr>
          </a:p>
          <a:p>
            <a:pPr marL="633222" indent="-514350"/>
            <a:r>
              <a:rPr lang="en-US" dirty="0" smtClean="0">
                <a:sym typeface="Wingdings" pitchFamily="2" charset="2"/>
              </a:rPr>
              <a:t>Roughly speaking…</a:t>
            </a:r>
          </a:p>
          <a:p>
            <a:pPr marL="633222" indent="-514350"/>
            <a:endParaRPr lang="en-US" dirty="0" smtClean="0">
              <a:sym typeface="Wingdings" pitchFamily="2" charset="2"/>
            </a:endParaRPr>
          </a:p>
          <a:p>
            <a:pPr marL="633222" indent="-51435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Nodes = {start}</a:t>
            </a:r>
          </a:p>
          <a:p>
            <a:pPr marL="633222" indent="-51435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</a:t>
            </a:r>
            <a:r>
              <a:rPr lang="en-US" sz="28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while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(!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nodes.empty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) {</a:t>
            </a:r>
          </a:p>
          <a:p>
            <a:pPr marL="633222" indent="-51435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	Node = </a:t>
            </a:r>
            <a:r>
              <a:rPr lang="en-US" sz="2800" b="1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pick_the_most_promising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(nodes)</a:t>
            </a:r>
          </a:p>
          <a:p>
            <a:pPr marL="633222" indent="-51435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	</a:t>
            </a:r>
            <a:r>
              <a:rPr lang="en-US" sz="28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if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(Node == Target) </a:t>
            </a:r>
            <a:r>
              <a:rPr lang="en-US" sz="28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return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					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reconstruct_path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(Node)</a:t>
            </a:r>
          </a:p>
          <a:p>
            <a:pPr marL="633222" indent="-51435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	Nodes = Nodes \ Node</a:t>
            </a:r>
          </a:p>
          <a:p>
            <a:pPr marL="633222" indent="-51435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	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expand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(Node, Nodes)</a:t>
            </a:r>
          </a:p>
          <a:p>
            <a:pPr marL="633222" indent="-51435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}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20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A* Algorithm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A* Example I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2" descr="E:\Documents\yEd\DijkstraVsAStarHeurist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8705850" cy="4781550"/>
          </a:xfrm>
          <a:prstGeom prst="rect">
            <a:avLst/>
          </a:prstGeom>
          <a:noFill/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21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A* Algorithm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A* Example II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2" descr="E:\Documents\yEd\DijkstraVsAStarHeuristic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1700808"/>
            <a:ext cx="8705850" cy="4781550"/>
          </a:xfrm>
          <a:prstGeom prst="rect">
            <a:avLst/>
          </a:prstGeom>
          <a:noFill/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22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A* Algorithm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A* Example III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Picture 2" descr="E:\Documents\yEd\DijkstraVsAStarHeuristic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1700808"/>
            <a:ext cx="8705850" cy="4781550"/>
          </a:xfrm>
          <a:prstGeom prst="rect">
            <a:avLst/>
          </a:prstGeom>
          <a:noFill/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23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A* Algorithm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Basics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5191"/>
            <a:ext cx="8712968" cy="4822161"/>
          </a:xfrm>
        </p:spPr>
        <p:txBody>
          <a:bodyPr>
            <a:normAutofit/>
          </a:bodyPr>
          <a:lstStyle/>
          <a:p>
            <a:pPr marL="633222" indent="-514350"/>
            <a:r>
              <a:rPr lang="en-US" dirty="0" smtClean="0">
                <a:sym typeface="Wingdings" pitchFamily="2" charset="2"/>
              </a:rPr>
              <a:t>A* heuristic function must be… ?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Admissible for correctness</a:t>
            </a:r>
          </a:p>
          <a:p>
            <a:pPr marL="1191006" lvl="2" indent="-514350"/>
            <a:r>
              <a:rPr lang="en-US" dirty="0" smtClean="0">
                <a:sym typeface="Wingdings" pitchFamily="2" charset="2"/>
              </a:rPr>
              <a:t>Do not over-estimate the path-cost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Consistent == Monotone (for efficiency)</a:t>
            </a:r>
          </a:p>
          <a:p>
            <a:pPr marL="1191006" lvl="2" indent="-514350"/>
            <a:r>
              <a:rPr lang="en-US" dirty="0" smtClean="0">
                <a:sym typeface="Wingdings" pitchFamily="2" charset="2"/>
              </a:rPr>
              <a:t>“triangle </a:t>
            </a:r>
            <a:r>
              <a:rPr lang="en-US" dirty="0" err="1" smtClean="0">
                <a:sym typeface="Wingdings" pitchFamily="2" charset="2"/>
              </a:rPr>
              <a:t>inequation</a:t>
            </a:r>
            <a:r>
              <a:rPr lang="en-US" dirty="0" smtClean="0">
                <a:sym typeface="Wingdings" pitchFamily="2" charset="2"/>
              </a:rPr>
              <a:t>”</a:t>
            </a:r>
          </a:p>
          <a:p>
            <a:pPr marL="1191006" lvl="2" indent="-514350"/>
            <a:endParaRPr lang="en-US" dirty="0" smtClean="0">
              <a:sym typeface="Wingdings" pitchFamily="2" charset="2"/>
            </a:endParaRPr>
          </a:p>
          <a:p>
            <a:pPr marL="633222" indent="-514350"/>
            <a:r>
              <a:rPr lang="en-US" dirty="0" smtClean="0">
                <a:sym typeface="Wingdings" pitchFamily="2" charset="2"/>
              </a:rPr>
              <a:t>Blah! Let’s hack it!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What if we impose additional COST to some nodes or links?</a:t>
            </a:r>
          </a:p>
          <a:p>
            <a:pPr marL="925830" lvl="1" indent="-514350">
              <a:buFont typeface="+mj-lt"/>
              <a:buAutoNum type="arabicPeriod"/>
            </a:pPr>
            <a:endParaRPr lang="en-US" dirty="0" smtClean="0"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A* Algorithm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Juggling with node/link costs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5191"/>
            <a:ext cx="8712968" cy="4822161"/>
          </a:xfrm>
        </p:spPr>
        <p:txBody>
          <a:bodyPr>
            <a:normAutofit fontScale="85000" lnSpcReduction="20000"/>
          </a:bodyPr>
          <a:lstStyle/>
          <a:p>
            <a:pPr marL="633222" indent="-514350"/>
            <a:r>
              <a:rPr lang="en-US" sz="2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Len(path)</a:t>
            </a:r>
            <a:r>
              <a:rPr lang="en-US" sz="2600" dirty="0" smtClean="0">
                <a:sym typeface="Wingdings" pitchFamily="2" charset="2"/>
              </a:rPr>
              <a:t> 	… path length</a:t>
            </a:r>
          </a:p>
          <a:p>
            <a:pPr marL="633222" indent="-514350"/>
            <a:r>
              <a:rPr lang="en-US" sz="2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min-Len-Path(N,M) </a:t>
            </a:r>
            <a:r>
              <a:rPr lang="en-US" sz="2600" dirty="0" smtClean="0">
                <a:sym typeface="Wingdings" pitchFamily="2" charset="2"/>
              </a:rPr>
              <a:t>	… </a:t>
            </a:r>
            <a:r>
              <a:rPr lang="en-US" sz="2600" b="1" dirty="0" smtClean="0">
                <a:sym typeface="Wingdings" pitchFamily="2" charset="2"/>
              </a:rPr>
              <a:t>shortest</a:t>
            </a:r>
            <a:r>
              <a:rPr lang="en-US" sz="2600" dirty="0" smtClean="0">
                <a:sym typeface="Wingdings" pitchFamily="2" charset="2"/>
              </a:rPr>
              <a:t> path between 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N</a:t>
            </a:r>
            <a:r>
              <a:rPr lang="en-US" sz="2600" dirty="0" smtClean="0">
                <a:sym typeface="Wingdings" pitchFamily="2" charset="2"/>
              </a:rPr>
              <a:t> and 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</a:t>
            </a:r>
          </a:p>
          <a:p>
            <a:pPr marL="633222" indent="-514350"/>
            <a:r>
              <a:rPr lang="en-US" sz="2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B</a:t>
            </a:r>
            <a:r>
              <a:rPr lang="en-US" sz="2600" dirty="0" smtClean="0">
                <a:sym typeface="Wingdings" pitchFamily="2" charset="2"/>
              </a:rPr>
              <a:t>			… bad node/link 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B</a:t>
            </a:r>
          </a:p>
          <a:p>
            <a:pPr marL="633222" indent="-514350"/>
            <a:r>
              <a:rPr lang="en-US" sz="2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EB</a:t>
            </a:r>
            <a:r>
              <a:rPr lang="en-US" sz="2600" dirty="0" smtClean="0">
                <a:sym typeface="Wingdings" pitchFamily="2" charset="2"/>
              </a:rPr>
              <a:t>		… extra cost visiting/traversing 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B</a:t>
            </a:r>
          </a:p>
          <a:p>
            <a:pPr marL="633222" indent="-514350"/>
            <a:r>
              <a:rPr lang="en-US" sz="2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Cost(path)</a:t>
            </a:r>
            <a:r>
              <a:rPr lang="en-US" sz="2600" dirty="0" smtClean="0">
                <a:sym typeface="Wingdings" pitchFamily="2" charset="2"/>
              </a:rPr>
              <a:t> 	… path cost (based on 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Len(path)</a:t>
            </a:r>
            <a:r>
              <a:rPr lang="en-US" sz="2600" dirty="0" smtClean="0">
                <a:sym typeface="Wingdings" pitchFamily="2" charset="2"/>
              </a:rPr>
              <a:t>) including 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EB</a:t>
            </a:r>
          </a:p>
          <a:p>
            <a:pPr marL="633222" indent="-514350"/>
            <a:r>
              <a:rPr lang="en-US" sz="260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min-Cost-Path(N,M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)</a:t>
            </a:r>
            <a:r>
              <a:rPr lang="en-US" sz="2600" dirty="0" smtClean="0">
                <a:sym typeface="Wingdings" pitchFamily="2" charset="2"/>
              </a:rPr>
              <a:t> 	… </a:t>
            </a:r>
            <a:r>
              <a:rPr lang="en-US" sz="2600" b="1" dirty="0" smtClean="0">
                <a:sym typeface="Wingdings" pitchFamily="2" charset="2"/>
              </a:rPr>
              <a:t>the least cost</a:t>
            </a:r>
            <a:r>
              <a:rPr lang="en-US" sz="2600" dirty="0" smtClean="0">
                <a:sym typeface="Wingdings" pitchFamily="2" charset="2"/>
              </a:rPr>
              <a:t> path between 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N</a:t>
            </a:r>
            <a:r>
              <a:rPr lang="en-US" sz="2600" dirty="0" smtClean="0">
                <a:sym typeface="Wingdings" pitchFamily="2" charset="2"/>
              </a:rPr>
              <a:t> and 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</a:t>
            </a:r>
          </a:p>
          <a:p>
            <a:pPr marL="633222" indent="-514350"/>
            <a:endParaRPr lang="en-US" sz="26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/>
            <a:r>
              <a:rPr lang="en-US" sz="2600" dirty="0" smtClean="0">
                <a:latin typeface="+mj-lt"/>
                <a:cs typeface="Courier New" pitchFamily="49" charset="0"/>
                <a:sym typeface="Wingdings" pitchFamily="2" charset="2"/>
              </a:rPr>
              <a:t>What 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P-Len(N,M)</a:t>
            </a:r>
            <a:r>
              <a:rPr lang="en-US" sz="2600" dirty="0" smtClean="0">
                <a:latin typeface="+mj-lt"/>
                <a:cs typeface="Courier New" pitchFamily="49" charset="0"/>
                <a:sym typeface="Wingdings" pitchFamily="2" charset="2"/>
              </a:rPr>
              <a:t> and 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P-Cost(N,M)</a:t>
            </a:r>
            <a:r>
              <a:rPr lang="en-US" sz="2600" dirty="0" smtClean="0">
                <a:latin typeface="+mj-lt"/>
                <a:cs typeface="Courier New" pitchFamily="49" charset="0"/>
                <a:sym typeface="Wingdings" pitchFamily="2" charset="2"/>
              </a:rPr>
              <a:t> look like?</a:t>
            </a:r>
            <a:endParaRPr lang="en-US" sz="3000" dirty="0" smtClean="0">
              <a:latin typeface="+mj-lt"/>
              <a:cs typeface="Courier New" pitchFamily="49" charset="0"/>
              <a:sym typeface="Wingdings" pitchFamily="2" charset="2"/>
            </a:endParaRPr>
          </a:p>
          <a:p>
            <a:pPr marL="925830" lvl="1" indent="-514350">
              <a:buFont typeface="+mj-lt"/>
              <a:buAutoNum type="arabicPeriod"/>
            </a:pPr>
            <a:r>
              <a:rPr lang="en-US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P-Len(N,M) == P-Cost(N,M)</a:t>
            </a:r>
          </a:p>
          <a:p>
            <a:pPr marL="1191006" lvl="2" indent="-514350"/>
            <a:r>
              <a:rPr lang="en-US" dirty="0" smtClean="0">
                <a:sym typeface="Wingdings" pitchFamily="2" charset="2"/>
              </a:rPr>
              <a:t>There does not exist other path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p(N,M)</a:t>
            </a:r>
            <a:r>
              <a:rPr lang="en-US" dirty="0" smtClean="0">
                <a:sym typeface="Wingdings" pitchFamily="2" charset="2"/>
              </a:rPr>
              <a:t> not-including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B</a:t>
            </a:r>
            <a:r>
              <a:rPr lang="en-US" dirty="0" smtClean="0">
                <a:sym typeface="Wingdings" pitchFamily="2" charset="2"/>
              </a:rPr>
              <a:t> satisfying</a:t>
            </a:r>
          </a:p>
          <a:p>
            <a:pPr marL="1191006" lvl="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Len(p(N,M)) &lt; Len(P-Len(N,M)) + EB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P-Len(N,M) != P-Cost(N,M)</a:t>
            </a:r>
          </a:p>
          <a:p>
            <a:pPr marL="1191006" lvl="2" indent="-514350"/>
            <a:r>
              <a:rPr lang="en-US" dirty="0" smtClean="0">
                <a:sym typeface="Wingdings" pitchFamily="2" charset="2"/>
              </a:rPr>
              <a:t>We have found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Len-</a:t>
            </a:r>
            <a:r>
              <a:rPr lang="en-US" dirty="0" smtClean="0">
                <a:sym typeface="Wingdings" pitchFamily="2" charset="2"/>
              </a:rPr>
              <a:t>longer path that does not traverse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B </a:t>
            </a:r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satisfying</a:t>
            </a:r>
          </a:p>
          <a:p>
            <a:pPr marL="1191006" lvl="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Len(P-Cost(N,M)) &lt; Len(P-Len(N,M)) + EB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A* Algorithm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Juggling with node/link costs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098" name="Picture 2" descr="D:\Workspaces\Pogamut-Lectures-Trunk\Lectures\AB2013-Lectures\Lecture6-A-Star+Visibility\Map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988000"/>
            <a:ext cx="5295900" cy="2847975"/>
          </a:xfrm>
          <a:prstGeom prst="rect">
            <a:avLst/>
          </a:prstGeom>
          <a:noFill/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5191"/>
            <a:ext cx="8712968" cy="4822161"/>
          </a:xfrm>
        </p:spPr>
        <p:txBody>
          <a:bodyPr>
            <a:normAutofit/>
          </a:bodyPr>
          <a:lstStyle/>
          <a:p>
            <a:pPr marL="633222" indent="-514350"/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Example map</a:t>
            </a:r>
            <a:endParaRPr lang="en-US" dirty="0" smtClean="0">
              <a:latin typeface="+mj-lt"/>
              <a:sym typeface="Wingdings" pitchFamily="2" charset="2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26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A* Algorithm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Juggling with node/link costs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5191"/>
            <a:ext cx="8712968" cy="4822161"/>
          </a:xfrm>
        </p:spPr>
        <p:txBody>
          <a:bodyPr>
            <a:normAutofit/>
          </a:bodyPr>
          <a:lstStyle/>
          <a:p>
            <a:pPr marL="633222" indent="-514350"/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Start-node</a:t>
            </a:r>
            <a:endParaRPr lang="en-US" dirty="0" smtClean="0">
              <a:latin typeface="+mj-lt"/>
              <a:sym typeface="Wingdings" pitchFamily="2" charset="2"/>
            </a:endParaRPr>
          </a:p>
        </p:txBody>
      </p:sp>
      <p:pic>
        <p:nvPicPr>
          <p:cNvPr id="5122" name="Picture 2" descr="D:\Workspaces\Pogamut-Lectures-Trunk\Lectures\AB2013-Lectures\Lecture6-A-Star+Visibility\Map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000" y="2988000"/>
            <a:ext cx="5295900" cy="2847975"/>
          </a:xfrm>
          <a:prstGeom prst="rect">
            <a:avLst/>
          </a:prstGeom>
          <a:noFill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27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A* Algorithm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Juggling with node/link costs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5191"/>
            <a:ext cx="8712968" cy="4822161"/>
          </a:xfrm>
        </p:spPr>
        <p:txBody>
          <a:bodyPr>
            <a:normAutofit/>
          </a:bodyPr>
          <a:lstStyle/>
          <a:p>
            <a:pPr marL="633222" indent="-514350"/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Target-node</a:t>
            </a:r>
            <a:endParaRPr lang="en-US" dirty="0" smtClean="0">
              <a:latin typeface="+mj-lt"/>
              <a:sym typeface="Wingdings" pitchFamily="2" charset="2"/>
            </a:endParaRPr>
          </a:p>
        </p:txBody>
      </p:sp>
      <p:pic>
        <p:nvPicPr>
          <p:cNvPr id="6146" name="Picture 2" descr="D:\Workspaces\Pogamut-Lectures-Trunk\Lectures\AB2013-Lectures\Lecture6-A-Star+Visibility\Map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000" y="2988000"/>
            <a:ext cx="5295900" cy="2847975"/>
          </a:xfrm>
          <a:prstGeom prst="rect">
            <a:avLst/>
          </a:prstGeom>
          <a:noFill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28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A* Algorithm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Juggling with node/link costs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5191"/>
            <a:ext cx="8712968" cy="4822161"/>
          </a:xfrm>
        </p:spPr>
        <p:txBody>
          <a:bodyPr>
            <a:normAutofit/>
          </a:bodyPr>
          <a:lstStyle/>
          <a:p>
            <a:pPr marL="633222" indent="-514350"/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Shortest path</a:t>
            </a:r>
            <a:endParaRPr lang="en-US" dirty="0" smtClean="0">
              <a:latin typeface="+mj-lt"/>
              <a:sym typeface="Wingdings" pitchFamily="2" charset="2"/>
            </a:endParaRPr>
          </a:p>
        </p:txBody>
      </p:sp>
      <p:pic>
        <p:nvPicPr>
          <p:cNvPr id="7170" name="Picture 2" descr="D:\Workspaces\Pogamut-Lectures-Trunk\Lectures\AB2013-Lectures\Lecture6-A-Star+Visibility\Map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000" y="2988000"/>
            <a:ext cx="5295900" cy="2847975"/>
          </a:xfrm>
          <a:prstGeom prst="rect">
            <a:avLst/>
          </a:prstGeom>
          <a:noFill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29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Warm Up!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the short test for this lessons</a:t>
            </a:r>
          </a:p>
          <a:p>
            <a:pPr lvl="1"/>
            <a:r>
              <a:rPr lang="en-US" dirty="0" smtClean="0"/>
              <a:t>7 minutes</a:t>
            </a:r>
          </a:p>
          <a:p>
            <a:pPr lvl="1"/>
            <a:r>
              <a:rPr lang="en-US" b="1" dirty="0" smtClean="0">
                <a:latin typeface="Consolas" pitchFamily="49" charset="0"/>
                <a:cs typeface="Consolas" pitchFamily="49" charset="0"/>
                <a:hlinkClick r:id="rId3"/>
              </a:rPr>
              <a:t>http://alturl.com/gnvbh</a:t>
            </a:r>
            <a:endParaRPr lang="en-US" b="1" dirty="0" smtClean="0">
              <a:latin typeface="Consolas" pitchFamily="49" charset="0"/>
              <a:cs typeface="Consolas" pitchFamily="49" charset="0"/>
            </a:endParaRPr>
          </a:p>
          <a:p>
            <a:pPr lvl="1"/>
            <a:endParaRPr lang="en-US" dirty="0" smtClean="0"/>
          </a:p>
          <a:p>
            <a:pPr lvl="1"/>
            <a:r>
              <a:rPr lang="en-US" sz="2400" dirty="0" smtClean="0">
                <a:hlinkClick r:id="rId4"/>
              </a:rPr>
              <a:t>https://docs.google.com/forms/d/1GYjpPLj0PaA508jq_H8SPhHqnoguLgaJrhEL8CdACnw/viewform</a:t>
            </a:r>
            <a:endParaRPr lang="en-US" sz="2400" dirty="0" smtClean="0"/>
          </a:p>
          <a:p>
            <a:pPr lvl="1"/>
            <a:endParaRPr lang="en-US" sz="24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A* Algorithm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Juggling with node/link costs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5191"/>
            <a:ext cx="8712968" cy="4822161"/>
          </a:xfrm>
        </p:spPr>
        <p:txBody>
          <a:bodyPr>
            <a:normAutofit/>
          </a:bodyPr>
          <a:lstStyle/>
          <a:p>
            <a:pPr marL="633222" indent="-514350"/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Adversary we want to avoid</a:t>
            </a:r>
            <a:endParaRPr lang="en-US" dirty="0" smtClean="0">
              <a:latin typeface="+mj-lt"/>
              <a:sym typeface="Wingdings" pitchFamily="2" charset="2"/>
            </a:endParaRPr>
          </a:p>
        </p:txBody>
      </p:sp>
      <p:pic>
        <p:nvPicPr>
          <p:cNvPr id="8194" name="Picture 2" descr="D:\Workspaces\Pogamut-Lectures-Trunk\Lectures\AB2013-Lectures\Lecture6-A-Star+Visibility\Map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000" y="2988000"/>
            <a:ext cx="5295900" cy="2847975"/>
          </a:xfrm>
          <a:prstGeom prst="rect">
            <a:avLst/>
          </a:prstGeom>
          <a:noFill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30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A* Algorithm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Juggling with node/link costs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5191"/>
            <a:ext cx="8712968" cy="4822161"/>
          </a:xfrm>
        </p:spPr>
        <p:txBody>
          <a:bodyPr>
            <a:normAutofit/>
          </a:bodyPr>
          <a:lstStyle/>
          <a:p>
            <a:pPr marL="633222" indent="-514350"/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Let’s rise the NODE cost … is it enough?</a:t>
            </a:r>
            <a:endParaRPr lang="en-US" dirty="0" smtClean="0">
              <a:latin typeface="+mj-lt"/>
              <a:sym typeface="Wingdings" pitchFamily="2" charset="2"/>
            </a:endParaRPr>
          </a:p>
        </p:txBody>
      </p:sp>
      <p:pic>
        <p:nvPicPr>
          <p:cNvPr id="9219" name="Picture 3" descr="D:\Workspaces\Pogamut-Lectures-Trunk\Lectures\AB2013-Lectures\Lecture6-A-Star+Visibility\Map05.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000" y="2988000"/>
            <a:ext cx="5295900" cy="2847975"/>
          </a:xfrm>
          <a:prstGeom prst="rect">
            <a:avLst/>
          </a:prstGeom>
          <a:noFill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31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A* Algorithm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Juggling with node/link costs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5191"/>
            <a:ext cx="8712968" cy="4822161"/>
          </a:xfrm>
        </p:spPr>
        <p:txBody>
          <a:bodyPr>
            <a:normAutofit/>
          </a:bodyPr>
          <a:lstStyle/>
          <a:p>
            <a:pPr marL="633222" indent="-514350"/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No…</a:t>
            </a:r>
            <a:endParaRPr lang="en-US" dirty="0" smtClean="0">
              <a:latin typeface="+mj-lt"/>
              <a:sym typeface="Wingdings" pitchFamily="2" charset="2"/>
            </a:endParaRPr>
          </a:p>
        </p:txBody>
      </p:sp>
      <p:pic>
        <p:nvPicPr>
          <p:cNvPr id="10242" name="Picture 2" descr="D:\Workspaces\Pogamut-Lectures-Trunk\Lectures\AB2013-Lectures\Lecture6-A-Star+Visibility\Map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000" y="2988000"/>
            <a:ext cx="5295900" cy="2847975"/>
          </a:xfrm>
          <a:prstGeom prst="rect">
            <a:avLst/>
          </a:prstGeom>
          <a:noFill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32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A* Algorithm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Juggling with node/link costs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5191"/>
            <a:ext cx="8712968" cy="4822161"/>
          </a:xfrm>
        </p:spPr>
        <p:txBody>
          <a:bodyPr>
            <a:normAutofit/>
          </a:bodyPr>
          <a:lstStyle/>
          <a:p>
            <a:pPr marL="633222" indent="-514350"/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Rise the NODE cost again…  enough now?</a:t>
            </a:r>
            <a:endParaRPr lang="en-US" dirty="0" smtClean="0">
              <a:latin typeface="+mj-lt"/>
              <a:sym typeface="Wingdings" pitchFamily="2" charset="2"/>
            </a:endParaRPr>
          </a:p>
        </p:txBody>
      </p:sp>
      <p:pic>
        <p:nvPicPr>
          <p:cNvPr id="11266" name="Picture 2" descr="D:\Workspaces\Pogamut-Lectures-Trunk\Lectures\AB2013-Lectures\Lecture6-A-Star+Visibility\Map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000" y="2988000"/>
            <a:ext cx="5295900" cy="2847975"/>
          </a:xfrm>
          <a:prstGeom prst="rect">
            <a:avLst/>
          </a:prstGeom>
          <a:noFill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33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A* Algorithm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Juggling with node/link costs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5191"/>
            <a:ext cx="8712968" cy="1653809"/>
          </a:xfrm>
        </p:spPr>
        <p:txBody>
          <a:bodyPr>
            <a:normAutofit/>
          </a:bodyPr>
          <a:lstStyle/>
          <a:p>
            <a:pPr marL="633222" indent="-514350"/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Here you go!</a:t>
            </a:r>
          </a:p>
          <a:p>
            <a:pPr marL="925830" lvl="1" indent="-514350"/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Why was this path found?</a:t>
            </a:r>
            <a:endParaRPr lang="en-US" dirty="0" smtClean="0">
              <a:latin typeface="+mj-lt"/>
              <a:sym typeface="Wingdings" pitchFamily="2" charset="2"/>
            </a:endParaRPr>
          </a:p>
        </p:txBody>
      </p:sp>
      <p:pic>
        <p:nvPicPr>
          <p:cNvPr id="12290" name="Picture 2" descr="D:\Workspaces\Pogamut-Lectures-Trunk\Lectures\AB2013-Lectures\Lecture6-A-Star+Visibility\Map0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000" y="2988000"/>
            <a:ext cx="5295900" cy="2847975"/>
          </a:xfrm>
          <a:prstGeom prst="rect">
            <a:avLst/>
          </a:prstGeom>
          <a:noFill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34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A* Algorithm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Juggling with node/link costs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5191"/>
            <a:ext cx="8712968" cy="1653809"/>
          </a:xfrm>
        </p:spPr>
        <p:txBody>
          <a:bodyPr>
            <a:normAutofit/>
          </a:bodyPr>
          <a:lstStyle/>
          <a:p>
            <a:pPr marL="633222" indent="-514350"/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Adding important heuristic costs</a:t>
            </a:r>
          </a:p>
          <a:p>
            <a:pPr marL="925830" lvl="1" indent="-514350"/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So, are we cheating or not?</a:t>
            </a:r>
            <a:endParaRPr lang="en-US" dirty="0" smtClean="0">
              <a:latin typeface="+mj-lt"/>
              <a:sym typeface="Wingdings" pitchFamily="2" charset="2"/>
            </a:endParaRPr>
          </a:p>
        </p:txBody>
      </p:sp>
      <p:pic>
        <p:nvPicPr>
          <p:cNvPr id="13317" name="Picture 5" descr="D:\Workspaces\Pogamut-Lectures-Trunk\Lectures\AB2013-Lectures\Lecture6-A-Star+Visibility\Map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000" y="2852936"/>
            <a:ext cx="5295900" cy="3305175"/>
          </a:xfrm>
          <a:prstGeom prst="rect">
            <a:avLst/>
          </a:prstGeom>
          <a:noFill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35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A* Algorithm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Map cost tricks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5191"/>
            <a:ext cx="8712968" cy="4822161"/>
          </a:xfrm>
        </p:spPr>
        <p:txBody>
          <a:bodyPr>
            <a:normAutofit fontScale="92500" lnSpcReduction="20000"/>
          </a:bodyPr>
          <a:lstStyle/>
          <a:p>
            <a:pPr marL="633222" indent="-514350"/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Combine it with enemy position!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extra cost = 500 / distance-to-enemy</a:t>
            </a:r>
            <a:r>
              <a:rPr lang="en-US" dirty="0" smtClean="0">
                <a:cs typeface="Courier New" pitchFamily="49" charset="0"/>
                <a:sym typeface="Wingdings" pitchFamily="2" charset="2"/>
              </a:rPr>
              <a:t>	</a:t>
            </a:r>
          </a:p>
          <a:p>
            <a:pPr marL="925830" lvl="1" indent="-514350"/>
            <a:endParaRPr lang="en-US" sz="1100" dirty="0" smtClean="0">
              <a:cs typeface="Courier New" pitchFamily="49" charset="0"/>
              <a:sym typeface="Wingdings" pitchFamily="2" charset="2"/>
            </a:endParaRPr>
          </a:p>
          <a:p>
            <a:pPr marL="633222" indent="-514350"/>
            <a:r>
              <a:rPr lang="en-US" dirty="0" smtClean="0">
                <a:cs typeface="Courier New" pitchFamily="49" charset="0"/>
                <a:sym typeface="Wingdings" pitchFamily="2" charset="2"/>
              </a:rPr>
              <a:t>Combine it with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Visibility</a:t>
            </a:r>
            <a:r>
              <a:rPr lang="en-US" dirty="0" smtClean="0">
                <a:cs typeface="Courier New" pitchFamily="49" charset="0"/>
                <a:sym typeface="Wingdings" pitchFamily="2" charset="2"/>
              </a:rPr>
              <a:t> class!</a:t>
            </a:r>
          </a:p>
          <a:p>
            <a:pPr marL="925830" lvl="1" indent="-514350"/>
            <a:r>
              <a:rPr lang="en-US" sz="2000" b="1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boolean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visibility.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isVisible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ILocated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ILocated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)</a:t>
            </a:r>
          </a:p>
          <a:p>
            <a:pPr marL="925830" lvl="1" indent="-514350"/>
            <a:endParaRPr lang="en-US" sz="11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/>
            <a:r>
              <a:rPr lang="en-US" dirty="0" smtClean="0">
                <a:cs typeface="Courier New" pitchFamily="49" charset="0"/>
                <a:sym typeface="Wingdings" pitchFamily="2" charset="2"/>
              </a:rPr>
              <a:t>Combine both enemy position and the visibility!</a:t>
            </a:r>
          </a:p>
          <a:p>
            <a:pPr marL="633222" indent="-514350"/>
            <a:endParaRPr lang="en-US" sz="1100" dirty="0" smtClean="0">
              <a:cs typeface="Courier New" pitchFamily="49" charset="0"/>
              <a:sym typeface="Wingdings" pitchFamily="2" charset="2"/>
            </a:endParaRPr>
          </a:p>
          <a:p>
            <a:pPr marL="633222" indent="-514350"/>
            <a:r>
              <a:rPr lang="en-US" dirty="0" smtClean="0">
                <a:cs typeface="Courier New" pitchFamily="49" charset="0"/>
                <a:sym typeface="Wingdings" pitchFamily="2" charset="2"/>
              </a:rPr>
              <a:t>Combine with already-found path + </a:t>
            </a:r>
            <a:r>
              <a:rPr lang="en-US" sz="3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fwMap</a:t>
            </a:r>
            <a:r>
              <a:rPr lang="en-US" dirty="0" smtClean="0">
                <a:cs typeface="Courier New" pitchFamily="49" charset="0"/>
                <a:sym typeface="Wingdings" pitchFamily="2" charset="2"/>
              </a:rPr>
              <a:t> and find different paths!</a:t>
            </a:r>
          </a:p>
          <a:p>
            <a:pPr marL="633222" indent="-514350"/>
            <a:endParaRPr lang="en-US" sz="1200" dirty="0" smtClean="0">
              <a:cs typeface="Courier New" pitchFamily="49" charset="0"/>
              <a:sym typeface="Wingdings" pitchFamily="2" charset="2"/>
            </a:endParaRPr>
          </a:p>
          <a:p>
            <a:pPr marL="633222" indent="-514350"/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Play with the cost iteratively</a:t>
            </a:r>
          </a:p>
          <a:p>
            <a:pPr marL="925830" lvl="1" indent="-514350"/>
            <a:r>
              <a:rPr lang="cs-CZ" dirty="0" err="1" smtClean="0">
                <a:latin typeface="+mj-lt"/>
                <a:cs typeface="Courier New" pitchFamily="49" charset="0"/>
                <a:sym typeface="Wingdings" pitchFamily="2" charset="2"/>
              </a:rPr>
              <a:t>Different</a:t>
            </a:r>
            <a:r>
              <a:rPr lang="cs-CZ" dirty="0" smtClean="0">
                <a:latin typeface="+mj-lt"/>
                <a:cs typeface="Courier New" pitchFamily="49" charset="0"/>
                <a:sym typeface="Wingdings" pitchFamily="2" charset="2"/>
              </a:rPr>
              <a:t> </a:t>
            </a:r>
            <a:r>
              <a:rPr lang="cs-CZ" dirty="0" err="1" smtClean="0">
                <a:latin typeface="+mj-lt"/>
                <a:cs typeface="Courier New" pitchFamily="49" charset="0"/>
                <a:sym typeface="Wingdings" pitchFamily="2" charset="2"/>
              </a:rPr>
              <a:t>path</a:t>
            </a:r>
            <a:r>
              <a:rPr lang="cs-CZ" dirty="0" smtClean="0">
                <a:latin typeface="+mj-lt"/>
                <a:cs typeface="Courier New" pitchFamily="49" charset="0"/>
                <a:sym typeface="Wingdings" pitchFamily="2" charset="2"/>
              </a:rPr>
              <a:t> not </a:t>
            </a:r>
            <a:r>
              <a:rPr lang="cs-CZ" dirty="0" err="1" smtClean="0">
                <a:latin typeface="+mj-lt"/>
                <a:cs typeface="Courier New" pitchFamily="49" charset="0"/>
                <a:sym typeface="Wingdings" pitchFamily="2" charset="2"/>
              </a:rPr>
              <a:t>found</a:t>
            </a:r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? Ok, just rise the cost…</a:t>
            </a:r>
          </a:p>
          <a:p>
            <a:pPr marL="925830" lvl="1" indent="-514350"/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Does different path even exist?</a:t>
            </a:r>
          </a:p>
          <a:p>
            <a:pPr marL="1191006" lvl="2" indent="-514350">
              <a:buNone/>
            </a:pPr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	=&gt; Try to “forbid” some node/link completely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A* Algorithm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Pogamut 3 Classes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877945"/>
          </a:xfrm>
        </p:spPr>
        <p:txBody>
          <a:bodyPr>
            <a:normAutofit/>
          </a:bodyPr>
          <a:lstStyle/>
          <a:p>
            <a:pPr marL="633222" indent="-514350"/>
            <a:r>
              <a:rPr lang="en-US" sz="28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UT2004AStar</a:t>
            </a:r>
            <a:endParaRPr lang="en-US" b="1" dirty="0" smtClean="0">
              <a:sym typeface="Wingdings" pitchFamily="2" charset="2"/>
            </a:endParaRPr>
          </a:p>
          <a:p>
            <a:pPr marL="633222" indent="-514350">
              <a:buNone/>
            </a:pPr>
            <a:r>
              <a:rPr lang="en-US" sz="24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	</a:t>
            </a:r>
            <a:r>
              <a:rPr lang="en-US" sz="22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this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</a:t>
            </a:r>
            <a:r>
              <a:rPr lang="en-US" sz="22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aStar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.findPath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 from, to, 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IPFMapView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);</a:t>
            </a:r>
          </a:p>
          <a:p>
            <a:pPr marL="633222" indent="-514350"/>
            <a:endParaRPr lang="en-US" dirty="0" smtClean="0">
              <a:sym typeface="Wingdings" pitchFamily="2" charset="2"/>
            </a:endParaRPr>
          </a:p>
          <a:p>
            <a:pPr marL="633222" indent="-514350"/>
            <a:r>
              <a:rPr lang="en-US" dirty="0" smtClean="0">
                <a:sym typeface="Wingdings" pitchFamily="2" charset="2"/>
              </a:rPr>
              <a:t>Implement your own custom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IPFMapView</a:t>
            </a:r>
            <a:r>
              <a:rPr lang="en-US" b="1" dirty="0" smtClean="0">
                <a:sym typeface="Wingdings" pitchFamily="2" charset="2"/>
              </a:rPr>
              <a:t>: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-396552" y="3781777"/>
            <a:ext cx="10225136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5830" lvl="1" indent="-514350">
              <a:buNone/>
            </a:pPr>
            <a:r>
              <a:rPr lang="en-US" sz="14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new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IPFMapView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&lt;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NavPoint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&gt;() {</a:t>
            </a:r>
          </a:p>
          <a:p>
            <a:pPr marL="925830" lvl="1" indent="-51435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                    </a:t>
            </a:r>
          </a:p>
          <a:p>
            <a:pPr marL="925830" lvl="1" indent="-51435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</a:t>
            </a:r>
            <a:r>
              <a:rPr lang="en-US" sz="14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public </a:t>
            </a:r>
            <a:r>
              <a:rPr lang="en-US" sz="1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int</a:t>
            </a:r>
            <a:r>
              <a:rPr lang="en-US" sz="14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getNodeExtraCost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NavPoint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node, </a:t>
            </a:r>
            <a:r>
              <a:rPr lang="en-US" sz="1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mapCost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) {}</a:t>
            </a:r>
          </a:p>
          <a:p>
            <a:pPr marL="925830" lvl="1" indent="-51435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</a:t>
            </a:r>
          </a:p>
          <a:p>
            <a:pPr marL="925830" lvl="1" indent="-51435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</a:t>
            </a:r>
            <a:r>
              <a:rPr lang="en-US" sz="14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public </a:t>
            </a:r>
            <a:r>
              <a:rPr lang="en-US" sz="1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int</a:t>
            </a:r>
            <a:r>
              <a:rPr lang="en-US" sz="14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getArcExtraCost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NavPoint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nodeFrom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NavPoint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nodeTo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, </a:t>
            </a:r>
            <a:r>
              <a:rPr lang="en-US" sz="1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mapCost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) {}</a:t>
            </a:r>
          </a:p>
          <a:p>
            <a:pPr marL="925830" lvl="1" indent="-514350">
              <a:buNone/>
            </a:pPr>
            <a:endParaRPr lang="en-US" sz="1400" dirty="0" smtClean="0">
              <a:solidFill>
                <a:srgbClr val="0000CC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</a:t>
            </a:r>
            <a:r>
              <a:rPr lang="en-US" sz="14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public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Collection&lt;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NavPoint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&gt;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getExtraNeighbors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NavPoint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node, 						Collection&lt;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NavPoint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&gt;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mapNeighbors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) {}</a:t>
            </a:r>
          </a:p>
          <a:p>
            <a:pPr marL="925830" lvl="1" indent="-51435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</a:t>
            </a:r>
          </a:p>
          <a:p>
            <a:pPr marL="925830" lvl="1" indent="-51435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</a:t>
            </a:r>
            <a:r>
              <a:rPr lang="en-US" sz="14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public </a:t>
            </a:r>
            <a:r>
              <a:rPr lang="en-US" sz="1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boolean</a:t>
            </a:r>
            <a:r>
              <a:rPr lang="en-US" sz="14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isNodeOpened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NavPoint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node) {}</a:t>
            </a:r>
          </a:p>
          <a:p>
            <a:pPr marL="925830" lvl="1" indent="-51435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</a:t>
            </a:r>
          </a:p>
          <a:p>
            <a:pPr marL="925830" lvl="1" indent="-51435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</a:t>
            </a:r>
            <a:r>
              <a:rPr lang="en-US" sz="14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public </a:t>
            </a:r>
            <a:r>
              <a:rPr lang="en-US" sz="1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boolean</a:t>
            </a:r>
            <a:r>
              <a:rPr lang="en-US" sz="14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isArcOpened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NavPoint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nodeFrom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NavPoint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nodeTo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) {}</a:t>
            </a:r>
          </a:p>
          <a:p>
            <a:pPr marL="925830" lvl="1" indent="-51435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}</a:t>
            </a:r>
          </a:p>
          <a:p>
            <a:endParaRPr lang="cs-CZ" sz="9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menu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9986"/>
            <a:ext cx="8229600" cy="4968551"/>
          </a:xfrm>
        </p:spPr>
        <p:txBody>
          <a:bodyPr>
            <a:normAutofit fontScale="92500" lnSpcReduction="2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Visibility abstraction</a:t>
            </a:r>
          </a:p>
          <a:p>
            <a:pPr marL="925830" lvl="1" indent="-514350"/>
            <a:r>
              <a:rPr lang="en-US" sz="2600" dirty="0" smtClean="0">
                <a:latin typeface="+mj-lt"/>
                <a:cs typeface="Courier New" pitchFamily="49" charset="0"/>
                <a:sym typeface="Wingdings" pitchFamily="2" charset="2"/>
              </a:rPr>
              <a:t>Visibility matrix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Visibility</a:t>
            </a:r>
            <a:endParaRPr lang="en-US" sz="2400" dirty="0" smtClean="0">
              <a:latin typeface="+mj-lt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visibility</a:t>
            </a:r>
            <a:endParaRPr lang="en-US" sz="24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How to reason about path</a:t>
            </a:r>
          </a:p>
          <a:p>
            <a:pPr marL="925830" lvl="1" indent="-514350"/>
            <a:r>
              <a:rPr lang="en-US" sz="2400" dirty="0" smtClean="0">
                <a:latin typeface="+mj-lt"/>
                <a:cs typeface="Courier New" pitchFamily="49" charset="0"/>
                <a:sym typeface="Wingdings" pitchFamily="2" charset="2"/>
              </a:rPr>
              <a:t>A* and custom map view</a:t>
            </a:r>
          </a:p>
          <a:p>
            <a:pPr marL="925830" lvl="1" indent="-514350"/>
            <a:r>
              <a:rPr lang="en-US" sz="25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UT2004AStar, </a:t>
            </a:r>
            <a:r>
              <a:rPr lang="cs-CZ" sz="2500" dirty="0" err="1" smtClean="0">
                <a:latin typeface="Courier New" pitchFamily="49" charset="0"/>
                <a:cs typeface="Courier New" pitchFamily="49" charset="0"/>
              </a:rPr>
              <a:t>IPFMapView</a:t>
            </a:r>
            <a:r>
              <a:rPr lang="cs-CZ" sz="25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cs-CZ" sz="2500" dirty="0" err="1" smtClean="0">
                <a:latin typeface="Courier New" pitchFamily="49" charset="0"/>
                <a:cs typeface="Courier New" pitchFamily="49" charset="0"/>
              </a:rPr>
              <a:t>NavPoint</a:t>
            </a:r>
            <a:r>
              <a:rPr lang="cs-CZ" sz="2500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en-US" sz="25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aStar</a:t>
            </a:r>
            <a:endParaRPr lang="en-US" sz="24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b="1" dirty="0" err="1" smtClean="0">
                <a:sym typeface="Wingdings" pitchFamily="2" charset="2"/>
              </a:rPr>
              <a:t>Hide&amp;Seek</a:t>
            </a:r>
            <a:r>
              <a:rPr lang="en-US" b="1" dirty="0" smtClean="0">
                <a:sym typeface="Wingdings" pitchFamily="2" charset="2"/>
              </a:rPr>
              <a:t> Game</a:t>
            </a:r>
          </a:p>
          <a:p>
            <a:pPr marL="925830" lvl="1" indent="-514350"/>
            <a:r>
              <a:rPr lang="en-US" b="1" dirty="0" smtClean="0">
                <a:sym typeface="Wingdings" pitchFamily="2" charset="2"/>
              </a:rPr>
              <a:t>Rules, Map</a:t>
            </a:r>
          </a:p>
          <a:p>
            <a:pPr marL="925830" lvl="1" indent="-514350"/>
            <a:r>
              <a:rPr lang="en-US" sz="24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HideAndSeekMap</a:t>
            </a:r>
            <a:endParaRPr lang="en-US" sz="2400" b="1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ym typeface="Wingdings" pitchFamily="2" charset="2"/>
              </a:rPr>
              <a:t>Hide&amp;Seek</a:t>
            </a:r>
            <a:r>
              <a:rPr lang="en-US" dirty="0" smtClean="0">
                <a:sym typeface="Wingdings" pitchFamily="2" charset="2"/>
              </a:rPr>
              <a:t> Tournament Announcement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+mj-lt"/>
                <a:cs typeface="Courier New" pitchFamily="49" charset="0"/>
              </a:rPr>
              <a:t>C</a:t>
            </a:r>
            <a:r>
              <a:rPr lang="en-US" sz="2800" dirty="0" err="1" smtClean="0">
                <a:latin typeface="+mj-lt"/>
                <a:cs typeface="Courier New" pitchFamily="49" charset="0"/>
              </a:rPr>
              <a:t>ustom</a:t>
            </a:r>
            <a:r>
              <a:rPr lang="en-US" sz="2800" dirty="0" smtClean="0">
                <a:latin typeface="+mj-lt"/>
                <a:cs typeface="Courier New" pitchFamily="49" charset="0"/>
              </a:rPr>
              <a:t> “game-mode” for UT2004</a:t>
            </a:r>
          </a:p>
          <a:p>
            <a:r>
              <a:rPr lang="cs-CZ" sz="2800" dirty="0" smtClean="0">
                <a:latin typeface="+mj-lt"/>
                <a:cs typeface="Courier New" pitchFamily="49" charset="0"/>
              </a:rPr>
              <a:t>T</a:t>
            </a:r>
            <a:r>
              <a:rPr lang="en-US" sz="2800" dirty="0" err="1" smtClean="0">
                <a:latin typeface="+mj-lt"/>
                <a:cs typeface="Courier New" pitchFamily="49" charset="0"/>
              </a:rPr>
              <a:t>wo</a:t>
            </a:r>
            <a:r>
              <a:rPr lang="en-US" sz="2800" dirty="0" smtClean="0">
                <a:latin typeface="+mj-lt"/>
                <a:cs typeface="Courier New" pitchFamily="49" charset="0"/>
              </a:rPr>
              <a:t> roles: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latin typeface="+mj-lt"/>
                <a:cs typeface="Courier New" pitchFamily="49" charset="0"/>
              </a:rPr>
              <a:t>Seeker (having “it”)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latin typeface="+mj-lt"/>
                <a:cs typeface="Courier New" pitchFamily="49" charset="0"/>
              </a:rPr>
              <a:t>Runner</a:t>
            </a:r>
          </a:p>
          <a:p>
            <a:pPr marL="621792" indent="-457200"/>
            <a:r>
              <a:rPr lang="cs-CZ" sz="2800" dirty="0" err="1" smtClean="0">
                <a:latin typeface="+mj-lt"/>
                <a:cs typeface="Courier New" pitchFamily="49" charset="0"/>
              </a:rPr>
              <a:t>Seeker</a:t>
            </a:r>
            <a:r>
              <a:rPr lang="cs-CZ" sz="2800" dirty="0" smtClean="0">
                <a:latin typeface="+mj-lt"/>
                <a:cs typeface="Courier New" pitchFamily="49" charset="0"/>
              </a:rPr>
              <a:t> has to</a:t>
            </a:r>
            <a:r>
              <a:rPr lang="en-US" sz="2800" dirty="0" smtClean="0">
                <a:latin typeface="+mj-lt"/>
                <a:cs typeface="Courier New" pitchFamily="49" charset="0"/>
              </a:rPr>
              <a:t> find runners and then get home (safe point) first to “capture them”</a:t>
            </a:r>
          </a:p>
          <a:p>
            <a:pPr marL="621792" indent="-457200"/>
            <a:r>
              <a:rPr lang="en-US" sz="2800" dirty="0" smtClean="0">
                <a:latin typeface="+mj-lt"/>
                <a:cs typeface="Courier New" pitchFamily="49" charset="0"/>
              </a:rPr>
              <a:t>Runners have to make it home (to safe point) before Seeker</a:t>
            </a:r>
          </a:p>
          <a:p>
            <a:pPr marL="621792" indent="-457200"/>
            <a:r>
              <a:rPr lang="en-US" sz="2400" b="1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hide</a:t>
            </a:r>
            <a:r>
              <a:rPr lang="en-US" sz="2800" dirty="0" smtClean="0">
                <a:cs typeface="Courier New" pitchFamily="49" charset="0"/>
              </a:rPr>
              <a:t> agent module</a:t>
            </a:r>
            <a:endParaRPr lang="cs-CZ" sz="2800" dirty="0" smtClean="0">
              <a:cs typeface="Courier New" pitchFamily="49" charset="0"/>
            </a:endParaRPr>
          </a:p>
          <a:p>
            <a:pPr marL="621792" indent="-457200"/>
            <a:r>
              <a:rPr lang="cs-CZ" sz="2800" dirty="0" err="1" smtClean="0">
                <a:cs typeface="Courier New" pitchFamily="49" charset="0"/>
              </a:rPr>
              <a:t>Custom</a:t>
            </a:r>
            <a:r>
              <a:rPr lang="cs-CZ" sz="2800" dirty="0" smtClean="0">
                <a:cs typeface="Courier New" pitchFamily="49" charset="0"/>
              </a:rPr>
              <a:t> map: DM-</a:t>
            </a:r>
            <a:r>
              <a:rPr lang="en-US" sz="2800" dirty="0" err="1" smtClean="0">
                <a:cs typeface="Courier New" pitchFamily="49" charset="0"/>
              </a:rPr>
              <a:t>HideAndSeekMap</a:t>
            </a:r>
            <a:endParaRPr lang="cs-CZ" sz="2800" dirty="0" smtClean="0">
              <a:cs typeface="Courier New" pitchFamily="49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 marL="621792" indent="-457200">
              <a:buFont typeface="+mj-lt"/>
              <a:buAutoNum type="arabicPeriod"/>
            </a:pPr>
            <a:endParaRPr lang="en-US" sz="2400" dirty="0" smtClean="0">
              <a:latin typeface="+mj-lt"/>
              <a:cs typeface="Courier New" pitchFamily="49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Hide&amp;Seek</a:t>
            </a:r>
            <a:r>
              <a:rPr lang="en-US" dirty="0" smtClean="0"/>
              <a:t> Game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Children play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Assignment 5 Revisited</a:t>
            </a:r>
            <a:br>
              <a:rPr lang="en-US" dirty="0" smtClean="0"/>
            </a:b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NavigationBot</a:t>
            </a:r>
            <a:endParaRPr lang="cs-CZ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/>
          </a:bodyPr>
          <a:lstStyle/>
          <a:p>
            <a:pPr marL="633222" lvl="1" indent="-51435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dirty="0" smtClean="0"/>
              <a:t>How to detect that the </a:t>
            </a:r>
            <a:r>
              <a:rPr lang="en-US" sz="3200" dirty="0" err="1" smtClean="0"/>
              <a:t>bot</a:t>
            </a:r>
            <a:r>
              <a:rPr lang="en-US" sz="3200" dirty="0" smtClean="0"/>
              <a:t> has stuck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</a:p>
          <a:p>
            <a:pPr marL="633222" lvl="1" indent="-51435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dirty="0" smtClean="0"/>
              <a:t>What if the location is currently unreachable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</a:p>
          <a:p>
            <a:pPr marL="925830" lvl="1" indent="-514350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TabooSet</a:t>
            </a:r>
            <a:r>
              <a:rPr lang="en-US" dirty="0" smtClean="0"/>
              <a:t> explained</a:t>
            </a:r>
          </a:p>
          <a:p>
            <a:pPr marL="925830" lvl="1" indent="-514350"/>
            <a:endParaRPr lang="en-US" dirty="0" smtClean="0"/>
          </a:p>
          <a:p>
            <a:pPr marL="1191006" lvl="2" indent="-514350"/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>
              <a:buNone/>
            </a:pP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+mj-lt"/>
                <a:cs typeface="Courier New" pitchFamily="49" charset="0"/>
              </a:rPr>
              <a:t>One match = </a:t>
            </a:r>
            <a:r>
              <a:rPr lang="en-US" sz="2800" dirty="0" smtClean="0">
                <a:latin typeface="+mj-lt"/>
                <a:cs typeface="Courier New" pitchFamily="49" charset="0"/>
              </a:rPr>
              <a:t>4 </a:t>
            </a:r>
            <a:r>
              <a:rPr lang="en-US" sz="2800" dirty="0" smtClean="0">
                <a:latin typeface="+mj-lt"/>
                <a:cs typeface="Courier New" pitchFamily="49" charset="0"/>
              </a:rPr>
              <a:t>games of 10 rounds each of hide and seek with fixed seeker for each game</a:t>
            </a:r>
          </a:p>
          <a:p>
            <a:pPr lvl="1"/>
            <a:r>
              <a:rPr lang="en-US" sz="2400" dirty="0" smtClean="0">
                <a:latin typeface="+mj-lt"/>
                <a:cs typeface="Courier New" pitchFamily="49" charset="0"/>
              </a:rPr>
              <a:t>1 round = 90 seconds (first 8 seconds hide time, next 5 seconds restricted safe area time)</a:t>
            </a:r>
          </a:p>
          <a:p>
            <a:r>
              <a:rPr lang="en-US" sz="2800" dirty="0" smtClean="0">
                <a:latin typeface="+mj-lt"/>
                <a:cs typeface="Courier New" pitchFamily="49" charset="0"/>
              </a:rPr>
              <a:t>Spotting </a:t>
            </a:r>
          </a:p>
          <a:p>
            <a:pPr lvl="1"/>
            <a:r>
              <a:rPr lang="cs-CZ" sz="2400" dirty="0" err="1" smtClean="0">
                <a:latin typeface="+mj-lt"/>
                <a:cs typeface="Courier New" pitchFamily="49" charset="0"/>
              </a:rPr>
              <a:t>Seeker</a:t>
            </a:r>
            <a:r>
              <a:rPr lang="cs-CZ" sz="2400" dirty="0" smtClean="0">
                <a:latin typeface="+mj-lt"/>
                <a:cs typeface="Courier New" pitchFamily="49" charset="0"/>
              </a:rPr>
              <a:t> </a:t>
            </a:r>
            <a:r>
              <a:rPr lang="en-US" sz="2400" dirty="0" smtClean="0">
                <a:latin typeface="+mj-lt"/>
                <a:cs typeface="Courier New" pitchFamily="49" charset="0"/>
              </a:rPr>
              <a:t>“spots” runner when he sees him for at least 600 ms (</a:t>
            </a:r>
            <a:r>
              <a:rPr lang="en-US" sz="2400" dirty="0" err="1" smtClean="0">
                <a:latin typeface="+mj-lt"/>
                <a:cs typeface="Courier New" pitchFamily="49" charset="0"/>
              </a:rPr>
              <a:t>cca</a:t>
            </a:r>
            <a:r>
              <a:rPr lang="en-US" sz="2400" dirty="0" smtClean="0">
                <a:latin typeface="+mj-lt"/>
                <a:cs typeface="Courier New" pitchFamily="49" charset="0"/>
              </a:rPr>
              <a:t> “two logic() ticks”)</a:t>
            </a:r>
          </a:p>
          <a:p>
            <a:pPr lvl="1"/>
            <a:r>
              <a:rPr lang="en-US" sz="2400" dirty="0" smtClean="0">
                <a:latin typeface="+mj-lt"/>
                <a:cs typeface="Courier New" pitchFamily="49" charset="0"/>
              </a:rPr>
              <a:t>Seeker is spawned into the map after first 8 seconds </a:t>
            </a:r>
          </a:p>
          <a:p>
            <a:r>
              <a:rPr lang="en-US" sz="2800" dirty="0" smtClean="0">
                <a:cs typeface="Courier New" pitchFamily="49" charset="0"/>
              </a:rPr>
              <a:t>Safe area</a:t>
            </a:r>
          </a:p>
          <a:p>
            <a:pPr lvl="1"/>
            <a:r>
              <a:rPr lang="en-US" sz="2400" dirty="0" smtClean="0">
                <a:cs typeface="Courier New" pitchFamily="49" charset="0"/>
              </a:rPr>
              <a:t>Runners are not allowed to dwell around safe point for certain amount of time at the beginning of the game (5 seconds)</a:t>
            </a:r>
          </a:p>
          <a:p>
            <a:pPr>
              <a:buNone/>
            </a:pPr>
            <a:endParaRPr lang="en-US" dirty="0" smtClean="0">
              <a:latin typeface="+mj-lt"/>
              <a:cs typeface="Courier New" pitchFamily="49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Hide&amp;Seek</a:t>
            </a:r>
            <a:r>
              <a:rPr lang="en-US" dirty="0" smtClean="0"/>
              <a:t> Game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Rules specifics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j-lt"/>
                <a:cs typeface="Courier New" pitchFamily="49" charset="0"/>
              </a:rPr>
              <a:t>Scoring RUNNER</a:t>
            </a:r>
          </a:p>
          <a:p>
            <a:pPr lvl="1"/>
            <a:r>
              <a:rPr lang="en-US" sz="2000" dirty="0" smtClean="0">
                <a:latin typeface="+mj-lt"/>
                <a:cs typeface="Courier New" pitchFamily="49" charset="0"/>
              </a:rPr>
              <a:t>Runner captured by seeker					</a:t>
            </a:r>
            <a:r>
              <a:rPr lang="en-US" sz="2000" b="1" dirty="0" smtClean="0">
                <a:latin typeface="+mj-lt"/>
                <a:cs typeface="Courier New" pitchFamily="49" charset="0"/>
              </a:rPr>
              <a:t>-10</a:t>
            </a:r>
          </a:p>
          <a:p>
            <a:pPr lvl="1"/>
            <a:r>
              <a:rPr lang="en-US" sz="2000" dirty="0" smtClean="0">
                <a:latin typeface="+mj-lt"/>
                <a:cs typeface="Courier New" pitchFamily="49" charset="0"/>
              </a:rPr>
              <a:t>Runner fouled (went into safe area before timeout) 		</a:t>
            </a:r>
            <a:r>
              <a:rPr lang="en-US" sz="2000" b="1" dirty="0" smtClean="0">
                <a:latin typeface="+mj-lt"/>
                <a:cs typeface="Courier New" pitchFamily="49" charset="0"/>
              </a:rPr>
              <a:t>-1000</a:t>
            </a:r>
            <a:endParaRPr lang="en-US" sz="2400" b="1" dirty="0" smtClean="0">
              <a:latin typeface="+mj-lt"/>
              <a:cs typeface="Courier New" pitchFamily="49" charset="0"/>
            </a:endParaRPr>
          </a:p>
          <a:p>
            <a:pPr lvl="1"/>
            <a:r>
              <a:rPr lang="en-US" sz="2000" dirty="0" smtClean="0">
                <a:latin typeface="+mj-lt"/>
                <a:cs typeface="Courier New" pitchFamily="49" charset="0"/>
              </a:rPr>
              <a:t>Runner made it to safe area before seeker 			</a:t>
            </a:r>
            <a:r>
              <a:rPr lang="en-US" sz="2000" b="1" dirty="0" smtClean="0">
                <a:latin typeface="+mj-lt"/>
                <a:cs typeface="Courier New" pitchFamily="49" charset="0"/>
              </a:rPr>
              <a:t>150</a:t>
            </a:r>
          </a:p>
          <a:p>
            <a:pPr lvl="1"/>
            <a:r>
              <a:rPr lang="en-US" sz="2000" dirty="0" smtClean="0">
                <a:latin typeface="+mj-lt"/>
                <a:cs typeface="Courier New" pitchFamily="49" charset="0"/>
              </a:rPr>
              <a:t>Runner survived round (haven’t been captured by seeker) 	</a:t>
            </a:r>
            <a:r>
              <a:rPr lang="en-US" sz="2000" b="1" dirty="0" smtClean="0">
                <a:latin typeface="+mj-lt"/>
                <a:cs typeface="Courier New" pitchFamily="49" charset="0"/>
              </a:rPr>
              <a:t>50</a:t>
            </a:r>
            <a:endParaRPr lang="en-US" sz="2400" b="1" dirty="0" smtClean="0">
              <a:latin typeface="+mj-lt"/>
              <a:cs typeface="Courier New" pitchFamily="49" charset="0"/>
            </a:endParaRPr>
          </a:p>
          <a:p>
            <a:r>
              <a:rPr lang="en-US" sz="2800" b="1" dirty="0" smtClean="0">
                <a:latin typeface="+mj-lt"/>
                <a:cs typeface="Courier New" pitchFamily="49" charset="0"/>
              </a:rPr>
              <a:t>Scoring SEEKER</a:t>
            </a:r>
          </a:p>
          <a:p>
            <a:pPr lvl="1"/>
            <a:r>
              <a:rPr lang="en-US" sz="2000" dirty="0" smtClean="0">
                <a:latin typeface="+mj-lt"/>
                <a:cs typeface="Courier New" pitchFamily="49" charset="0"/>
              </a:rPr>
              <a:t>Seeker captured runner (spotted + made it to s. a. first)	</a:t>
            </a:r>
            <a:r>
              <a:rPr lang="en-US" sz="2000" b="1" dirty="0" smtClean="0">
                <a:latin typeface="+mj-lt"/>
                <a:cs typeface="Courier New" pitchFamily="49" charset="0"/>
              </a:rPr>
              <a:t>250</a:t>
            </a:r>
          </a:p>
          <a:p>
            <a:pPr lvl="1"/>
            <a:r>
              <a:rPr lang="en-US" sz="2000" dirty="0" smtClean="0">
                <a:cs typeface="Courier New" pitchFamily="49" charset="0"/>
              </a:rPr>
              <a:t>Runner spotted 						</a:t>
            </a:r>
            <a:r>
              <a:rPr lang="en-US" sz="2000" b="1" dirty="0" smtClean="0">
                <a:cs typeface="Courier New" pitchFamily="49" charset="0"/>
              </a:rPr>
              <a:t>50</a:t>
            </a:r>
            <a:endParaRPr lang="en-US" sz="2000" b="1" dirty="0" smtClean="0">
              <a:latin typeface="+mj-lt"/>
              <a:cs typeface="Courier New" pitchFamily="49" charset="0"/>
            </a:endParaRPr>
          </a:p>
          <a:p>
            <a:pPr lvl="1"/>
            <a:r>
              <a:rPr lang="en-US" sz="2000" dirty="0" smtClean="0">
                <a:latin typeface="+mj-lt"/>
                <a:cs typeface="Courier New" pitchFamily="49" charset="0"/>
              </a:rPr>
              <a:t>Runner escaped (made it to safe area before seeker) 		</a:t>
            </a:r>
            <a:r>
              <a:rPr lang="en-US" sz="2000" b="1" dirty="0" smtClean="0">
                <a:latin typeface="+mj-lt"/>
                <a:cs typeface="Courier New" pitchFamily="49" charset="0"/>
              </a:rPr>
              <a:t>-20</a:t>
            </a:r>
          </a:p>
          <a:p>
            <a:pPr lvl="1"/>
            <a:r>
              <a:rPr lang="en-US" sz="2000" dirty="0" smtClean="0">
                <a:latin typeface="+mj-lt"/>
                <a:cs typeface="Courier New" pitchFamily="49" charset="0"/>
              </a:rPr>
              <a:t>Runner survived (neither of them made it to safe area) 	</a:t>
            </a:r>
            <a:r>
              <a:rPr lang="en-US" sz="2000" b="1" dirty="0" smtClean="0">
                <a:latin typeface="+mj-lt"/>
                <a:cs typeface="Courier New" pitchFamily="49" charset="0"/>
              </a:rPr>
              <a:t>-10</a:t>
            </a:r>
          </a:p>
          <a:p>
            <a:pPr lvl="1"/>
            <a:r>
              <a:rPr lang="en-US" sz="2000" dirty="0" smtClean="0">
                <a:latin typeface="+mj-lt"/>
                <a:cs typeface="Courier New" pitchFamily="49" charset="0"/>
              </a:rPr>
              <a:t>Seeker fouled (dwelled in restricted area &gt; 7 </a:t>
            </a:r>
            <a:r>
              <a:rPr lang="en-US" sz="2000" dirty="0" err="1" smtClean="0">
                <a:latin typeface="+mj-lt"/>
                <a:cs typeface="Courier New" pitchFamily="49" charset="0"/>
              </a:rPr>
              <a:t>secs</a:t>
            </a:r>
            <a:r>
              <a:rPr lang="en-US" sz="2000" dirty="0" smtClean="0">
                <a:latin typeface="+mj-lt"/>
                <a:cs typeface="Courier New" pitchFamily="49" charset="0"/>
              </a:rPr>
              <a:t>)</a:t>
            </a:r>
            <a:r>
              <a:rPr lang="en-US" sz="2000" b="1" dirty="0" smtClean="0">
                <a:latin typeface="+mj-lt"/>
                <a:cs typeface="Courier New" pitchFamily="49" charset="0"/>
              </a:rPr>
              <a:t> 		-100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Hide&amp;Seek</a:t>
            </a:r>
            <a:r>
              <a:rPr lang="en-US" dirty="0" smtClean="0"/>
              <a:t> Game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Task point rewards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Hide&amp;Seek</a:t>
            </a:r>
            <a:r>
              <a:rPr lang="en-US" dirty="0" smtClean="0"/>
              <a:t> Game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Custom map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7650" name="Picture 2" descr="D:\Workspaces\Pogamut-Lectures-Trunk\Lectures\AB2013-Lectures\Lecture6-A-Star+Visibility\Bot\map-sources\DM-HideAndSeek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720899"/>
            <a:ext cx="3804444" cy="3804445"/>
          </a:xfrm>
          <a:prstGeom prst="rect">
            <a:avLst/>
          </a:prstGeom>
          <a:noFill/>
        </p:spPr>
      </p:pic>
      <p:pic>
        <p:nvPicPr>
          <p:cNvPr id="27651" name="Picture 3" descr="D:\Workspaces\Pogamut-Lectures-Trunk\Lectures\AB2013-Lectures\Lecture6-A-Star+Visibility\Bot\map-sources\DM-HideAndSeekMap-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924944"/>
            <a:ext cx="1980039" cy="3456384"/>
          </a:xfrm>
          <a:prstGeom prst="rect">
            <a:avLst/>
          </a:prstGeom>
          <a:noFill/>
        </p:spPr>
      </p:pic>
      <p:sp>
        <p:nvSpPr>
          <p:cNvPr id="7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j-lt"/>
                <a:cs typeface="Courier New" pitchFamily="49" charset="0"/>
              </a:rPr>
              <a:t>DM-</a:t>
            </a:r>
            <a:r>
              <a:rPr lang="en-US" sz="2800" dirty="0" err="1" smtClean="0">
                <a:latin typeface="+mj-lt"/>
                <a:cs typeface="Courier New" pitchFamily="49" charset="0"/>
              </a:rPr>
              <a:t>HideAndSeekMap</a:t>
            </a:r>
            <a:endParaRPr lang="en-US" dirty="0" smtClean="0">
              <a:latin typeface="+mj-lt"/>
              <a:cs typeface="Courier New" pitchFamily="49" charset="0"/>
            </a:endParaRPr>
          </a:p>
          <a:p>
            <a:pPr marL="621792" indent="-457200">
              <a:buFont typeface="+mj-lt"/>
              <a:buAutoNum type="arabicPeriod"/>
            </a:pPr>
            <a:endParaRPr lang="en-US" sz="2400" dirty="0" smtClean="0">
              <a:latin typeface="+mj-lt"/>
              <a:cs typeface="Courier New" pitchFamily="49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menu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9986"/>
            <a:ext cx="8229600" cy="4968551"/>
          </a:xfrm>
        </p:spPr>
        <p:txBody>
          <a:bodyPr>
            <a:normAutofit fontScale="92500" lnSpcReduction="2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Visibility abstraction</a:t>
            </a:r>
          </a:p>
          <a:p>
            <a:pPr marL="925830" lvl="1" indent="-514350"/>
            <a:r>
              <a:rPr lang="en-US" sz="2600" dirty="0" smtClean="0">
                <a:latin typeface="+mj-lt"/>
                <a:cs typeface="Courier New" pitchFamily="49" charset="0"/>
                <a:sym typeface="Wingdings" pitchFamily="2" charset="2"/>
              </a:rPr>
              <a:t>Visibility matrix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Visibility</a:t>
            </a:r>
            <a:endParaRPr lang="en-US" sz="2400" dirty="0" smtClean="0">
              <a:latin typeface="+mj-lt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visibility</a:t>
            </a:r>
            <a:endParaRPr lang="en-US" sz="24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How to reason about path</a:t>
            </a:r>
          </a:p>
          <a:p>
            <a:pPr marL="925830" lvl="1" indent="-514350"/>
            <a:r>
              <a:rPr lang="en-US" sz="2400" dirty="0" smtClean="0">
                <a:cs typeface="Courier New" pitchFamily="49" charset="0"/>
                <a:sym typeface="Wingdings" pitchFamily="2" charset="2"/>
              </a:rPr>
              <a:t>A* and custom map view</a:t>
            </a:r>
          </a:p>
          <a:p>
            <a:pPr marL="925830" lvl="1" indent="-514350"/>
            <a:r>
              <a:rPr lang="en-US" sz="25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UT2004AStar, </a:t>
            </a:r>
            <a:r>
              <a:rPr lang="cs-CZ" sz="2500" dirty="0" err="1" smtClean="0">
                <a:latin typeface="Courier New" pitchFamily="49" charset="0"/>
                <a:cs typeface="Courier New" pitchFamily="49" charset="0"/>
              </a:rPr>
              <a:t>IPFMapView</a:t>
            </a:r>
            <a:r>
              <a:rPr lang="cs-CZ" sz="25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cs-CZ" sz="2500" dirty="0" err="1" smtClean="0">
                <a:latin typeface="Courier New" pitchFamily="49" charset="0"/>
                <a:cs typeface="Courier New" pitchFamily="49" charset="0"/>
              </a:rPr>
              <a:t>NavPoint</a:t>
            </a:r>
            <a:r>
              <a:rPr lang="cs-CZ" sz="2500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en-US" sz="25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aStar</a:t>
            </a:r>
            <a:endParaRPr lang="en-US" sz="24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ym typeface="Wingdings" pitchFamily="2" charset="2"/>
              </a:rPr>
              <a:t>Hide&amp;Seek</a:t>
            </a:r>
            <a:r>
              <a:rPr lang="en-US" dirty="0" smtClean="0">
                <a:sym typeface="Wingdings" pitchFamily="2" charset="2"/>
              </a:rPr>
              <a:t> Game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Rules, Map</a:t>
            </a:r>
          </a:p>
          <a:p>
            <a:pPr marL="925830" lvl="1" indent="-514350"/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HideAndSeekMap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b="1" dirty="0" err="1" smtClean="0">
                <a:sym typeface="Wingdings" pitchFamily="2" charset="2"/>
              </a:rPr>
              <a:t>Hide&amp;Seek</a:t>
            </a:r>
            <a:r>
              <a:rPr lang="en-US" b="1" dirty="0" smtClean="0">
                <a:sym typeface="Wingdings" pitchFamily="2" charset="2"/>
              </a:rPr>
              <a:t> Tournament Announcement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Hide&amp;Seek</a:t>
            </a:r>
            <a:r>
              <a:rPr lang="en-US" dirty="0" smtClean="0"/>
              <a:t> Tournament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Chance to score extra points!</a:t>
            </a:r>
            <a:endParaRPr lang="cs-CZ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4 bots</a:t>
            </a:r>
          </a:p>
          <a:p>
            <a:pPr lvl="1"/>
            <a:r>
              <a:rPr lang="en-US" dirty="0" smtClean="0"/>
              <a:t>1 Seeker, 3 Runners</a:t>
            </a:r>
          </a:p>
          <a:p>
            <a:r>
              <a:rPr lang="en-US" dirty="0" smtClean="0"/>
              <a:t>Random groups, Fixed map</a:t>
            </a:r>
          </a:p>
          <a:p>
            <a:r>
              <a:rPr lang="en-US" dirty="0" smtClean="0"/>
              <a:t>Fixed Seeker - 4 matches per group</a:t>
            </a:r>
          </a:p>
          <a:p>
            <a:r>
              <a:rPr lang="en-US" dirty="0" smtClean="0"/>
              <a:t>Only bots submitted until Sunday 12.4.2014, 8:00 will participate</a:t>
            </a:r>
          </a:p>
          <a:p>
            <a:r>
              <a:rPr lang="en-US" dirty="0" smtClean="0"/>
              <a:t>No shooting allowed, no </a:t>
            </a:r>
            <a:r>
              <a:rPr lang="en-US" dirty="0" err="1" smtClean="0"/>
              <a:t>bot</a:t>
            </a:r>
            <a:r>
              <a:rPr lang="en-US" dirty="0" smtClean="0"/>
              <a:t> speed reconfigurations allowed, no manual </a:t>
            </a:r>
            <a:r>
              <a:rPr lang="en-US" dirty="0" err="1" smtClean="0"/>
              <a:t>respawns</a:t>
            </a:r>
            <a:r>
              <a:rPr lang="en-US" dirty="0" smtClean="0"/>
              <a:t> allowed</a:t>
            </a:r>
          </a:p>
          <a:p>
            <a:pPr lvl="1"/>
            <a:endParaRPr lang="en-US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Assignment 6</a:t>
            </a:r>
            <a:br>
              <a:rPr lang="en-US" dirty="0" smtClean="0"/>
            </a:br>
            <a:r>
              <a:rPr lang="en-US" sz="36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Hide&amp;Seek</a:t>
            </a: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Bot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/>
          </a:bodyPr>
          <a:lstStyle/>
          <a:p>
            <a:pPr marL="633222" lvl="0" indent="-514350"/>
            <a:r>
              <a:rPr lang="en-US" dirty="0" smtClean="0"/>
              <a:t>Create </a:t>
            </a:r>
            <a:r>
              <a:rPr lang="en-US" b="1" dirty="0" err="1" smtClean="0"/>
              <a:t>Hide&amp;Seek</a:t>
            </a:r>
            <a:r>
              <a:rPr lang="en-US" b="1" dirty="0" smtClean="0"/>
              <a:t> </a:t>
            </a:r>
            <a:r>
              <a:rPr lang="en-US" b="1" dirty="0" err="1" smtClean="0"/>
              <a:t>Bot</a:t>
            </a:r>
            <a:endParaRPr lang="en-US" b="1" dirty="0" smtClean="0">
              <a:sym typeface="Wingdings" pitchFamily="2" charset="2"/>
            </a:endParaRP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Implement both Seeker and Runner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Tournament  will be played on a different map, so we do not recommend using “static” information e.g. run to [1000,200,100] 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To run the hide and seek match launch </a:t>
            </a:r>
            <a:r>
              <a:rPr lang="en-US" b="1" dirty="0" err="1" smtClean="0">
                <a:sym typeface="Wingdings" pitchFamily="2" charset="2"/>
              </a:rPr>
              <a:t>HideAndSeekGame</a:t>
            </a:r>
            <a:r>
              <a:rPr lang="en-US" dirty="0" smtClean="0">
                <a:sym typeface="Wingdings" pitchFamily="2" charset="2"/>
              </a:rPr>
              <a:t> class!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For the tournament name the </a:t>
            </a:r>
            <a:r>
              <a:rPr lang="en-US" dirty="0" err="1" smtClean="0">
                <a:sym typeface="Wingdings" pitchFamily="2" charset="2"/>
              </a:rPr>
              <a:t>bot</a:t>
            </a:r>
            <a:r>
              <a:rPr lang="en-US" dirty="0" smtClean="0">
                <a:sym typeface="Wingdings" pitchFamily="2" charset="2"/>
              </a:rPr>
              <a:t> with your name in </a:t>
            </a:r>
            <a:r>
              <a:rPr lang="en-US" b="1" dirty="0" err="1" smtClean="0">
                <a:sym typeface="Wingdings" pitchFamily="2" charset="2"/>
              </a:rPr>
              <a:t>getInitializeCommand</a:t>
            </a:r>
            <a:r>
              <a:rPr lang="en-US" b="1" dirty="0" smtClean="0">
                <a:sym typeface="Wingdings" pitchFamily="2" charset="2"/>
              </a:rPr>
              <a:t>()</a:t>
            </a:r>
            <a:r>
              <a:rPr lang="en-US" dirty="0" smtClean="0">
                <a:sym typeface="Wingdings" pitchFamily="2" charset="2"/>
              </a:rPr>
              <a:t> method</a:t>
            </a:r>
          </a:p>
          <a:p>
            <a:pPr marL="925830" lvl="1" indent="-514350">
              <a:buNone/>
            </a:pPr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Send us finished assignment</a:t>
            </a:r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46856" y="1827727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>
              <a:buClr>
                <a:schemeClr val="accent1"/>
              </a:buClr>
              <a:buSzPct val="80000"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51520" y="1772816"/>
            <a:ext cx="8712968" cy="4896544"/>
          </a:xfrm>
          <a:prstGeom prst="rect">
            <a:avLst/>
          </a:prstGeom>
        </p:spPr>
        <p:txBody>
          <a:bodyPr vert="horz" lIns="54864" tIns="91440" rtlCol="0">
            <a:normAutofit fontScale="550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600" baseline="0" dirty="0" smtClean="0"/>
              <a:t>Via e-</a:t>
            </a:r>
            <a:r>
              <a:rPr lang="en-US" sz="3600" dirty="0" smtClean="0"/>
              <a:t>mail: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300" i="1" dirty="0" smtClean="0"/>
              <a:t>Subject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“Pogamut homework 2015 – Assignment X”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Replace 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‘X’</a:t>
            </a:r>
            <a:r>
              <a:rPr lang="en-US" sz="3200" dirty="0" smtClean="0"/>
              <a:t> with the assignment number and the subject has to be without quotes of course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…or face </a:t>
            </a:r>
            <a:r>
              <a:rPr lang="en-US" sz="3200" dirty="0" smtClean="0">
                <a:solidFill>
                  <a:srgbClr val="FF0000"/>
                </a:solidFill>
              </a:rPr>
              <a:t>-2 score penalization</a:t>
            </a:r>
          </a:p>
          <a:p>
            <a:pPr marL="1810512" lvl="3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en-US" sz="700" dirty="0" smtClean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300" i="1" dirty="0" smtClean="0"/>
              <a:t>To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smtClean="0">
                <a:hlinkClick r:id="rId2"/>
              </a:rPr>
              <a:t>jakub.gemrot@gmail.com</a:t>
            </a:r>
            <a:endParaRPr lang="en-US" sz="2800" dirty="0" smtClean="0"/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Jakub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Gemrot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(Tuesday practice lessons)</a:t>
            </a:r>
          </a:p>
          <a:p>
            <a:pPr marL="1353312" lvl="2" indent="-320040">
              <a:buClr>
                <a:schemeClr val="accent1"/>
              </a:buClr>
              <a:buSzPct val="80000"/>
            </a:pPr>
            <a:endParaRPr kumimoji="0" lang="en-US" sz="7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kumimoji="0" lang="en-US" sz="7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300" i="1" dirty="0" smtClean="0"/>
              <a:t>Attachment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300" dirty="0" smtClean="0"/>
              <a:t>Completely zip-up your project(s) folder except 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‘target’</a:t>
            </a:r>
            <a:r>
              <a:rPr lang="en-US" sz="3300" dirty="0" smtClean="0"/>
              <a:t> directory and 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IDE specific files</a:t>
            </a:r>
            <a:r>
              <a:rPr lang="en-US" sz="3300" dirty="0" smtClean="0"/>
              <a:t> (or face </a:t>
            </a:r>
            <a:r>
              <a:rPr lang="en-US" sz="3300" dirty="0" smtClean="0">
                <a:solidFill>
                  <a:srgbClr val="FF0000"/>
                </a:solidFill>
              </a:rPr>
              <a:t>-2 score penalization</a:t>
            </a:r>
            <a:r>
              <a:rPr lang="en-US" sz="3300" dirty="0" smtClean="0"/>
              <a:t>)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700" dirty="0" smtClean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300" i="1" dirty="0" smtClean="0"/>
              <a:t>Body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b="1" dirty="0" smtClean="0"/>
              <a:t>Please send us information about how much time it took you to finish the assignment + any comments regarding your implementation struggle</a:t>
            </a:r>
            <a:endParaRPr lang="en-US" sz="3200" dirty="0" smtClean="0"/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000" i="1" dirty="0" smtClean="0"/>
              <a:t>Information won’t be abused/made public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000" i="1" baseline="0" dirty="0" smtClean="0"/>
              <a:t>In fact it helps to make the practice lessons better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700" i="1" baseline="0" dirty="0" smtClean="0"/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dirty="0" smtClean="0"/>
              <a:t>Don’t forget to mention your full name! </a:t>
            </a:r>
            <a:endParaRPr lang="cs-CZ" sz="3200" dirty="0" smtClean="0"/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3000" i="1" baseline="0" dirty="0" smtClean="0"/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2800" baseline="0" dirty="0" smtClean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2800" baseline="0" dirty="0" smtClean="0"/>
          </a:p>
          <a:p>
            <a:pPr marL="438912" indent="-320040">
              <a:buClr>
                <a:schemeClr val="accent1"/>
              </a:buClr>
              <a:buSzPct val="80000"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 sense a soul in search of answers…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46856" y="1827727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>
              <a:buClr>
                <a:schemeClr val="accent1"/>
              </a:buClr>
              <a:buSzPct val="80000"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518864" y="19275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do not own the patent of perfection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(yet…)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000" dirty="0" smtClean="0"/>
              <a:t>In case of doubts about the assignment, tournament or hard problems, bugs don’t hesitate to contact us!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Jakub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Gemrot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(Tuesday practice lessons)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smtClean="0">
                <a:hlinkClick r:id="rId2"/>
              </a:rPr>
              <a:t>j</a:t>
            </a:r>
            <a:r>
              <a:rPr lang="en-US" sz="2800" baseline="0" dirty="0" smtClean="0">
                <a:hlinkClick r:id="rId2"/>
              </a:rPr>
              <a:t>akub.gemrot@gmail.com</a:t>
            </a:r>
            <a:endParaRPr lang="en-US" sz="2800" baseline="0" dirty="0" smtClean="0"/>
          </a:p>
          <a:p>
            <a:pPr marL="438912" indent="-320040">
              <a:buClr>
                <a:schemeClr val="accent1"/>
              </a:buClr>
              <a:buSzPct val="80000"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menu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9986"/>
            <a:ext cx="8229600" cy="4968551"/>
          </a:xfrm>
        </p:spPr>
        <p:txBody>
          <a:bodyPr>
            <a:normAutofit fontScale="92500" lnSpcReduction="2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b="1" dirty="0" smtClean="0">
                <a:sym typeface="Wingdings" pitchFamily="2" charset="2"/>
              </a:rPr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Visibility abstraction</a:t>
            </a:r>
          </a:p>
          <a:p>
            <a:pPr marL="925830" lvl="1" indent="-514350"/>
            <a:r>
              <a:rPr lang="en-US" sz="2600" dirty="0" smtClean="0">
                <a:latin typeface="+mj-lt"/>
                <a:cs typeface="Courier New" pitchFamily="49" charset="0"/>
                <a:sym typeface="Wingdings" pitchFamily="2" charset="2"/>
              </a:rPr>
              <a:t>Visibility matrix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Visibility</a:t>
            </a:r>
            <a:endParaRPr lang="en-US" sz="2400" dirty="0" smtClean="0">
              <a:latin typeface="+mj-lt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visibility</a:t>
            </a:r>
            <a:endParaRPr lang="en-US" sz="24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How to reason about path</a:t>
            </a:r>
          </a:p>
          <a:p>
            <a:pPr marL="925830" lvl="1" indent="-514350"/>
            <a:r>
              <a:rPr lang="en-US" sz="2400" dirty="0" smtClean="0">
                <a:latin typeface="+mj-lt"/>
                <a:cs typeface="Courier New" pitchFamily="49" charset="0"/>
                <a:sym typeface="Wingdings" pitchFamily="2" charset="2"/>
              </a:rPr>
              <a:t>A* and custom map view</a:t>
            </a:r>
          </a:p>
          <a:p>
            <a:pPr marL="925830" lvl="1" indent="-514350"/>
            <a:r>
              <a:rPr lang="en-US" sz="25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UT2004AStar, </a:t>
            </a:r>
            <a:r>
              <a:rPr lang="cs-CZ" sz="2500" dirty="0" err="1" smtClean="0">
                <a:latin typeface="Courier New" pitchFamily="49" charset="0"/>
                <a:cs typeface="Courier New" pitchFamily="49" charset="0"/>
              </a:rPr>
              <a:t>IPFMapView</a:t>
            </a:r>
            <a:r>
              <a:rPr lang="cs-CZ" sz="25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cs-CZ" sz="2500" dirty="0" err="1" smtClean="0">
                <a:latin typeface="Courier New" pitchFamily="49" charset="0"/>
                <a:cs typeface="Courier New" pitchFamily="49" charset="0"/>
              </a:rPr>
              <a:t>NavPoint</a:t>
            </a:r>
            <a:r>
              <a:rPr lang="cs-CZ" sz="2500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en-US" sz="25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aStar</a:t>
            </a:r>
            <a:endParaRPr lang="en-US" sz="24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ym typeface="Wingdings" pitchFamily="2" charset="2"/>
              </a:rPr>
              <a:t>Hide&amp;Seek</a:t>
            </a:r>
            <a:r>
              <a:rPr lang="en-US" dirty="0" smtClean="0">
                <a:sym typeface="Wingdings" pitchFamily="2" charset="2"/>
              </a:rPr>
              <a:t> Game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Rules, Map</a:t>
            </a:r>
          </a:p>
          <a:p>
            <a:pPr marL="925830" lvl="1" indent="-514350"/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HideAndSeekMap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ym typeface="Wingdings" pitchFamily="2" charset="2"/>
              </a:rPr>
              <a:t>Hide&amp;Seek</a:t>
            </a:r>
            <a:r>
              <a:rPr lang="en-US" dirty="0" smtClean="0">
                <a:sym typeface="Wingdings" pitchFamily="2" charset="2"/>
              </a:rPr>
              <a:t> Tournament Announcement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Picture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Already covered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D:\Documents\Prezentace-Clanky\2011 - 11 - JAAMAS\Industry-PoV\IVA_Architecture-Industry-Detai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47" y="1484784"/>
            <a:ext cx="8791041" cy="5373216"/>
          </a:xfrm>
          <a:prstGeom prst="rect">
            <a:avLst/>
          </a:prstGeom>
          <a:noFill/>
        </p:spPr>
      </p:pic>
      <p:sp>
        <p:nvSpPr>
          <p:cNvPr id="4" name="Elipsa 3"/>
          <p:cNvSpPr/>
          <p:nvPr/>
        </p:nvSpPr>
        <p:spPr>
          <a:xfrm>
            <a:off x="1691680" y="4385652"/>
            <a:ext cx="864096" cy="411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4150226" y="3480460"/>
            <a:ext cx="1152128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Elipsa 5"/>
          <p:cNvSpPr/>
          <p:nvPr/>
        </p:nvSpPr>
        <p:spPr>
          <a:xfrm>
            <a:off x="2308930" y="4663500"/>
            <a:ext cx="360040" cy="9361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1804874" y="4735418"/>
            <a:ext cx="360040" cy="7920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5765224" y="4179902"/>
            <a:ext cx="1152128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2843808" y="3824900"/>
            <a:ext cx="1152128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6084168" y="4509120"/>
            <a:ext cx="1152128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Picture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Today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D:\Documents\Prezentace-Clanky\2011 - 11 - JAAMAS\Industry-PoV\IVA_Architecture-Industry-Detai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47" y="1484784"/>
            <a:ext cx="8791041" cy="5373216"/>
          </a:xfrm>
          <a:prstGeom prst="rect">
            <a:avLst/>
          </a:prstGeom>
          <a:noFill/>
        </p:spPr>
      </p:pic>
      <p:sp>
        <p:nvSpPr>
          <p:cNvPr id="4" name="Elipsa 3"/>
          <p:cNvSpPr/>
          <p:nvPr/>
        </p:nvSpPr>
        <p:spPr>
          <a:xfrm>
            <a:off x="1691680" y="4385652"/>
            <a:ext cx="864096" cy="41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4150226" y="3480460"/>
            <a:ext cx="1152128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Elipsa 5"/>
          <p:cNvSpPr/>
          <p:nvPr/>
        </p:nvSpPr>
        <p:spPr>
          <a:xfrm>
            <a:off x="2308930" y="4663500"/>
            <a:ext cx="360040" cy="9361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1804874" y="4735418"/>
            <a:ext cx="360040" cy="7920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5765224" y="4179902"/>
            <a:ext cx="1152128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2843808" y="3824900"/>
            <a:ext cx="115212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6084168" y="4509120"/>
            <a:ext cx="1152128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menu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9986"/>
            <a:ext cx="8229600" cy="4968551"/>
          </a:xfrm>
        </p:spPr>
        <p:txBody>
          <a:bodyPr>
            <a:normAutofit fontScale="92500" lnSpcReduction="2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>
                <a:sym typeface="Wingdings" pitchFamily="2" charset="2"/>
              </a:rPr>
              <a:t>Visibility abstraction</a:t>
            </a:r>
          </a:p>
          <a:p>
            <a:pPr marL="925830" lvl="1" indent="-514350"/>
            <a:r>
              <a:rPr lang="en-US" sz="2600" b="1" dirty="0" smtClean="0">
                <a:latin typeface="+mj-lt"/>
                <a:cs typeface="Courier New" pitchFamily="49" charset="0"/>
                <a:sym typeface="Wingdings" pitchFamily="2" charset="2"/>
              </a:rPr>
              <a:t>Visibility matrix</a:t>
            </a:r>
          </a:p>
          <a:p>
            <a:pPr marL="925830" lvl="1" indent="-514350"/>
            <a:r>
              <a:rPr lang="en-US" sz="24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Visibility</a:t>
            </a:r>
            <a:endParaRPr lang="en-US" sz="2400" b="1" dirty="0" smtClean="0">
              <a:latin typeface="+mj-lt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400" b="1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this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</a:t>
            </a:r>
            <a:r>
              <a:rPr lang="en-US" sz="24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visibility</a:t>
            </a:r>
            <a:endParaRPr lang="en-US" sz="2400" b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How to reason about path</a:t>
            </a:r>
          </a:p>
          <a:p>
            <a:pPr marL="925830" lvl="1" indent="-514350"/>
            <a:r>
              <a:rPr lang="en-US" sz="2400" dirty="0" smtClean="0">
                <a:latin typeface="+mj-lt"/>
                <a:cs typeface="Courier New" pitchFamily="49" charset="0"/>
                <a:sym typeface="Wingdings" pitchFamily="2" charset="2"/>
              </a:rPr>
              <a:t>A* and custom map view</a:t>
            </a:r>
          </a:p>
          <a:p>
            <a:pPr marL="925830" lvl="1" indent="-514350"/>
            <a:r>
              <a:rPr lang="en-US" sz="25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UT2004AStar, </a:t>
            </a:r>
            <a:r>
              <a:rPr lang="cs-CZ" sz="2500" dirty="0" err="1" smtClean="0">
                <a:latin typeface="Courier New" pitchFamily="49" charset="0"/>
                <a:cs typeface="Courier New" pitchFamily="49" charset="0"/>
              </a:rPr>
              <a:t>IPFMapView</a:t>
            </a:r>
            <a:r>
              <a:rPr lang="cs-CZ" sz="25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cs-CZ" sz="2500" dirty="0" err="1" smtClean="0">
                <a:latin typeface="Courier New" pitchFamily="49" charset="0"/>
                <a:cs typeface="Courier New" pitchFamily="49" charset="0"/>
              </a:rPr>
              <a:t>NavPoint</a:t>
            </a:r>
            <a:r>
              <a:rPr lang="cs-CZ" sz="2500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en-US" sz="25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aStar</a:t>
            </a:r>
            <a:endParaRPr lang="en-US" sz="24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ym typeface="Wingdings" pitchFamily="2" charset="2"/>
              </a:rPr>
              <a:t>Hide&amp;Seek</a:t>
            </a:r>
            <a:r>
              <a:rPr lang="en-US" dirty="0" smtClean="0">
                <a:sym typeface="Wingdings" pitchFamily="2" charset="2"/>
              </a:rPr>
              <a:t> Game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Rules, Map</a:t>
            </a:r>
          </a:p>
          <a:p>
            <a:pPr marL="925830" lvl="1" indent="-514350"/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HideAndSeekMap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>
                <a:sym typeface="Wingdings" pitchFamily="2" charset="2"/>
              </a:rPr>
              <a:t>Hide&amp;Seek</a:t>
            </a:r>
            <a:r>
              <a:rPr lang="en-US" dirty="0" smtClean="0">
                <a:sym typeface="Wingdings" pitchFamily="2" charset="2"/>
              </a:rPr>
              <a:t> Tournament Announcement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Visibility Abstraction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Visibility Matrix</a:t>
            </a:r>
            <a:endParaRPr lang="en-US" sz="4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27" descr="viditelnost_3_do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632" y="4370776"/>
            <a:ext cx="3383855" cy="2298584"/>
          </a:xfrm>
        </p:spPr>
      </p:pic>
      <p:pic>
        <p:nvPicPr>
          <p:cNvPr id="6" name="Picture 20" descr="viditelnost_1_don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64088" y="4365252"/>
            <a:ext cx="2273870" cy="2304108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Visibility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class</a:t>
            </a:r>
          </a:p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</a:pPr>
            <a:r>
              <a:rPr lang="en-US" sz="2800" dirty="0" smtClean="0"/>
              <a:t>Contains </a:t>
            </a:r>
            <a:r>
              <a:rPr lang="en-US" sz="2800" dirty="0" err="1" smtClean="0"/>
              <a:t>precomputed</a:t>
            </a:r>
            <a:r>
              <a:rPr lang="en-US" sz="2800" dirty="0" smtClean="0"/>
              <a:t> visibility matrix between path points and some points on links</a:t>
            </a:r>
          </a:p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Matrices for competition maps already present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5762</TotalTime>
  <Words>1202</Words>
  <Application>Microsoft Office PowerPoint</Application>
  <PresentationFormat>Předvádění na obrazovce (4:3)</PresentationFormat>
  <Paragraphs>357</Paragraphs>
  <Slides>47</Slides>
  <Notes>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49" baseType="lpstr">
      <vt:lpstr>Module</vt:lpstr>
      <vt:lpstr>Rovnice</vt:lpstr>
      <vt:lpstr>Pogamut 3</vt:lpstr>
      <vt:lpstr>Bussiness as usual</vt:lpstr>
      <vt:lpstr>Warm Up!</vt:lpstr>
      <vt:lpstr>Assignment 5 Revisited NavigationBot</vt:lpstr>
      <vt:lpstr>Today’s menu</vt:lpstr>
      <vt:lpstr>Big Picture Already covered</vt:lpstr>
      <vt:lpstr>Big Picture Today</vt:lpstr>
      <vt:lpstr>Today’s menu</vt:lpstr>
      <vt:lpstr>Visibility Abstraction Visibility Matrix</vt:lpstr>
      <vt:lpstr>Visibility Matrix How to get to cover?</vt:lpstr>
      <vt:lpstr>Visibility Matrix Smart attack</vt:lpstr>
      <vt:lpstr>Visibility Matrix Interesting methods</vt:lpstr>
      <vt:lpstr>Visibility Matrix Visibility matrix file</vt:lpstr>
      <vt:lpstr>Today’s menu</vt:lpstr>
      <vt:lpstr>A* Algorithm Reasoning</vt:lpstr>
      <vt:lpstr>A* Algorithm Dijkstra</vt:lpstr>
      <vt:lpstr>A* Algorithm Dijkstra Example I</vt:lpstr>
      <vt:lpstr>A* Algorithm Dijkstra Example II</vt:lpstr>
      <vt:lpstr>A* Algorithm Dijkstra Example III</vt:lpstr>
      <vt:lpstr>A* Algorithm Basics</vt:lpstr>
      <vt:lpstr>A* Algorithm A* Example I</vt:lpstr>
      <vt:lpstr>A* Algorithm A* Example II</vt:lpstr>
      <vt:lpstr>A* Algorithm A* Example III</vt:lpstr>
      <vt:lpstr>A* Algorithm Basics</vt:lpstr>
      <vt:lpstr>A* Algorithm Juggling with node/link costs</vt:lpstr>
      <vt:lpstr>A* Algorithm Juggling with node/link costs</vt:lpstr>
      <vt:lpstr>A* Algorithm Juggling with node/link costs</vt:lpstr>
      <vt:lpstr>A* Algorithm Juggling with node/link costs</vt:lpstr>
      <vt:lpstr>A* Algorithm Juggling with node/link costs</vt:lpstr>
      <vt:lpstr>A* Algorithm Juggling with node/link costs</vt:lpstr>
      <vt:lpstr>A* Algorithm Juggling with node/link costs</vt:lpstr>
      <vt:lpstr>A* Algorithm Juggling with node/link costs</vt:lpstr>
      <vt:lpstr>A* Algorithm Juggling with node/link costs</vt:lpstr>
      <vt:lpstr>A* Algorithm Juggling with node/link costs</vt:lpstr>
      <vt:lpstr>A* Algorithm Juggling with node/link costs</vt:lpstr>
      <vt:lpstr>A* Algorithm Map cost tricks</vt:lpstr>
      <vt:lpstr>A* Algorithm Pogamut 3 Classes</vt:lpstr>
      <vt:lpstr>Today’s menu</vt:lpstr>
      <vt:lpstr>Hide&amp;Seek Game Children play</vt:lpstr>
      <vt:lpstr>Hide&amp;Seek Game Rules specifics</vt:lpstr>
      <vt:lpstr>Hide&amp;Seek Game Task point rewards</vt:lpstr>
      <vt:lpstr>Hide&amp;Seek Game Custom map</vt:lpstr>
      <vt:lpstr>Today’s menu</vt:lpstr>
      <vt:lpstr>Hide&amp;Seek Tournament Chance to score extra points!</vt:lpstr>
      <vt:lpstr>Assignment 6 Hide&amp;Seek Bot</vt:lpstr>
      <vt:lpstr>Send us finished assignment</vt:lpstr>
      <vt:lpstr>Questions? I sense a soul in search of answers…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Pogamut 3</dc:title>
  <dc:creator>Jimmy</dc:creator>
  <cp:lastModifiedBy>Jimmy</cp:lastModifiedBy>
  <cp:revision>300</cp:revision>
  <dcterms:created xsi:type="dcterms:W3CDTF">2010-03-09T16:35:26Z</dcterms:created>
  <dcterms:modified xsi:type="dcterms:W3CDTF">2015-03-31T15:13:51Z</dcterms:modified>
</cp:coreProperties>
</file>