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362" r:id="rId2"/>
    <p:sldId id="370" r:id="rId3"/>
    <p:sldId id="313" r:id="rId4"/>
    <p:sldId id="321" r:id="rId5"/>
    <p:sldId id="364" r:id="rId6"/>
    <p:sldId id="365" r:id="rId7"/>
    <p:sldId id="366" r:id="rId8"/>
    <p:sldId id="363" r:id="rId9"/>
    <p:sldId id="350" r:id="rId10"/>
    <p:sldId id="337" r:id="rId11"/>
    <p:sldId id="338" r:id="rId12"/>
    <p:sldId id="339" r:id="rId13"/>
    <p:sldId id="375" r:id="rId14"/>
    <p:sldId id="361" r:id="rId15"/>
    <p:sldId id="376" r:id="rId16"/>
    <p:sldId id="352" r:id="rId17"/>
    <p:sldId id="367" r:id="rId18"/>
    <p:sldId id="374" r:id="rId19"/>
    <p:sldId id="368" r:id="rId20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995" autoAdjust="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91845-2A57-47EF-8422-91A3790925AB}" type="datetimeFigureOut">
              <a:rPr lang="cs-CZ" smtClean="0"/>
              <a:pPr/>
              <a:t>30.4.2015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C37C9B-F348-4718-85E5-7D085258221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0163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37695-F253-4141-AD95-9FA42BCBA00B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4/30/2015</a:t>
            </a:fld>
            <a:endParaRPr lang="en-US" dirty="0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pPr/>
              <a:t>4/30/2015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jakub.gemrot@gmail.co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jakub.gemrot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lturl.com/vyyr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docs.google.com/forms/d/1VTe2jiXMfU5H0mtVgrKFDvQvNwfLDZhous_U_pHbXnc/viewfor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 descr="ctf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5074" y="2689705"/>
            <a:ext cx="2677406" cy="2008055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083840"/>
            <a:ext cx="8077200" cy="1673352"/>
          </a:xfrm>
        </p:spPr>
        <p:txBody>
          <a:bodyPr/>
          <a:lstStyle/>
          <a:p>
            <a:r>
              <a:rPr lang="en-US" dirty="0" err="1" smtClean="0"/>
              <a:t>Pogamut</a:t>
            </a:r>
            <a:r>
              <a:rPr lang="en-US" dirty="0" smtClean="0"/>
              <a:t> 3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556792"/>
            <a:ext cx="8077200" cy="1499616"/>
          </a:xfrm>
        </p:spPr>
        <p:txBody>
          <a:bodyPr/>
          <a:lstStyle/>
          <a:p>
            <a:r>
              <a:rPr lang="en-US" dirty="0" smtClean="0"/>
              <a:t>UT2004 bots made easy!</a:t>
            </a:r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0538" y="142875"/>
            <a:ext cx="2160587" cy="2160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14348" y="3789040"/>
            <a:ext cx="8072494" cy="139223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2160" tIns="46080" rIns="92160" bIns="46080" anchor="ctr"/>
          <a:lstStyle/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Lecture 10 </a:t>
            </a:r>
            <a:r>
              <a:rPr lang="en-GB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– CTF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604838" y="381000"/>
            <a:ext cx="4543425" cy="1392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Faculty of 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Mathematics </a:t>
            </a: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Physics</a:t>
            </a:r>
            <a:endParaRPr lang="en-GB" sz="160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Charles University 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</a:t>
            </a: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Prague</a:t>
            </a:r>
          </a:p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30</a:t>
            </a:r>
            <a:r>
              <a:rPr lang="en-GB" sz="1600" baseline="300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April 2015</a:t>
            </a:r>
            <a:endParaRPr lang="en-GB" sz="160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0" name="Picture 4" descr="D:\ut200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3" y="4714884"/>
            <a:ext cx="2851863" cy="2143116"/>
          </a:xfrm>
          <a:prstGeom prst="rect">
            <a:avLst/>
          </a:prstGeom>
          <a:noFill/>
        </p:spPr>
      </p:pic>
      <p:pic>
        <p:nvPicPr>
          <p:cNvPr id="9" name="Obrázek 8" descr="posh.png"/>
          <p:cNvPicPr>
            <a:picLocks noChangeAspect="1"/>
          </p:cNvPicPr>
          <p:nvPr/>
        </p:nvPicPr>
        <p:blipFill>
          <a:blip r:embed="rId5" cstate="print"/>
          <a:srcRect l="531"/>
          <a:stretch>
            <a:fillRect/>
          </a:stretch>
        </p:blipFill>
        <p:spPr>
          <a:xfrm>
            <a:off x="5214942" y="4500570"/>
            <a:ext cx="3312368" cy="1944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Capture the Flag (CTF)</a:t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Rules</a:t>
            </a:r>
            <a:endParaRPr lang="cs-CZ" sz="32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>
            <a:normAutofit/>
          </a:bodyPr>
          <a:lstStyle/>
          <a:p>
            <a:pPr marL="633222" indent="-514350"/>
            <a:r>
              <a:rPr lang="en-US" sz="2800" dirty="0" smtClean="0">
                <a:sym typeface="Wingdings" pitchFamily="2" charset="2"/>
              </a:rPr>
              <a:t>Players/bots are divided into two teams (red and blue).</a:t>
            </a:r>
          </a:p>
          <a:p>
            <a:pPr marL="633222" indent="-514350"/>
            <a:r>
              <a:rPr lang="en-US" sz="2800" dirty="0" smtClean="0">
                <a:sym typeface="Wingdings" pitchFamily="2" charset="2"/>
              </a:rPr>
              <a:t>Each team has a flag in his base.</a:t>
            </a:r>
          </a:p>
          <a:p>
            <a:pPr marL="633222" indent="-514350"/>
            <a:r>
              <a:rPr lang="en-US" sz="2800" dirty="0" smtClean="0">
                <a:sym typeface="Wingdings" pitchFamily="2" charset="2"/>
              </a:rPr>
              <a:t>The goal of the team is to capture the flag of the opposite team and bring it to their home base.</a:t>
            </a:r>
          </a:p>
          <a:p>
            <a:pPr marL="633222" indent="-514350"/>
            <a:r>
              <a:rPr lang="en-US" sz="2800" dirty="0" smtClean="0">
                <a:sym typeface="Wingdings" pitchFamily="2" charset="2"/>
              </a:rPr>
              <a:t>When managed, the team scores 1 point. </a:t>
            </a:r>
          </a:p>
          <a:p>
            <a:pPr marL="925830" lvl="1" indent="-514350"/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Team can only bring opposite flag home and score a point, if the team flag is in team home base!</a:t>
            </a:r>
          </a:p>
          <a:p>
            <a:pPr marL="633222" indent="-514350"/>
            <a:r>
              <a:rPr lang="en-US" sz="2800" dirty="0" smtClean="0">
                <a:sym typeface="Wingdings" pitchFamily="2" charset="2"/>
              </a:rPr>
              <a:t>If the flag is dropped it will be returned to home base after some time.</a:t>
            </a:r>
          </a:p>
        </p:txBody>
      </p:sp>
      <p:pic>
        <p:nvPicPr>
          <p:cNvPr id="4" name="Obrázek 3" descr="ctf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4830" y="5598622"/>
            <a:ext cx="1679170" cy="12593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Pogamut</a:t>
            </a:r>
            <a:r>
              <a:rPr lang="en-US" dirty="0" smtClean="0"/>
              <a:t> CTF support</a:t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Bases &amp; game status</a:t>
            </a:r>
            <a:endParaRPr lang="cs-CZ" sz="32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>
            <a:normAutofit fontScale="92500" lnSpcReduction="20000"/>
          </a:bodyPr>
          <a:lstStyle/>
          <a:p>
            <a:pPr marL="633222" indent="-514350"/>
            <a:r>
              <a:rPr lang="en-US" b="1" dirty="0" smtClean="0">
                <a:sym typeface="Wingdings" pitchFamily="2" charset="2"/>
              </a:rPr>
              <a:t>CTF module</a:t>
            </a:r>
          </a:p>
          <a:p>
            <a:pPr marL="925830" lvl="1" indent="-514350"/>
            <a:r>
              <a:rPr lang="en-US" dirty="0" smtClean="0">
                <a:solidFill>
                  <a:srgbClr val="0000CC"/>
                </a:solidFill>
                <a:sym typeface="Wingdings" pitchFamily="2" charset="2"/>
              </a:rPr>
              <a:t>this.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ctf</a:t>
            </a:r>
          </a:p>
          <a:p>
            <a:pPr marL="633222" indent="-514350"/>
            <a:r>
              <a:rPr lang="en-US" b="1" dirty="0" smtClean="0">
                <a:sym typeface="Wingdings" pitchFamily="2" charset="2"/>
              </a:rPr>
              <a:t>Where are the bases?</a:t>
            </a:r>
          </a:p>
          <a:p>
            <a:pPr marL="925830" lvl="1" indent="-514350"/>
            <a:r>
              <a:rPr lang="en-US" dirty="0" err="1" smtClean="0">
                <a:solidFill>
                  <a:srgbClr val="0000CC"/>
                </a:solidFill>
                <a:sym typeface="Wingdings" pitchFamily="2" charset="2"/>
              </a:rPr>
              <a:t>this.</a:t>
            </a:r>
            <a:r>
              <a:rPr lang="en-US" dirty="0" err="1" smtClean="0">
                <a:solidFill>
                  <a:srgbClr val="00B050"/>
                </a:solidFill>
                <a:sym typeface="Wingdings" pitchFamily="2" charset="2"/>
              </a:rPr>
              <a:t>ctf</a:t>
            </a:r>
            <a:r>
              <a:rPr lang="en-US" dirty="0" err="1" smtClean="0">
                <a:sym typeface="Wingdings" pitchFamily="2" charset="2"/>
              </a:rPr>
              <a:t>.getOurBase</a:t>
            </a:r>
            <a:r>
              <a:rPr lang="en-US" dirty="0" smtClean="0">
                <a:sym typeface="Wingdings" pitchFamily="2" charset="2"/>
              </a:rPr>
              <a:t>();	</a:t>
            </a:r>
            <a:endParaRPr lang="en-US" dirty="0" smtClean="0">
              <a:solidFill>
                <a:srgbClr val="00B050"/>
              </a:solidFill>
              <a:sym typeface="Wingdings" pitchFamily="2" charset="2"/>
            </a:endParaRPr>
          </a:p>
          <a:p>
            <a:pPr marL="925830" lvl="1" indent="-514350"/>
            <a:r>
              <a:rPr lang="en-US" dirty="0" err="1" smtClean="0">
                <a:solidFill>
                  <a:srgbClr val="0000CC"/>
                </a:solidFill>
                <a:sym typeface="Wingdings" pitchFamily="2" charset="2"/>
              </a:rPr>
              <a:t>this.</a:t>
            </a:r>
            <a:r>
              <a:rPr lang="en-US" dirty="0" err="1" smtClean="0">
                <a:solidFill>
                  <a:srgbClr val="00B050"/>
                </a:solidFill>
                <a:sym typeface="Wingdings" pitchFamily="2" charset="2"/>
              </a:rPr>
              <a:t>ctf</a:t>
            </a:r>
            <a:r>
              <a:rPr lang="en-US" dirty="0" err="1" smtClean="0">
                <a:sym typeface="Wingdings" pitchFamily="2" charset="2"/>
              </a:rPr>
              <a:t>.getEnemyBase</a:t>
            </a:r>
            <a:r>
              <a:rPr lang="en-US" dirty="0" smtClean="0">
                <a:sym typeface="Wingdings" pitchFamily="2" charset="2"/>
              </a:rPr>
              <a:t>();	</a:t>
            </a:r>
          </a:p>
          <a:p>
            <a:pPr marL="633222" indent="-514350"/>
            <a:r>
              <a:rPr lang="en-US" b="1" dirty="0" err="1" smtClean="0">
                <a:sym typeface="Wingdings" pitchFamily="2" charset="2"/>
              </a:rPr>
              <a:t>Whats</a:t>
            </a:r>
            <a:r>
              <a:rPr lang="en-US" b="1" dirty="0" smtClean="0">
                <a:sym typeface="Wingdings" pitchFamily="2" charset="2"/>
              </a:rPr>
              <a:t> the game status?</a:t>
            </a:r>
          </a:p>
          <a:p>
            <a:pPr marL="925830" lvl="1" indent="-514350"/>
            <a:r>
              <a:rPr lang="en-US" dirty="0" err="1" smtClean="0">
                <a:solidFill>
                  <a:srgbClr val="0000CC"/>
                </a:solidFill>
                <a:sym typeface="Wingdings" pitchFamily="2" charset="2"/>
              </a:rPr>
              <a:t>this.</a:t>
            </a:r>
            <a:r>
              <a:rPr lang="en-US" dirty="0" err="1" smtClean="0">
                <a:solidFill>
                  <a:srgbClr val="00B050"/>
                </a:solidFill>
                <a:sym typeface="Wingdings" pitchFamily="2" charset="2"/>
              </a:rPr>
              <a:t>ctf</a:t>
            </a:r>
            <a:r>
              <a:rPr lang="en-US" dirty="0" err="1" smtClean="0">
                <a:sym typeface="Wingdings" pitchFamily="2" charset="2"/>
              </a:rPr>
              <a:t>.canOurTeamScore</a:t>
            </a:r>
            <a:r>
              <a:rPr lang="en-US" dirty="0" smtClean="0">
                <a:sym typeface="Wingdings" pitchFamily="2" charset="2"/>
              </a:rPr>
              <a:t>();	</a:t>
            </a:r>
            <a:endParaRPr lang="en-US" dirty="0" smtClean="0">
              <a:solidFill>
                <a:srgbClr val="00B050"/>
              </a:solidFill>
              <a:sym typeface="Wingdings" pitchFamily="2" charset="2"/>
            </a:endParaRPr>
          </a:p>
          <a:p>
            <a:pPr marL="925830" lvl="1" indent="-514350"/>
            <a:r>
              <a:rPr lang="en-US" dirty="0" err="1" smtClean="0">
                <a:solidFill>
                  <a:srgbClr val="0000CC"/>
                </a:solidFill>
                <a:sym typeface="Wingdings" pitchFamily="2" charset="2"/>
              </a:rPr>
              <a:t>this.</a:t>
            </a:r>
            <a:r>
              <a:rPr lang="en-US" dirty="0" err="1" smtClean="0">
                <a:solidFill>
                  <a:srgbClr val="00B050"/>
                </a:solidFill>
                <a:sym typeface="Wingdings" pitchFamily="2" charset="2"/>
              </a:rPr>
              <a:t>ctf</a:t>
            </a:r>
            <a:r>
              <a:rPr lang="en-US" dirty="0" err="1" smtClean="0">
                <a:sym typeface="Wingdings" pitchFamily="2" charset="2"/>
              </a:rPr>
              <a:t>.canEnemyTeamScore</a:t>
            </a:r>
            <a:r>
              <a:rPr lang="en-US" dirty="0" smtClean="0">
                <a:sym typeface="Wingdings" pitchFamily="2" charset="2"/>
              </a:rPr>
              <a:t>();	</a:t>
            </a:r>
            <a:endParaRPr lang="en-US" dirty="0" smtClean="0">
              <a:solidFill>
                <a:srgbClr val="00B050"/>
              </a:solidFill>
              <a:sym typeface="Wingdings" pitchFamily="2" charset="2"/>
            </a:endParaRPr>
          </a:p>
          <a:p>
            <a:pPr marL="633222" indent="-514350"/>
            <a:r>
              <a:rPr lang="en-US" b="1" dirty="0" smtClean="0">
                <a:sym typeface="Wingdings" pitchFamily="2" charset="2"/>
              </a:rPr>
              <a:t>Am I winning?</a:t>
            </a:r>
            <a:r>
              <a:rPr lang="en-US" dirty="0" smtClean="0">
                <a:sym typeface="Wingdings" pitchFamily="2" charset="2"/>
              </a:rPr>
              <a:t>	</a:t>
            </a:r>
          </a:p>
          <a:p>
            <a:pPr marL="925830" lvl="1" indent="-514350"/>
            <a:r>
              <a:rPr lang="en-US" dirty="0" err="1" smtClean="0">
                <a:solidFill>
                  <a:srgbClr val="00B050"/>
                </a:solidFill>
                <a:sym typeface="Wingdings" pitchFamily="2" charset="2"/>
              </a:rPr>
              <a:t>game</a:t>
            </a:r>
            <a:r>
              <a:rPr lang="en-US" dirty="0" err="1" smtClean="0">
                <a:sym typeface="Wingdings" pitchFamily="2" charset="2"/>
              </a:rPr>
              <a:t>.getTeamScores</a:t>
            </a:r>
            <a:r>
              <a:rPr lang="en-US" dirty="0" smtClean="0">
                <a:sym typeface="Wingdings" pitchFamily="2" charset="2"/>
              </a:rPr>
              <a:t>();	</a:t>
            </a:r>
          </a:p>
          <a:p>
            <a:pPr marL="925830" lvl="1" indent="-514350"/>
            <a:r>
              <a:rPr lang="en-US" dirty="0" err="1" smtClean="0">
                <a:solidFill>
                  <a:srgbClr val="00B050"/>
                </a:solidFill>
              </a:rPr>
              <a:t>info</a:t>
            </a:r>
            <a:r>
              <a:rPr lang="en-US" dirty="0" err="1" smtClean="0"/>
              <a:t>.getTeamScore</a:t>
            </a:r>
            <a:r>
              <a:rPr lang="en-US" dirty="0" smtClean="0"/>
              <a:t>();</a:t>
            </a:r>
            <a:endParaRPr lang="en-US" sz="2200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Pogamut</a:t>
            </a:r>
            <a:r>
              <a:rPr lang="en-US" dirty="0" smtClean="0"/>
              <a:t> CTF support II</a:t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Flags</a:t>
            </a:r>
            <a:endParaRPr lang="cs-CZ" sz="32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>
            <a:normAutofit lnSpcReduction="10000"/>
          </a:bodyPr>
          <a:lstStyle/>
          <a:p>
            <a:pPr marL="633222" indent="-514350"/>
            <a:r>
              <a:rPr lang="en-US" b="1" dirty="0" smtClean="0">
                <a:sym typeface="Wingdings" pitchFamily="2" charset="2"/>
              </a:rPr>
              <a:t>I want my flag! </a:t>
            </a:r>
          </a:p>
          <a:p>
            <a:pPr marL="925830" lvl="1" indent="-514350"/>
            <a:r>
              <a:rPr lang="en-US" sz="2600" dirty="0" smtClean="0">
                <a:sym typeface="Wingdings" pitchFamily="2" charset="2"/>
              </a:rPr>
              <a:t>Flag is represented by </a:t>
            </a:r>
            <a:r>
              <a:rPr lang="en-US" sz="2600" b="1" dirty="0" err="1" smtClean="0">
                <a:sym typeface="Wingdings" pitchFamily="2" charset="2"/>
              </a:rPr>
              <a:t>FlagInfo</a:t>
            </a:r>
            <a:r>
              <a:rPr lang="en-US" sz="2600" dirty="0" smtClean="0">
                <a:sym typeface="Wingdings" pitchFamily="2" charset="2"/>
              </a:rPr>
              <a:t> object.</a:t>
            </a:r>
          </a:p>
          <a:p>
            <a:pPr marL="925830" lvl="1" indent="-514350"/>
            <a:r>
              <a:rPr lang="en-US" sz="2400" dirty="0" err="1" smtClean="0">
                <a:solidFill>
                  <a:srgbClr val="0000CC"/>
                </a:solidFill>
                <a:sym typeface="Wingdings" pitchFamily="2" charset="2"/>
              </a:rPr>
              <a:t>this.</a:t>
            </a:r>
            <a:r>
              <a:rPr lang="en-US" sz="2400" dirty="0" err="1" smtClean="0">
                <a:solidFill>
                  <a:srgbClr val="00B050"/>
                </a:solidFill>
                <a:sym typeface="Wingdings" pitchFamily="2" charset="2"/>
              </a:rPr>
              <a:t>ctf</a:t>
            </a:r>
            <a:r>
              <a:rPr lang="en-US" sz="2400" dirty="0" err="1" smtClean="0">
                <a:sym typeface="Wingdings" pitchFamily="2" charset="2"/>
              </a:rPr>
              <a:t>.getOurFlag</a:t>
            </a:r>
            <a:r>
              <a:rPr lang="en-US" sz="2400" dirty="0" smtClean="0">
                <a:sym typeface="Wingdings" pitchFamily="2" charset="2"/>
              </a:rPr>
              <a:t>();	</a:t>
            </a:r>
            <a:endParaRPr lang="en-US" sz="2400" dirty="0" smtClean="0">
              <a:solidFill>
                <a:srgbClr val="00B050"/>
              </a:solidFill>
              <a:sym typeface="Wingdings" pitchFamily="2" charset="2"/>
            </a:endParaRPr>
          </a:p>
          <a:p>
            <a:pPr marL="925830" lvl="1" indent="-514350"/>
            <a:r>
              <a:rPr lang="en-US" sz="2400" dirty="0" err="1" smtClean="0">
                <a:solidFill>
                  <a:srgbClr val="0000CC"/>
                </a:solidFill>
                <a:sym typeface="Wingdings" pitchFamily="2" charset="2"/>
              </a:rPr>
              <a:t>this.</a:t>
            </a:r>
            <a:r>
              <a:rPr lang="en-US" sz="2400" dirty="0" err="1" smtClean="0">
                <a:solidFill>
                  <a:srgbClr val="00B050"/>
                </a:solidFill>
                <a:sym typeface="Wingdings" pitchFamily="2" charset="2"/>
              </a:rPr>
              <a:t>ctf</a:t>
            </a:r>
            <a:r>
              <a:rPr lang="en-US" sz="2400" dirty="0" err="1" smtClean="0">
                <a:sym typeface="Wingdings" pitchFamily="2" charset="2"/>
              </a:rPr>
              <a:t>.getEnemyFlag</a:t>
            </a:r>
            <a:r>
              <a:rPr lang="en-US" sz="2400" dirty="0" smtClean="0">
                <a:sym typeface="Wingdings" pitchFamily="2" charset="2"/>
              </a:rPr>
              <a:t>();	</a:t>
            </a:r>
            <a:endParaRPr lang="en-US" sz="2400" dirty="0" smtClean="0">
              <a:solidFill>
                <a:srgbClr val="00B050"/>
              </a:solidFill>
              <a:sym typeface="Wingdings" pitchFamily="2" charset="2"/>
            </a:endParaRPr>
          </a:p>
          <a:p>
            <a:pPr marL="633222" indent="-514350"/>
            <a:r>
              <a:rPr lang="en-US" b="1" dirty="0" smtClean="0">
                <a:sym typeface="Wingdings" pitchFamily="2" charset="2"/>
              </a:rPr>
              <a:t>Is someone messing with my flag?</a:t>
            </a:r>
            <a:r>
              <a:rPr lang="en-US" dirty="0" smtClean="0">
                <a:sym typeface="Wingdings" pitchFamily="2" charset="2"/>
              </a:rPr>
              <a:t>	</a:t>
            </a:r>
          </a:p>
          <a:p>
            <a:pPr marL="925830" lvl="1" indent="-514350"/>
            <a:r>
              <a:rPr lang="en-US" sz="2400" dirty="0" err="1" smtClean="0">
                <a:solidFill>
                  <a:srgbClr val="0000CC"/>
                </a:solidFill>
                <a:sym typeface="Wingdings" pitchFamily="2" charset="2"/>
              </a:rPr>
              <a:t>this.</a:t>
            </a:r>
            <a:r>
              <a:rPr lang="en-US" sz="2400" dirty="0" err="1" smtClean="0">
                <a:solidFill>
                  <a:srgbClr val="00B050"/>
                </a:solidFill>
                <a:sym typeface="Wingdings" pitchFamily="2" charset="2"/>
              </a:rPr>
              <a:t>ctf</a:t>
            </a:r>
            <a:r>
              <a:rPr lang="en-US" sz="2400" dirty="0" err="1" smtClean="0">
                <a:sym typeface="Wingdings" pitchFamily="2" charset="2"/>
              </a:rPr>
              <a:t>.isOurFlagHome</a:t>
            </a:r>
            <a:r>
              <a:rPr lang="en-US" sz="2400" dirty="0" smtClean="0">
                <a:sym typeface="Wingdings" pitchFamily="2" charset="2"/>
              </a:rPr>
              <a:t>();</a:t>
            </a:r>
          </a:p>
          <a:p>
            <a:pPr marL="925830" lvl="1" indent="-514350"/>
            <a:r>
              <a:rPr lang="en-US" sz="2400" dirty="0" err="1" smtClean="0">
                <a:solidFill>
                  <a:srgbClr val="0000CC"/>
                </a:solidFill>
                <a:sym typeface="Wingdings" pitchFamily="2" charset="2"/>
              </a:rPr>
              <a:t>this.</a:t>
            </a:r>
            <a:r>
              <a:rPr lang="en-US" sz="2400" dirty="0" err="1" smtClean="0">
                <a:solidFill>
                  <a:srgbClr val="00B050"/>
                </a:solidFill>
                <a:sym typeface="Wingdings" pitchFamily="2" charset="2"/>
              </a:rPr>
              <a:t>ctf</a:t>
            </a:r>
            <a:r>
              <a:rPr lang="en-US" sz="2400" dirty="0" err="1" smtClean="0">
                <a:sym typeface="Wingdings" pitchFamily="2" charset="2"/>
              </a:rPr>
              <a:t>.isOurFlagHeld</a:t>
            </a:r>
            <a:r>
              <a:rPr lang="en-US" sz="2400" dirty="0" smtClean="0">
                <a:sym typeface="Wingdings" pitchFamily="2" charset="2"/>
              </a:rPr>
              <a:t>();</a:t>
            </a:r>
          </a:p>
          <a:p>
            <a:pPr marL="633222" indent="-514350"/>
            <a:r>
              <a:rPr lang="en-US" b="1" dirty="0" smtClean="0">
                <a:sym typeface="Wingdings" pitchFamily="2" charset="2"/>
              </a:rPr>
              <a:t>How about enemy flag?</a:t>
            </a:r>
            <a:endParaRPr lang="en-US" dirty="0" smtClean="0">
              <a:solidFill>
                <a:srgbClr val="00B050"/>
              </a:solidFill>
              <a:sym typeface="Wingdings" pitchFamily="2" charset="2"/>
            </a:endParaRPr>
          </a:p>
          <a:p>
            <a:pPr marL="925830" lvl="1" indent="-514350"/>
            <a:r>
              <a:rPr lang="en-US" sz="2400" dirty="0" err="1" smtClean="0">
                <a:solidFill>
                  <a:srgbClr val="0000CC"/>
                </a:solidFill>
                <a:sym typeface="Wingdings" pitchFamily="2" charset="2"/>
              </a:rPr>
              <a:t>this.</a:t>
            </a:r>
            <a:r>
              <a:rPr lang="en-US" sz="2400" dirty="0" err="1" smtClean="0">
                <a:solidFill>
                  <a:srgbClr val="00B050"/>
                </a:solidFill>
                <a:sym typeface="Wingdings" pitchFamily="2" charset="2"/>
              </a:rPr>
              <a:t>ctf</a:t>
            </a:r>
            <a:r>
              <a:rPr lang="en-US" sz="2400" dirty="0" err="1" smtClean="0">
                <a:sym typeface="Wingdings" pitchFamily="2" charset="2"/>
              </a:rPr>
              <a:t>.isEnemyFlagHome</a:t>
            </a:r>
            <a:r>
              <a:rPr lang="en-US" sz="2400" dirty="0" smtClean="0">
                <a:sym typeface="Wingdings" pitchFamily="2" charset="2"/>
              </a:rPr>
              <a:t>();</a:t>
            </a:r>
            <a:endParaRPr lang="en-US" sz="2400" dirty="0" smtClean="0">
              <a:solidFill>
                <a:srgbClr val="00B050"/>
              </a:solidFill>
              <a:sym typeface="Wingdings" pitchFamily="2" charset="2"/>
            </a:endParaRPr>
          </a:p>
          <a:p>
            <a:pPr marL="925830" lvl="1" indent="-514350"/>
            <a:r>
              <a:rPr lang="en-US" sz="2400" dirty="0" err="1" smtClean="0">
                <a:solidFill>
                  <a:srgbClr val="0000CC"/>
                </a:solidFill>
                <a:sym typeface="Wingdings" pitchFamily="2" charset="2"/>
              </a:rPr>
              <a:t>this.</a:t>
            </a:r>
            <a:r>
              <a:rPr lang="en-US" sz="2400" dirty="0" err="1" smtClean="0">
                <a:solidFill>
                  <a:srgbClr val="00B050"/>
                </a:solidFill>
                <a:sym typeface="Wingdings" pitchFamily="2" charset="2"/>
              </a:rPr>
              <a:t>ctf</a:t>
            </a:r>
            <a:r>
              <a:rPr lang="en-US" sz="2400" dirty="0" err="1" smtClean="0">
                <a:sym typeface="Wingdings" pitchFamily="2" charset="2"/>
              </a:rPr>
              <a:t>.isEnemyFlagHeld</a:t>
            </a:r>
            <a:r>
              <a:rPr lang="en-US" sz="2400" dirty="0" smtClean="0">
                <a:sym typeface="Wingdings" pitchFamily="2" charset="2"/>
              </a:rPr>
              <a:t>();</a:t>
            </a:r>
            <a:endParaRPr lang="en-US" sz="2400" dirty="0" smtClean="0">
              <a:solidFill>
                <a:srgbClr val="00B050"/>
              </a:solidFill>
              <a:sym typeface="Wingdings" pitchFamily="2" charset="2"/>
            </a:endParaRPr>
          </a:p>
          <a:p>
            <a:pPr marL="925830" lvl="1" indent="-514350"/>
            <a:endParaRPr lang="en-US" sz="2400" dirty="0" smtClean="0">
              <a:solidFill>
                <a:srgbClr val="00B050"/>
              </a:solidFill>
              <a:sym typeface="Wingdings" pitchFamily="2" charset="2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Pogamut</a:t>
            </a:r>
            <a:r>
              <a:rPr lang="en-US" dirty="0" smtClean="0"/>
              <a:t> CTF support II</a:t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Flags</a:t>
            </a:r>
            <a:endParaRPr lang="cs-CZ" sz="32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68519"/>
          </a:xfrm>
        </p:spPr>
        <p:txBody>
          <a:bodyPr>
            <a:normAutofit fontScale="70000" lnSpcReduction="20000"/>
          </a:bodyPr>
          <a:lstStyle/>
          <a:p>
            <a:pPr marL="633222" indent="-514350"/>
            <a:r>
              <a:rPr lang="en-US" b="1" dirty="0" smtClean="0">
                <a:sym typeface="Wingdings" pitchFamily="2" charset="2"/>
              </a:rPr>
              <a:t>How to set team for my bots?</a:t>
            </a:r>
          </a:p>
          <a:p>
            <a:pPr marL="925830" lvl="1" indent="-51435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925830" lvl="1" indent="-514350">
              <a:buNone/>
            </a:pPr>
            <a:r>
              <a:rPr lang="en-US" sz="2000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static </a:t>
            </a:r>
            <a:r>
              <a:rPr lang="en-US" sz="2000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int</a:t>
            </a:r>
            <a:r>
              <a:rPr lang="en-US" sz="2000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botCount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= 0;</a:t>
            </a:r>
          </a:p>
          <a:p>
            <a:pPr marL="925830" lvl="1" indent="-514350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925830" lvl="1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@Override</a:t>
            </a:r>
          </a:p>
          <a:p>
            <a:pPr marL="925830" lvl="1" indent="-514350">
              <a:buNone/>
            </a:pPr>
            <a:r>
              <a:rPr lang="en-US" sz="2000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public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Initialize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getInitializeCommand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() {</a:t>
            </a:r>
          </a:p>
          <a:p>
            <a:pPr marL="925830" lvl="1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   return new Initialize()</a:t>
            </a:r>
          </a:p>
          <a:p>
            <a:pPr marL="925830" lvl="1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.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setName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sz="2000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"</a:t>
            </a:r>
            <a:r>
              <a:rPr lang="en-US" sz="2000" dirty="0" err="1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CTFBot</a:t>
            </a:r>
            <a:r>
              <a:rPr lang="en-US" sz="2000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"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</a:t>
            </a:r>
          </a:p>
          <a:p>
            <a:pPr marL="925830" lvl="1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.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setTeam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botCount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++ % 2 == 0) ? 		</a:t>
            </a:r>
          </a:p>
          <a:p>
            <a:pPr marL="925830" lvl="1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AgentInfo.</a:t>
            </a:r>
            <a:r>
              <a:rPr lang="en-US" sz="2000" dirty="0" err="1" smtClean="0">
                <a:solidFill>
                  <a:srgbClr val="00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TEAM_BLUE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:</a:t>
            </a:r>
          </a:p>
          <a:p>
            <a:pPr marL="925830" lvl="1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AgentInfo.</a:t>
            </a:r>
            <a:r>
              <a:rPr lang="en-US" sz="2000" dirty="0" err="1" smtClean="0">
                <a:solidFill>
                  <a:srgbClr val="00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TEAM_RED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);</a:t>
            </a:r>
          </a:p>
          <a:p>
            <a:pPr marL="925830" lvl="1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}</a:t>
            </a:r>
          </a:p>
          <a:p>
            <a:pPr marL="925830" lvl="1" indent="-514350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925830" lvl="1" indent="-514350">
              <a:buNone/>
            </a:pPr>
            <a:r>
              <a:rPr lang="en-US" sz="2000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public static void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main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(String[]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args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 </a:t>
            </a:r>
            <a:r>
              <a:rPr lang="en-US" sz="2000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throws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PogamutException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</a:p>
          <a:p>
            <a:pPr marL="925830" lvl="1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{</a:t>
            </a:r>
          </a:p>
          <a:p>
            <a:pPr marL="925830" lvl="1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new UT2004BotRunner(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DuelBotLogic.</a:t>
            </a:r>
            <a:r>
              <a:rPr lang="en-US" sz="2000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</a:t>
            </a:r>
            <a:r>
              <a:rPr lang="en-US" sz="2000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“</a:t>
            </a:r>
            <a:r>
              <a:rPr lang="en-US" sz="2000" dirty="0" err="1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CTFBot</a:t>
            </a:r>
            <a:r>
              <a:rPr lang="en-US" sz="2000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"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</a:t>
            </a:r>
          </a:p>
          <a:p>
            <a:pPr marL="925830" lvl="1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.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setMain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(true)</a:t>
            </a:r>
          </a:p>
          <a:p>
            <a:pPr marL="925830" lvl="1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.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setLogLevel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Level.</a:t>
            </a:r>
            <a:r>
              <a:rPr lang="en-US" sz="2000" dirty="0" err="1" smtClean="0">
                <a:solidFill>
                  <a:srgbClr val="00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WARNING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</a:t>
            </a:r>
          </a:p>
          <a:p>
            <a:pPr marL="925830" lvl="1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startAgents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(4);</a:t>
            </a:r>
          </a:p>
          <a:p>
            <a:pPr marL="925830" lvl="1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   }</a:t>
            </a:r>
          </a:p>
          <a:p>
            <a:pPr marL="925830" lvl="1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}</a:t>
            </a:r>
          </a:p>
          <a:p>
            <a:pPr marL="925830" lvl="1" indent="-514350"/>
            <a:endParaRPr lang="en-US" sz="2400" dirty="0" smtClean="0">
              <a:solidFill>
                <a:srgbClr val="00B050"/>
              </a:solidFill>
              <a:sym typeface="Wingdings" pitchFamily="2" charset="2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Pogamut</a:t>
            </a:r>
            <a:r>
              <a:rPr lang="en-US" dirty="0" smtClean="0"/>
              <a:t> CTF support III</a:t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(Crude) Team communication</a:t>
            </a:r>
            <a:endParaRPr lang="cs-CZ" sz="32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>
            <a:normAutofit fontScale="92500" lnSpcReduction="20000"/>
          </a:bodyPr>
          <a:lstStyle/>
          <a:p>
            <a:pPr marL="633222" indent="-514350"/>
            <a:r>
              <a:rPr lang="en-US" sz="3000" dirty="0" smtClean="0">
                <a:sym typeface="Wingdings" pitchFamily="2" charset="2"/>
              </a:rPr>
              <a:t>Use </a:t>
            </a:r>
            <a:r>
              <a:rPr lang="en-US" sz="3000" b="1" dirty="0" err="1" smtClean="0">
                <a:sym typeface="Wingdings" pitchFamily="2" charset="2"/>
              </a:rPr>
              <a:t>SendMessage</a:t>
            </a:r>
            <a:r>
              <a:rPr lang="en-US" sz="3000" b="1" dirty="0" smtClean="0">
                <a:sym typeface="Wingdings" pitchFamily="2" charset="2"/>
              </a:rPr>
              <a:t> </a:t>
            </a:r>
            <a:r>
              <a:rPr lang="en-US" sz="3000" dirty="0" smtClean="0">
                <a:sym typeface="Wingdings" pitchFamily="2" charset="2"/>
              </a:rPr>
              <a:t>command.</a:t>
            </a:r>
          </a:p>
          <a:p>
            <a:pPr marL="925830" lvl="1" indent="-514350">
              <a:buNone/>
            </a:pPr>
            <a:r>
              <a:rPr lang="en-US" sz="2000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2000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this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act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.act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</a:p>
          <a:p>
            <a:pPr marL="925830" lvl="1" indent="-514350">
              <a:buNone/>
            </a:pPr>
            <a:r>
              <a:rPr lang="en-US" sz="2000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		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SendMessage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()</a:t>
            </a:r>
          </a:p>
          <a:p>
            <a:pPr marL="925830" lvl="1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.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setTeamIndex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info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.getTeam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()).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setText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(“Help”)</a:t>
            </a:r>
          </a:p>
          <a:p>
            <a:pPr marL="925830" lvl="1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);</a:t>
            </a:r>
          </a:p>
          <a:p>
            <a:pPr marL="1191006" lvl="2" indent="-514350"/>
            <a:endParaRPr lang="en-US" sz="1600" dirty="0" smtClean="0">
              <a:sym typeface="Wingdings" pitchFamily="2" charset="2"/>
            </a:endParaRPr>
          </a:p>
          <a:p>
            <a:pPr marL="633222" indent="-514350"/>
            <a:r>
              <a:rPr lang="en-US" dirty="0" smtClean="0">
                <a:sym typeface="Wingdings" pitchFamily="2" charset="2"/>
              </a:rPr>
              <a:t>Listen to team message with </a:t>
            </a:r>
            <a:r>
              <a:rPr lang="en-US" b="1" dirty="0" err="1" smtClean="0">
                <a:sym typeface="Wingdings" pitchFamily="2" charset="2"/>
              </a:rPr>
              <a:t>TeamChat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event.</a:t>
            </a:r>
            <a:endParaRPr lang="en-US" sz="900" dirty="0" smtClean="0">
              <a:solidFill>
                <a:srgbClr val="00B050"/>
              </a:solidFill>
              <a:sym typeface="Wingdings" pitchFamily="2" charset="2"/>
            </a:endParaRPr>
          </a:p>
          <a:p>
            <a:pPr marL="925830" lvl="1" indent="-514350">
              <a:buNone/>
            </a:pPr>
            <a:r>
              <a:rPr lang="en-US" sz="2000" dirty="0" smtClean="0">
                <a:sym typeface="Wingdings" pitchFamily="2" charset="2"/>
              </a:rPr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EventListener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eventClass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TeamChat</a:t>
            </a:r>
            <a:r>
              <a:rPr lang="en-US" sz="2000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.class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</a:t>
            </a:r>
          </a:p>
          <a:p>
            <a:pPr marL="925830" lvl="1" indent="-514350">
              <a:buNone/>
            </a:pPr>
            <a:r>
              <a:rPr lang="en-US" sz="2000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	public void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teamChat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TeamChat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event) {</a:t>
            </a:r>
          </a:p>
          <a:p>
            <a:pPr marL="925830" lvl="1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…</a:t>
            </a:r>
          </a:p>
          <a:p>
            <a:pPr marL="925830" lvl="1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}</a:t>
            </a:r>
          </a:p>
          <a:p>
            <a:pPr marL="925830" lvl="1" indent="-514350">
              <a:buNone/>
            </a:pPr>
            <a:endParaRPr lang="en-US" sz="2000" dirty="0" smtClean="0">
              <a:sym typeface="Wingdings" pitchFamily="2" charset="2"/>
            </a:endParaRPr>
          </a:p>
          <a:p>
            <a:pPr marL="633222" indent="-514350"/>
            <a:r>
              <a:rPr lang="en-US" sz="2400" dirty="0" smtClean="0">
                <a:sym typeface="Wingdings" pitchFamily="2" charset="2"/>
              </a:rPr>
              <a:t>OLD AND SLOW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Capture The Flag</a:t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The Strategy</a:t>
            </a:r>
            <a:endParaRPr lang="cs-CZ" sz="32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>
            <a:normAutofit/>
          </a:bodyPr>
          <a:lstStyle/>
          <a:p>
            <a:pPr marL="633222" indent="-514350"/>
            <a:r>
              <a:rPr lang="en-US" sz="2400" dirty="0" smtClean="0">
                <a:sym typeface="Wingdings" pitchFamily="2" charset="2"/>
              </a:rPr>
              <a:t>Divide area to HOME | MID | ENEMY</a:t>
            </a:r>
          </a:p>
          <a:p>
            <a:pPr marL="925830" lvl="1" indent="-514350"/>
            <a:r>
              <a:rPr lang="en-US" sz="2000" dirty="0" smtClean="0">
                <a:sym typeface="Wingdings" pitchFamily="2" charset="2"/>
              </a:rPr>
              <a:t>Find shortest-paths between </a:t>
            </a:r>
            <a:r>
              <a:rPr lang="en-US" sz="2000" dirty="0" err="1" smtClean="0">
                <a:sym typeface="Wingdings" pitchFamily="2" charset="2"/>
              </a:rPr>
              <a:t>NavPoint</a:t>
            </a:r>
            <a:r>
              <a:rPr lang="en-US" sz="2000" dirty="0" smtClean="0">
                <a:sym typeface="Wingdings" pitchFamily="2" charset="2"/>
              </a:rPr>
              <a:t> and the home/enemy base, assess their ratio</a:t>
            </a:r>
          </a:p>
          <a:p>
            <a:pPr marL="925830" lvl="1" indent="-514350"/>
            <a:r>
              <a:rPr lang="en-US" sz="2000" dirty="0" smtClean="0">
                <a:sym typeface="Wingdings" pitchFamily="2" charset="2"/>
              </a:rPr>
              <a:t>At HOME =&gt; So called DEFENDER</a:t>
            </a:r>
          </a:p>
          <a:p>
            <a:pPr marL="925830" lvl="1" indent="-514350"/>
            <a:r>
              <a:rPr lang="en-US" sz="2000" dirty="0" smtClean="0">
                <a:sym typeface="Wingdings" pitchFamily="2" charset="2"/>
              </a:rPr>
              <a:t>At MID =&gt; So called ROAMER</a:t>
            </a:r>
          </a:p>
          <a:p>
            <a:pPr marL="925830" lvl="1" indent="-514350"/>
            <a:r>
              <a:rPr lang="en-US" sz="2000" dirty="0" smtClean="0">
                <a:sym typeface="Wingdings" pitchFamily="2" charset="2"/>
              </a:rPr>
              <a:t>At ENEMY =&gt; So called ATTACKER</a:t>
            </a:r>
          </a:p>
          <a:p>
            <a:pPr marL="633222" indent="-514350"/>
            <a:r>
              <a:rPr lang="en-US" sz="2400" dirty="0" smtClean="0">
                <a:sym typeface="Wingdings" pitchFamily="2" charset="2"/>
              </a:rPr>
              <a:t>Find “different paths” between HOME/ENEMY base</a:t>
            </a:r>
          </a:p>
          <a:p>
            <a:pPr marL="925830" lvl="1" indent="-514350"/>
            <a:r>
              <a:rPr lang="en-US" sz="2000" dirty="0" smtClean="0">
                <a:sym typeface="Wingdings" pitchFamily="2" charset="2"/>
              </a:rPr>
              <a:t>Find shortest path</a:t>
            </a:r>
          </a:p>
          <a:p>
            <a:pPr marL="925830" lvl="1" indent="-514350"/>
            <a:r>
              <a:rPr lang="en-US" sz="2000" dirty="0" smtClean="0">
                <a:sym typeface="Wingdings" pitchFamily="2" charset="2"/>
              </a:rPr>
              <a:t>Use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AStar</a:t>
            </a:r>
            <a:r>
              <a:rPr lang="en-US" sz="2000" dirty="0" smtClean="0">
                <a:sym typeface="Wingdings" pitchFamily="2" charset="2"/>
              </a:rPr>
              <a:t> to find other paths (distance between </a:t>
            </a:r>
            <a:r>
              <a:rPr lang="en-US" sz="2000" dirty="0" err="1" smtClean="0">
                <a:sym typeface="Wingdings" pitchFamily="2" charset="2"/>
              </a:rPr>
              <a:t>navpoint</a:t>
            </a:r>
            <a:r>
              <a:rPr lang="en-US" sz="2000" dirty="0" smtClean="0">
                <a:sym typeface="Wingdings" pitchFamily="2" charset="2"/>
              </a:rPr>
              <a:t> and </a:t>
            </a:r>
            <a:r>
              <a:rPr lang="en-US" sz="2000" dirty="0" err="1" smtClean="0">
                <a:sym typeface="Wingdings" pitchFamily="2" charset="2"/>
              </a:rPr>
              <a:t>existign</a:t>
            </a:r>
            <a:r>
              <a:rPr lang="en-US" sz="2000" dirty="0" smtClean="0">
                <a:sym typeface="Wingdings" pitchFamily="2" charset="2"/>
              </a:rPr>
              <a:t> paths must be greater than N)</a:t>
            </a:r>
          </a:p>
          <a:p>
            <a:pPr marL="925830" lvl="1" indent="-514350"/>
            <a:r>
              <a:rPr lang="en-US" sz="2000" dirty="0" smtClean="0">
                <a:sym typeface="Wingdings" pitchFamily="2" charset="2"/>
              </a:rPr>
              <a:t>Use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UT2004Draw</a:t>
            </a:r>
            <a:r>
              <a:rPr lang="en-US" sz="2000" dirty="0" smtClean="0">
                <a:sym typeface="Wingdings" pitchFamily="2" charset="2"/>
              </a:rPr>
              <a:t> to visualize found path</a:t>
            </a:r>
          </a:p>
          <a:p>
            <a:pPr marL="1191006" lvl="2" indent="-514350"/>
            <a:r>
              <a:rPr lang="en-US" sz="1600" dirty="0" smtClean="0">
                <a:sym typeface="Wingdings" pitchFamily="2" charset="2"/>
              </a:rPr>
              <a:t>E.g. debug this code separately from the </a:t>
            </a:r>
            <a:r>
              <a:rPr lang="en-US" sz="1600" dirty="0" err="1" smtClean="0">
                <a:sym typeface="Wingdings" pitchFamily="2" charset="2"/>
              </a:rPr>
              <a:t>bot’s</a:t>
            </a:r>
            <a:r>
              <a:rPr lang="en-US" sz="1600" dirty="0" smtClean="0">
                <a:sym typeface="Wingdings" pitchFamily="2" charset="2"/>
              </a:rPr>
              <a:t> code</a:t>
            </a:r>
          </a:p>
          <a:p>
            <a:pPr marL="633222" indent="-514350"/>
            <a:endParaRPr lang="en-US" sz="2400" dirty="0" smtClean="0">
              <a:sym typeface="Wingdings" pitchFamily="2" charset="2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Assignment</a:t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(or Homework)</a:t>
            </a:r>
            <a:endParaRPr lang="cs-CZ" sz="32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1844824"/>
            <a:ext cx="8229600" cy="4752528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Create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CTFBot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yaPOSH</a:t>
            </a:r>
            <a:endParaRPr lang="en-US" sz="3200" b="1" dirty="0" smtClean="0"/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2800" dirty="0" smtClean="0"/>
              <a:t>Arm yourself before going into action!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2800" dirty="0" smtClean="0"/>
              <a:t>Try to get enemy flag!</a:t>
            </a:r>
            <a:endParaRPr lang="en-US" sz="800" dirty="0" smtClean="0"/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800" dirty="0" smtClean="0"/>
              <a:t>Try to get your flag, if it is stolen!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800" dirty="0" smtClean="0"/>
              <a:t>Use map CTF-</a:t>
            </a:r>
            <a:r>
              <a:rPr lang="en-US" sz="2800" dirty="0" err="1" smtClean="0"/>
              <a:t>LostFaith</a:t>
            </a:r>
            <a:endParaRPr lang="en-US" sz="2800" dirty="0" smtClean="0"/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800" dirty="0" smtClean="0"/>
              <a:t>Play at least 4v4</a:t>
            </a:r>
          </a:p>
          <a:p>
            <a:pPr marL="1353312" lvl="2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400" i="1" dirty="0" smtClean="0"/>
              <a:t>But first debug your </a:t>
            </a:r>
            <a:r>
              <a:rPr lang="en-US" sz="2400" i="1" dirty="0" err="1" smtClean="0"/>
              <a:t>bot</a:t>
            </a:r>
            <a:r>
              <a:rPr lang="en-US" sz="2400" i="1" dirty="0" smtClean="0"/>
              <a:t> in 1v0 or 1v1!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800" dirty="0" smtClean="0"/>
              <a:t>You do not have to include team cooperation at this point</a:t>
            </a:r>
          </a:p>
          <a:p>
            <a:pPr marL="1353312" lvl="2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400" i="1" dirty="0" smtClean="0"/>
              <a:t>Even though you may prepare your code for it ;)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Assigment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Cheatsheet</a:t>
            </a:r>
            <a:endParaRPr lang="cs-CZ" sz="32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>
            <a:normAutofit fontScale="77500" lnSpcReduction="20000"/>
          </a:bodyPr>
          <a:lstStyle/>
          <a:p>
            <a:pPr marL="633222" indent="-514350"/>
            <a:r>
              <a:rPr lang="en-US" b="1" dirty="0" smtClean="0">
                <a:sym typeface="Wingdings" pitchFamily="2" charset="2"/>
              </a:rPr>
              <a:t>Locations of interest</a:t>
            </a:r>
          </a:p>
          <a:p>
            <a:pPr marL="925830" lvl="1" indent="-514350"/>
            <a:r>
              <a:rPr lang="en-US" dirty="0" err="1" smtClean="0">
                <a:solidFill>
                  <a:srgbClr val="0000CC"/>
                </a:solidFill>
                <a:sym typeface="Wingdings" pitchFamily="2" charset="2"/>
              </a:rPr>
              <a:t>this.</a:t>
            </a:r>
            <a:r>
              <a:rPr lang="en-US" dirty="0" err="1" smtClean="0">
                <a:solidFill>
                  <a:srgbClr val="00B050"/>
                </a:solidFill>
                <a:sym typeface="Wingdings" pitchFamily="2" charset="2"/>
              </a:rPr>
              <a:t>ctf</a:t>
            </a:r>
            <a:r>
              <a:rPr lang="en-US" dirty="0" err="1" smtClean="0">
                <a:sym typeface="Wingdings" pitchFamily="2" charset="2"/>
              </a:rPr>
              <a:t>.getOurBase</a:t>
            </a:r>
            <a:r>
              <a:rPr lang="en-US" dirty="0" smtClean="0">
                <a:sym typeface="Wingdings" pitchFamily="2" charset="2"/>
              </a:rPr>
              <a:t>();	</a:t>
            </a:r>
            <a:endParaRPr lang="en-US" dirty="0" smtClean="0">
              <a:solidFill>
                <a:srgbClr val="00B050"/>
              </a:solidFill>
              <a:sym typeface="Wingdings" pitchFamily="2" charset="2"/>
            </a:endParaRPr>
          </a:p>
          <a:p>
            <a:pPr marL="925830" lvl="1" indent="-514350"/>
            <a:r>
              <a:rPr lang="en-US" dirty="0" err="1" smtClean="0">
                <a:solidFill>
                  <a:srgbClr val="0000CC"/>
                </a:solidFill>
                <a:sym typeface="Wingdings" pitchFamily="2" charset="2"/>
              </a:rPr>
              <a:t>this.</a:t>
            </a:r>
            <a:r>
              <a:rPr lang="en-US" dirty="0" err="1" smtClean="0">
                <a:solidFill>
                  <a:srgbClr val="00B050"/>
                </a:solidFill>
                <a:sym typeface="Wingdings" pitchFamily="2" charset="2"/>
              </a:rPr>
              <a:t>ctf</a:t>
            </a:r>
            <a:r>
              <a:rPr lang="en-US" dirty="0" err="1" smtClean="0">
                <a:sym typeface="Wingdings" pitchFamily="2" charset="2"/>
              </a:rPr>
              <a:t>.getEnemyBase</a:t>
            </a:r>
            <a:r>
              <a:rPr lang="en-US" dirty="0" smtClean="0">
                <a:sym typeface="Wingdings" pitchFamily="2" charset="2"/>
              </a:rPr>
              <a:t>();</a:t>
            </a:r>
          </a:p>
          <a:p>
            <a:pPr marL="633222" indent="-514350"/>
            <a:r>
              <a:rPr lang="en-US" b="1" dirty="0" smtClean="0">
                <a:sym typeface="Wingdings" pitchFamily="2" charset="2"/>
              </a:rPr>
              <a:t>Useful info about the game (could be senses)</a:t>
            </a:r>
          </a:p>
          <a:p>
            <a:pPr marL="925830" lvl="1" indent="-514350"/>
            <a:r>
              <a:rPr lang="en-US" dirty="0" err="1" smtClean="0">
                <a:solidFill>
                  <a:srgbClr val="0000CC"/>
                </a:solidFill>
                <a:sym typeface="Wingdings" pitchFamily="2" charset="2"/>
              </a:rPr>
              <a:t>this.</a:t>
            </a:r>
            <a:r>
              <a:rPr lang="en-US" dirty="0" err="1" smtClean="0">
                <a:solidFill>
                  <a:srgbClr val="00B050"/>
                </a:solidFill>
                <a:sym typeface="Wingdings" pitchFamily="2" charset="2"/>
              </a:rPr>
              <a:t>ctf</a:t>
            </a:r>
            <a:r>
              <a:rPr lang="en-US" dirty="0" err="1" smtClean="0">
                <a:sym typeface="Wingdings" pitchFamily="2" charset="2"/>
              </a:rPr>
              <a:t>.canOurTeamScore</a:t>
            </a:r>
            <a:r>
              <a:rPr lang="en-US" dirty="0" smtClean="0">
                <a:sym typeface="Wingdings" pitchFamily="2" charset="2"/>
              </a:rPr>
              <a:t>();	</a:t>
            </a:r>
            <a:endParaRPr lang="en-US" dirty="0" smtClean="0">
              <a:solidFill>
                <a:srgbClr val="00B050"/>
              </a:solidFill>
              <a:sym typeface="Wingdings" pitchFamily="2" charset="2"/>
            </a:endParaRPr>
          </a:p>
          <a:p>
            <a:pPr marL="925830" lvl="1" indent="-514350"/>
            <a:r>
              <a:rPr lang="en-US" dirty="0" err="1" smtClean="0">
                <a:solidFill>
                  <a:srgbClr val="0000CC"/>
                </a:solidFill>
                <a:sym typeface="Wingdings" pitchFamily="2" charset="2"/>
              </a:rPr>
              <a:t>this.</a:t>
            </a:r>
            <a:r>
              <a:rPr lang="en-US" dirty="0" err="1" smtClean="0">
                <a:solidFill>
                  <a:srgbClr val="00B050"/>
                </a:solidFill>
                <a:sym typeface="Wingdings" pitchFamily="2" charset="2"/>
              </a:rPr>
              <a:t>ctf</a:t>
            </a:r>
            <a:r>
              <a:rPr lang="en-US" dirty="0" err="1" smtClean="0">
                <a:sym typeface="Wingdings" pitchFamily="2" charset="2"/>
              </a:rPr>
              <a:t>.canEnemyTeamScore</a:t>
            </a:r>
            <a:r>
              <a:rPr lang="en-US" dirty="0" smtClean="0">
                <a:sym typeface="Wingdings" pitchFamily="2" charset="2"/>
              </a:rPr>
              <a:t>();</a:t>
            </a:r>
          </a:p>
          <a:p>
            <a:pPr marL="925830" lvl="1" indent="-514350"/>
            <a:r>
              <a:rPr lang="en-US" dirty="0" err="1" smtClean="0">
                <a:solidFill>
                  <a:srgbClr val="0000CC"/>
                </a:solidFill>
                <a:sym typeface="Wingdings" pitchFamily="2" charset="2"/>
              </a:rPr>
              <a:t>this.</a:t>
            </a:r>
            <a:r>
              <a:rPr lang="en-US" dirty="0" err="1" smtClean="0">
                <a:solidFill>
                  <a:srgbClr val="00B050"/>
                </a:solidFill>
                <a:sym typeface="Wingdings" pitchFamily="2" charset="2"/>
              </a:rPr>
              <a:t>ctf</a:t>
            </a:r>
            <a:r>
              <a:rPr lang="en-US" dirty="0" err="1" smtClean="0">
                <a:sym typeface="Wingdings" pitchFamily="2" charset="2"/>
              </a:rPr>
              <a:t>.isEnemyFlagHome</a:t>
            </a:r>
            <a:r>
              <a:rPr lang="en-US" dirty="0" smtClean="0">
                <a:sym typeface="Wingdings" pitchFamily="2" charset="2"/>
              </a:rPr>
              <a:t>();</a:t>
            </a:r>
          </a:p>
          <a:p>
            <a:pPr marL="925830" lvl="1" indent="-514350"/>
            <a:r>
              <a:rPr lang="en-US" dirty="0" err="1" smtClean="0">
                <a:solidFill>
                  <a:srgbClr val="0000CC"/>
                </a:solidFill>
                <a:sym typeface="Wingdings" pitchFamily="2" charset="2"/>
              </a:rPr>
              <a:t>this.</a:t>
            </a:r>
            <a:r>
              <a:rPr lang="en-US" dirty="0" err="1" smtClean="0">
                <a:solidFill>
                  <a:srgbClr val="00B050"/>
                </a:solidFill>
                <a:sym typeface="Wingdings" pitchFamily="2" charset="2"/>
              </a:rPr>
              <a:t>ctf</a:t>
            </a:r>
            <a:r>
              <a:rPr lang="en-US" dirty="0" err="1" smtClean="0">
                <a:sym typeface="Wingdings" pitchFamily="2" charset="2"/>
              </a:rPr>
              <a:t>.isOurFlagHeld</a:t>
            </a:r>
            <a:r>
              <a:rPr lang="en-US" dirty="0" smtClean="0">
                <a:sym typeface="Wingdings" pitchFamily="2" charset="2"/>
              </a:rPr>
              <a:t>();</a:t>
            </a:r>
            <a:endParaRPr lang="en-US" dirty="0" smtClean="0">
              <a:solidFill>
                <a:srgbClr val="00B050"/>
              </a:solidFill>
              <a:sym typeface="Wingdings" pitchFamily="2" charset="2"/>
            </a:endParaRPr>
          </a:p>
          <a:p>
            <a:pPr marL="925830" lvl="1" indent="-514350"/>
            <a:r>
              <a:rPr lang="en-US" dirty="0" err="1" smtClean="0">
                <a:solidFill>
                  <a:srgbClr val="0000CC"/>
                </a:solidFill>
                <a:sym typeface="Wingdings" pitchFamily="2" charset="2"/>
              </a:rPr>
              <a:t>this.</a:t>
            </a:r>
            <a:r>
              <a:rPr lang="en-US" dirty="0" err="1" smtClean="0">
                <a:solidFill>
                  <a:srgbClr val="00B050"/>
                </a:solidFill>
                <a:sym typeface="Wingdings" pitchFamily="2" charset="2"/>
              </a:rPr>
              <a:t>ctf</a:t>
            </a:r>
            <a:r>
              <a:rPr lang="en-US" dirty="0" err="1" smtClean="0">
                <a:sym typeface="Wingdings" pitchFamily="2" charset="2"/>
              </a:rPr>
              <a:t>.isBotCarryingEnemyFlag</a:t>
            </a:r>
            <a:r>
              <a:rPr lang="en-US" dirty="0" smtClean="0">
                <a:sym typeface="Wingdings" pitchFamily="2" charset="2"/>
              </a:rPr>
              <a:t>();</a:t>
            </a:r>
          </a:p>
          <a:p>
            <a:pPr marL="1191006" lvl="2" indent="-514350"/>
            <a:r>
              <a:rPr lang="en-US" dirty="0" smtClean="0">
                <a:sym typeface="Wingdings" pitchFamily="2" charset="2"/>
              </a:rPr>
              <a:t>Our </a:t>
            </a:r>
            <a:r>
              <a:rPr lang="en-US" dirty="0" err="1" smtClean="0">
                <a:sym typeface="Wingdings" pitchFamily="2" charset="2"/>
              </a:rPr>
              <a:t>bot</a:t>
            </a:r>
            <a:endParaRPr lang="en-US" dirty="0" smtClean="0">
              <a:sym typeface="Wingdings" pitchFamily="2" charset="2"/>
            </a:endParaRPr>
          </a:p>
          <a:p>
            <a:pPr marL="633222" indent="-514350"/>
            <a:r>
              <a:rPr lang="en-US" dirty="0" smtClean="0">
                <a:sym typeface="Wingdings" pitchFamily="2" charset="2"/>
              </a:rPr>
              <a:t>Flag is represented by </a:t>
            </a:r>
            <a:r>
              <a:rPr lang="en-US" dirty="0" err="1" smtClean="0">
                <a:sym typeface="Wingdings" pitchFamily="2" charset="2"/>
              </a:rPr>
              <a:t>FlagInfo</a:t>
            </a:r>
            <a:r>
              <a:rPr lang="en-US" dirty="0" smtClean="0">
                <a:sym typeface="Wingdings" pitchFamily="2" charset="2"/>
              </a:rPr>
              <a:t> object</a:t>
            </a:r>
          </a:p>
          <a:p>
            <a:pPr marL="925830" lvl="1" indent="-514350"/>
            <a:r>
              <a:rPr lang="en-US" dirty="0" err="1" smtClean="0">
                <a:solidFill>
                  <a:srgbClr val="0000CC"/>
                </a:solidFill>
                <a:sym typeface="Wingdings" pitchFamily="2" charset="2"/>
              </a:rPr>
              <a:t>this.</a:t>
            </a:r>
            <a:r>
              <a:rPr lang="en-US" dirty="0" err="1" smtClean="0">
                <a:solidFill>
                  <a:srgbClr val="00B050"/>
                </a:solidFill>
                <a:sym typeface="Wingdings" pitchFamily="2" charset="2"/>
              </a:rPr>
              <a:t>ctf</a:t>
            </a:r>
            <a:r>
              <a:rPr lang="en-US" dirty="0" err="1" smtClean="0">
                <a:sym typeface="Wingdings" pitchFamily="2" charset="2"/>
              </a:rPr>
              <a:t>.getOurFlag</a:t>
            </a:r>
            <a:r>
              <a:rPr lang="en-US" dirty="0" smtClean="0">
                <a:sym typeface="Wingdings" pitchFamily="2" charset="2"/>
              </a:rPr>
              <a:t>();	</a:t>
            </a:r>
          </a:p>
          <a:p>
            <a:pPr marL="1191006" lvl="2" indent="-514350"/>
            <a:r>
              <a:rPr lang="en-US" dirty="0" smtClean="0">
                <a:sym typeface="Wingdings" pitchFamily="2" charset="2"/>
              </a:rPr>
              <a:t>Can check </a:t>
            </a:r>
            <a:r>
              <a:rPr lang="en-US" dirty="0" err="1" smtClean="0">
                <a:sym typeface="Wingdings" pitchFamily="2" charset="2"/>
              </a:rPr>
              <a:t>isVisible</a:t>
            </a:r>
            <a:r>
              <a:rPr lang="en-US" dirty="0" smtClean="0">
                <a:sym typeface="Wingdings" pitchFamily="2" charset="2"/>
              </a:rPr>
              <a:t>()…</a:t>
            </a:r>
          </a:p>
          <a:p>
            <a:pPr marL="925830" lvl="1" indent="-514350"/>
            <a:endParaRPr lang="en-US" dirty="0" smtClean="0">
              <a:sym typeface="Wingdings" pitchFamily="2" charset="2"/>
            </a:endParaRPr>
          </a:p>
          <a:p>
            <a:pPr marL="925830" lvl="1" indent="-514350"/>
            <a:endParaRPr lang="en-US" sz="2400" dirty="0" smtClean="0">
              <a:solidFill>
                <a:srgbClr val="00B050"/>
              </a:solidFill>
              <a:sym typeface="Wingdings" pitchFamily="2" charset="2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Send us finished assignment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46856" y="1827727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lvl="0" indent="-320040">
              <a:buClr>
                <a:schemeClr val="accent1"/>
              </a:buClr>
              <a:buSzPct val="80000"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67544" y="1844824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51520" y="1772816"/>
            <a:ext cx="8712968" cy="4896544"/>
          </a:xfrm>
          <a:prstGeom prst="rect">
            <a:avLst/>
          </a:prstGeom>
        </p:spPr>
        <p:txBody>
          <a:bodyPr vert="horz" lIns="54864" tIns="91440" rtlCol="0">
            <a:normAutofit fontScale="55000" lnSpcReduction="20000"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n-US" sz="3600" baseline="0" dirty="0" smtClean="0"/>
              <a:t>Via e-</a:t>
            </a:r>
            <a:r>
              <a:rPr lang="en-US" sz="3600" dirty="0" smtClean="0"/>
              <a:t>mail:</a:t>
            </a:r>
          </a:p>
          <a:p>
            <a:pPr marL="438912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300" i="1" dirty="0" smtClean="0"/>
              <a:t>Subject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smtClean="0"/>
              <a:t>“Pogamut homework 2015 – Assignment X”</a:t>
            </a:r>
          </a:p>
          <a:p>
            <a:pPr marL="1353312" lvl="2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smtClean="0"/>
              <a:t>Replace </a:t>
            </a:r>
            <a:r>
              <a:rPr lang="en-US" sz="2900" dirty="0" smtClean="0">
                <a:latin typeface="Courier New" pitchFamily="49" charset="0"/>
                <a:cs typeface="Courier New" pitchFamily="49" charset="0"/>
              </a:rPr>
              <a:t>‘X’</a:t>
            </a:r>
            <a:r>
              <a:rPr lang="en-US" sz="3200" dirty="0" smtClean="0"/>
              <a:t> with the assignment number and the subject has to be without quotes of course</a:t>
            </a:r>
          </a:p>
          <a:p>
            <a:pPr marL="1353312" lvl="2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smtClean="0"/>
              <a:t>…or face </a:t>
            </a:r>
            <a:r>
              <a:rPr lang="en-US" sz="3200" dirty="0" smtClean="0">
                <a:solidFill>
                  <a:srgbClr val="FF0000"/>
                </a:solidFill>
              </a:rPr>
              <a:t>-2 score penalization</a:t>
            </a:r>
          </a:p>
          <a:p>
            <a:pPr marL="1810512" lvl="3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endParaRPr lang="en-US" sz="700" dirty="0" smtClean="0"/>
          </a:p>
          <a:p>
            <a:pPr marL="438912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300" i="1" dirty="0" smtClean="0"/>
              <a:t>To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800" dirty="0" smtClean="0">
                <a:hlinkClick r:id="rId2"/>
              </a:rPr>
              <a:t>jakub.gemrot@gmail.com</a:t>
            </a:r>
            <a:endParaRPr lang="en-US" sz="2800" dirty="0" smtClean="0"/>
          </a:p>
          <a:p>
            <a:pPr marL="1353312" lvl="2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Jakub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Gemrot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(Tuesday practice lessons)</a:t>
            </a:r>
          </a:p>
          <a:p>
            <a:pPr marL="1353312" lvl="2" indent="-320040">
              <a:buClr>
                <a:schemeClr val="accent1"/>
              </a:buClr>
              <a:buSzPct val="80000"/>
              <a:buFont typeface="Wingdings 2"/>
              <a:buChar char=""/>
            </a:pPr>
            <a:endParaRPr kumimoji="0" lang="en-US" sz="7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300" i="1" dirty="0" smtClean="0"/>
              <a:t>Attachment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300" dirty="0" smtClean="0"/>
              <a:t>Completely zip-up your project(s) folder except </a:t>
            </a:r>
            <a:r>
              <a:rPr lang="en-US" sz="2900" dirty="0" smtClean="0">
                <a:latin typeface="Courier New" pitchFamily="49" charset="0"/>
                <a:cs typeface="Courier New" pitchFamily="49" charset="0"/>
              </a:rPr>
              <a:t>‘target’</a:t>
            </a:r>
            <a:r>
              <a:rPr lang="en-US" sz="3300" dirty="0" smtClean="0"/>
              <a:t> directory and </a:t>
            </a:r>
            <a:r>
              <a:rPr lang="en-US" sz="2900" dirty="0" smtClean="0">
                <a:latin typeface="Courier New" pitchFamily="49" charset="0"/>
                <a:cs typeface="Courier New" pitchFamily="49" charset="0"/>
              </a:rPr>
              <a:t>IDE specific files</a:t>
            </a:r>
            <a:r>
              <a:rPr lang="en-US" sz="3300" dirty="0" smtClean="0"/>
              <a:t> (or face </a:t>
            </a:r>
            <a:r>
              <a:rPr lang="en-US" sz="3300" dirty="0" smtClean="0">
                <a:solidFill>
                  <a:srgbClr val="FF0000"/>
                </a:solidFill>
              </a:rPr>
              <a:t>-2 score penalization</a:t>
            </a:r>
            <a:r>
              <a:rPr lang="en-US" sz="3300" dirty="0" smtClean="0"/>
              <a:t>)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endParaRPr lang="en-US" sz="700" dirty="0" smtClean="0"/>
          </a:p>
          <a:p>
            <a:pPr marL="438912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300" i="1" dirty="0" smtClean="0"/>
              <a:t>Body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200" b="1" dirty="0" smtClean="0"/>
              <a:t>Please send us information about how much time it took you to finish the assignment + any comments regarding your implementation struggle</a:t>
            </a:r>
            <a:endParaRPr lang="en-US" sz="3200" dirty="0" smtClean="0"/>
          </a:p>
          <a:p>
            <a:pPr marL="1353312" lvl="2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000" i="1" dirty="0" smtClean="0"/>
              <a:t>Information won’t be abused/made public</a:t>
            </a:r>
          </a:p>
          <a:p>
            <a:pPr marL="1353312" lvl="2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000" i="1" baseline="0" dirty="0" smtClean="0"/>
              <a:t>In fact it helps to make the practice lessons better</a:t>
            </a:r>
          </a:p>
          <a:p>
            <a:pPr marL="1353312" lvl="2" indent="-320040">
              <a:buClr>
                <a:schemeClr val="accent1"/>
              </a:buClr>
              <a:buSzPct val="80000"/>
              <a:buFont typeface="Wingdings 2"/>
              <a:buChar char=""/>
            </a:pPr>
            <a:endParaRPr lang="en-US" sz="700" i="1" baseline="0" dirty="0" smtClean="0"/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200" dirty="0" smtClean="0"/>
              <a:t>Don’t forget to mention your full name! </a:t>
            </a:r>
            <a:endParaRPr lang="cs-CZ" sz="3200" dirty="0" smtClean="0"/>
          </a:p>
          <a:p>
            <a:pPr marL="1353312" lvl="2" indent="-320040">
              <a:buClr>
                <a:schemeClr val="accent1"/>
              </a:buClr>
              <a:buSzPct val="80000"/>
              <a:buFont typeface="Wingdings 2"/>
              <a:buChar char=""/>
            </a:pPr>
            <a:endParaRPr lang="en-US" sz="3000" i="1" baseline="0" dirty="0" smtClean="0"/>
          </a:p>
          <a:p>
            <a:pPr marL="1353312" lvl="2" indent="-320040">
              <a:buClr>
                <a:schemeClr val="accent1"/>
              </a:buClr>
              <a:buSzPct val="80000"/>
              <a:buFont typeface="Wingdings 2"/>
              <a:buChar char=""/>
            </a:pPr>
            <a:endParaRPr lang="en-US" sz="2800" baseline="0" dirty="0" smtClean="0"/>
          </a:p>
          <a:p>
            <a:pPr marL="438912" indent="-320040">
              <a:buClr>
                <a:schemeClr val="accent1"/>
              </a:buClr>
              <a:buSzPct val="80000"/>
              <a:buFont typeface="Wingdings 2"/>
              <a:buChar char=""/>
            </a:pPr>
            <a:endParaRPr lang="en-US" sz="2800" baseline="0" dirty="0" smtClean="0"/>
          </a:p>
          <a:p>
            <a:pPr marL="438912" indent="-320040">
              <a:buClr>
                <a:schemeClr val="accent1"/>
              </a:buClr>
              <a:buSzPct val="80000"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Questions?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I sense a soul in search of answers…</a:t>
            </a:r>
            <a:endParaRPr lang="cs-CZ" sz="36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46856" y="1827727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lvl="0" indent="-320040">
              <a:buClr>
                <a:schemeClr val="accent1"/>
              </a:buClr>
              <a:buSzPct val="80000"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67544" y="1844824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18864" y="19275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do not own the patent of perfection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(yet…)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000" dirty="0" smtClean="0"/>
              <a:t>In case of doubts about the assignment, tournament or hard problems, bugs don’t hesitate to contact us!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Jakub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Gemrot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(Tuesday practice lessons)</a:t>
            </a:r>
          </a:p>
          <a:p>
            <a:pPr marL="1353312" lvl="2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800" dirty="0" smtClean="0">
                <a:hlinkClick r:id="rId2"/>
              </a:rPr>
              <a:t>j</a:t>
            </a:r>
            <a:r>
              <a:rPr lang="en-US" sz="2800" baseline="0" dirty="0" smtClean="0">
                <a:hlinkClick r:id="rId2"/>
              </a:rPr>
              <a:t>akub.gemrot@gmail.com</a:t>
            </a:r>
            <a:endParaRPr lang="en-US" sz="2800" baseline="0" dirty="0" smtClean="0"/>
          </a:p>
          <a:p>
            <a:pPr marL="438912" indent="-320040">
              <a:buClr>
                <a:schemeClr val="accent1"/>
              </a:buClr>
              <a:buSzPct val="80000"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Warm Up!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Fill the short test for this lessons</a:t>
            </a:r>
          </a:p>
          <a:p>
            <a:pPr lvl="1"/>
            <a:r>
              <a:rPr lang="en-US" dirty="0" smtClean="0"/>
              <a:t>8 minutes limit</a:t>
            </a:r>
          </a:p>
          <a:p>
            <a:pPr lvl="1"/>
            <a:r>
              <a:rPr lang="en-US" b="1" dirty="0" smtClean="0">
                <a:latin typeface="Consolas" pitchFamily="49" charset="0"/>
                <a:hlinkClick r:id="rId3"/>
              </a:rPr>
              <a:t>http://alturl.com/vyyr6</a:t>
            </a:r>
            <a:endParaRPr lang="en-US" b="1" dirty="0" smtClean="0">
              <a:latin typeface="Consolas" pitchFamily="49" charset="0"/>
            </a:endParaRPr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https://docs.google.com/forms/d/1VTe2jiXMfU5H0mtVgrKFDvQvNwfLDZhous_U_pHbXnc/viewform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Today’s menu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b="1" dirty="0" smtClean="0"/>
              <a:t>Navigation Tips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Capture the Flag (CTF)</a:t>
            </a:r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endParaRPr lang="en-US" sz="3200" b="1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Navigation Tips</a:t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Useful classes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 lnSpcReduction="10000"/>
          </a:bodyPr>
          <a:lstStyle/>
          <a:p>
            <a:pPr marL="633222" indent="-514350"/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MyCollections</a:t>
            </a:r>
            <a:endParaRPr lang="en-US" b="1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925830" lvl="1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Item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targetItem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MyCollections.getRandomFiltered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</a:p>
          <a:p>
            <a:pPr marL="925830" lvl="1" indent="-514350">
              <a:buNone/>
            </a:pP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items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.getSpawnedItems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(UT2004ItemType.Category.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WEAPON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myIFilter</a:t>
            </a:r>
            <a:endParaRPr lang="en-US" sz="20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925830" lvl="1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);</a:t>
            </a:r>
          </a:p>
          <a:p>
            <a:pPr marL="925830" lvl="1" indent="-514350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633222" indent="-514350"/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fwMap</a:t>
            </a:r>
            <a:endParaRPr lang="en-US" b="1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925830" lvl="1" indent="-514350"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fwMap.getNearestFilteredItem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(…)</a:t>
            </a:r>
          </a:p>
          <a:p>
            <a:pPr marL="925830" lvl="1" indent="-514350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633222" indent="-514350"/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DistanceUtils</a:t>
            </a:r>
            <a:endParaRPr lang="en-US" b="1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633222" indent="-514350"/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Heatup</a:t>
            </a:r>
            <a:endParaRPr lang="en-US" b="1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633222" indent="-514350"/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Cooldown</a:t>
            </a:r>
            <a:endParaRPr lang="en-US" b="1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633222" indent="-514350"/>
            <a:endParaRPr lang="en-US" b="1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Navigation Tips</a:t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Anti-stuck I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1800200"/>
          </a:xfrm>
        </p:spPr>
        <p:txBody>
          <a:bodyPr>
            <a:normAutofit fontScale="85000" lnSpcReduction="20000"/>
          </a:bodyPr>
          <a:lstStyle/>
          <a:p>
            <a:pPr marL="633222" indent="-514350"/>
            <a:r>
              <a:rPr lang="en-US" b="1" dirty="0" smtClean="0">
                <a:sym typeface="Wingdings" pitchFamily="2" charset="2"/>
              </a:rPr>
              <a:t>Always handle STUCK event! </a:t>
            </a:r>
          </a:p>
          <a:p>
            <a:pPr marL="925830" lvl="1" indent="-514350"/>
            <a:r>
              <a:rPr lang="en-US" dirty="0" smtClean="0">
                <a:sym typeface="Wingdings" pitchFamily="2" charset="2"/>
              </a:rPr>
              <a:t>Use </a:t>
            </a:r>
            <a:r>
              <a:rPr lang="en-US" dirty="0" err="1" smtClean="0">
                <a:sym typeface="Wingdings" pitchFamily="2" charset="2"/>
              </a:rPr>
              <a:t>TabooSets</a:t>
            </a:r>
            <a:r>
              <a:rPr lang="en-US" dirty="0" smtClean="0">
                <a:sym typeface="Wingdings" pitchFamily="2" charset="2"/>
              </a:rPr>
              <a:t> to temporarily filter items/</a:t>
            </a:r>
            <a:r>
              <a:rPr lang="en-US" dirty="0" err="1" smtClean="0">
                <a:sym typeface="Wingdings" pitchFamily="2" charset="2"/>
              </a:rPr>
              <a:t>navpoints</a:t>
            </a:r>
            <a:r>
              <a:rPr lang="en-US" dirty="0" smtClean="0">
                <a:sym typeface="Wingdings" pitchFamily="2" charset="2"/>
              </a:rPr>
              <a:t> you were stuck going to</a:t>
            </a:r>
          </a:p>
          <a:p>
            <a:pPr marL="1191006" lvl="2" indent="-514350"/>
            <a:r>
              <a:rPr lang="en-US" dirty="0" smtClean="0">
                <a:sym typeface="Wingdings" pitchFamily="2" charset="2"/>
              </a:rPr>
              <a:t>This prevents your </a:t>
            </a:r>
            <a:r>
              <a:rPr lang="en-US" dirty="0" err="1" smtClean="0">
                <a:sym typeface="Wingdings" pitchFamily="2" charset="2"/>
              </a:rPr>
              <a:t>bot</a:t>
            </a:r>
            <a:r>
              <a:rPr lang="en-US" dirty="0" smtClean="0">
                <a:sym typeface="Wingdings" pitchFamily="2" charset="2"/>
              </a:rPr>
              <a:t> to cycle in 1) pick the same item, 2) run towards it, 3) stuck</a:t>
            </a:r>
            <a:endParaRPr lang="en-US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446856" y="3789040"/>
            <a:ext cx="8229600" cy="2952328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  <a:sym typeface="Wingdings" pitchFamily="2" charset="2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57200" y="3501008"/>
            <a:ext cx="8507288" cy="3240360"/>
          </a:xfrm>
          <a:prstGeom prst="rect">
            <a:avLst/>
          </a:prstGeom>
        </p:spPr>
        <p:txBody>
          <a:bodyPr vert="horz" lIns="54864" tIns="91440" rtlCol="0">
            <a:normAutofit fontScale="85000" lnSpcReduction="10000"/>
          </a:bodyPr>
          <a:lstStyle/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TabooSet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&lt;Item&gt;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tabooItems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 =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new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TabooSet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&lt;Item&gt;(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bot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); </a:t>
            </a:r>
          </a:p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this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.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navigation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.addStrongNavigationListener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(</a:t>
            </a:r>
          </a:p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  <a:sym typeface="Wingdings" pitchFamily="2" charset="2"/>
            </a:endParaRPr>
          </a:p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  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new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FlagListener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&lt;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NavigationState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&gt;() {</a:t>
            </a:r>
          </a:p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      @Override</a:t>
            </a:r>
          </a:p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     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public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void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flagChanged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(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NavigationState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changedValue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){</a:t>
            </a:r>
          </a:p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            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switch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 (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changedValue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) {</a:t>
            </a:r>
          </a:p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             		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case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STUCK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:</a:t>
            </a:r>
          </a:p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				case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PATH_COMPUTATION_FAILED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:</a:t>
            </a:r>
          </a:p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					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tabooItems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.add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(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targetItem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, 30);</a:t>
            </a:r>
          </a:p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                   	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break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;                      </a:t>
            </a:r>
          </a:p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     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}</a:t>
            </a:r>
          </a:p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      }</a:t>
            </a:r>
          </a:p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   }</a:t>
            </a:r>
          </a:p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);</a:t>
            </a:r>
          </a:p>
          <a:p>
            <a:pPr marL="925830" marR="0" lvl="1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  <a:sym typeface="Wingdings" pitchFamily="2" charset="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build="p"/>
      <p:bldP spid="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Navigation Tips</a:t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Anti-stuck II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1800200"/>
          </a:xfrm>
        </p:spPr>
        <p:txBody>
          <a:bodyPr>
            <a:normAutofit/>
          </a:bodyPr>
          <a:lstStyle/>
          <a:p>
            <a:pPr marL="633222" indent="-514350"/>
            <a:r>
              <a:rPr lang="en-US" dirty="0" smtClean="0">
                <a:sym typeface="Wingdings" pitchFamily="2" charset="2"/>
              </a:rPr>
              <a:t>Then don’t forget to use your taboo set to filter the items you are picking from!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446856" y="3789040"/>
            <a:ext cx="8229600" cy="2952328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  <a:sym typeface="Wingdings" pitchFamily="2" charset="2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57200" y="2996952"/>
            <a:ext cx="8507288" cy="2016224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(!</a:t>
            </a:r>
            <a:r>
              <a:rPr lang="en-US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this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</a:t>
            </a:r>
            <a:r>
              <a:rPr lang="en-US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navigation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.isNavigating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()) {</a:t>
            </a:r>
          </a:p>
          <a:p>
            <a:pPr marL="633222" lvl="0" indent="-514350">
              <a:buClr>
                <a:schemeClr val="accent1"/>
              </a:buClr>
              <a:buSzPct val="80000"/>
            </a:pP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targetItem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MyCollections.getRandom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</a:p>
          <a:p>
            <a:pPr marL="633222" lvl="0" indent="-514350">
              <a:buClr>
                <a:schemeClr val="accent1"/>
              </a:buClr>
              <a:buSzPct val="80000"/>
            </a:pP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tabooItems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.filter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items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.getSpawnedItems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().values())</a:t>
            </a:r>
          </a:p>
          <a:p>
            <a:pPr marL="633222" lvl="0" indent="-514350">
              <a:buClr>
                <a:schemeClr val="accent1"/>
              </a:buClr>
              <a:buSzPct val="80000"/>
            </a:pP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);</a:t>
            </a:r>
          </a:p>
          <a:p>
            <a:pPr marL="633222" lvl="0" indent="-514350">
              <a:buClr>
                <a:schemeClr val="accent1"/>
              </a:buClr>
              <a:buSzPct val="80000"/>
            </a:pPr>
            <a:r>
              <a:rPr lang="en-US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this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</a:t>
            </a:r>
            <a:r>
              <a:rPr lang="en-US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navigation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.navigate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targetItem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);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  <a:sym typeface="Wingdings" pitchFamily="2" charset="2"/>
            </a:endParaRPr>
          </a:p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}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  <a:sym typeface="Wingdings" pitchFamily="2" charset="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Navigation Tips</a:t>
            </a:r>
            <a:br>
              <a:rPr lang="en-US" dirty="0" smtClean="0"/>
            </a:br>
            <a:r>
              <a:rPr lang="en-US" sz="3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yaPOSH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1800200"/>
          </a:xfrm>
        </p:spPr>
        <p:txBody>
          <a:bodyPr>
            <a:normAutofit fontScale="92500" lnSpcReduction="10000"/>
          </a:bodyPr>
          <a:lstStyle/>
          <a:p>
            <a:pPr marL="633222" indent="-514350"/>
            <a:r>
              <a:rPr lang="en-US" dirty="0" smtClean="0">
                <a:sym typeface="Wingdings" pitchFamily="2" charset="2"/>
              </a:rPr>
              <a:t>In </a:t>
            </a:r>
            <a:r>
              <a:rPr lang="en-US" dirty="0" err="1" smtClean="0">
                <a:sym typeface="Wingdings" pitchFamily="2" charset="2"/>
              </a:rPr>
              <a:t>yaPOSH</a:t>
            </a:r>
            <a:r>
              <a:rPr lang="en-US" dirty="0" smtClean="0">
                <a:sym typeface="Wingdings" pitchFamily="2" charset="2"/>
              </a:rPr>
              <a:t>, a good place to register navigation state listeners, </a:t>
            </a:r>
            <a:r>
              <a:rPr lang="en-US" dirty="0" err="1" smtClean="0">
                <a:sym typeface="Wingdings" pitchFamily="2" charset="2"/>
              </a:rPr>
              <a:t>TabooSets</a:t>
            </a:r>
            <a:r>
              <a:rPr lang="en-US" dirty="0" smtClean="0">
                <a:sym typeface="Wingdings" pitchFamily="2" charset="2"/>
              </a:rPr>
              <a:t> and weapon preferences is in the constructor of </a:t>
            </a:r>
            <a:r>
              <a:rPr lang="en-US" dirty="0" err="1" smtClean="0">
                <a:sym typeface="Wingdings" pitchFamily="2" charset="2"/>
              </a:rPr>
              <a:t>bot</a:t>
            </a:r>
            <a:r>
              <a:rPr lang="en-US" dirty="0" smtClean="0">
                <a:sym typeface="Wingdings" pitchFamily="2" charset="2"/>
              </a:rPr>
              <a:t> context class, e.g.: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446856" y="3789040"/>
            <a:ext cx="8229600" cy="2952328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  <a:sym typeface="Wingdings" pitchFamily="2" charset="2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51520" y="3501008"/>
            <a:ext cx="8892480" cy="3168352"/>
          </a:xfrm>
          <a:prstGeom prst="rect">
            <a:avLst/>
          </a:prstGeom>
        </p:spPr>
        <p:txBody>
          <a:bodyPr vert="horz" lIns="54864" tIns="91440" rtlCol="0">
            <a:noAutofit/>
          </a:bodyPr>
          <a:lstStyle/>
          <a:p>
            <a:pPr marL="633222" lvl="0" indent="-514350">
              <a:buClr>
                <a:schemeClr val="accent1"/>
              </a:buClr>
              <a:buSzPct val="80000"/>
            </a:pPr>
            <a:r>
              <a:rPr lang="en-US" sz="1600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public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AttackBotContext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(UT2004Bot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bot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 {</a:t>
            </a:r>
          </a:p>
          <a:p>
            <a:pPr marL="633222" lvl="0" indent="-514350">
              <a:buClr>
                <a:schemeClr val="accent1"/>
              </a:buClr>
              <a:buSzPct val="80000"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       </a:t>
            </a:r>
            <a:r>
              <a:rPr lang="en-US" sz="1600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super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sz="16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"</a:t>
            </a:r>
            <a:r>
              <a:rPr lang="en-US" sz="16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AttackBotContext</a:t>
            </a:r>
            <a:r>
              <a:rPr lang="en-US" sz="16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"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bot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);</a:t>
            </a:r>
          </a:p>
          <a:p>
            <a:pPr marL="633222" lvl="0" indent="-514350">
              <a:buClr>
                <a:schemeClr val="accent1"/>
              </a:buClr>
              <a:buSzPct val="80000"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       // IMPORTANT: Various modules of context must be initialized.</a:t>
            </a:r>
          </a:p>
          <a:p>
            <a:pPr marL="633222" lvl="0" indent="-514350">
              <a:buClr>
                <a:schemeClr val="accent1"/>
              </a:buClr>
              <a:buSzPct val="80000"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       initialize();</a:t>
            </a:r>
          </a:p>
          <a:p>
            <a:pPr marL="633222" lvl="0" indent="-514350">
              <a:buClr>
                <a:schemeClr val="accent1"/>
              </a:buClr>
              <a:buSzPct val="80000"/>
            </a:pPr>
            <a:endParaRPr lang="en-US" sz="16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633222" lvl="0" indent="-514350">
              <a:buClr>
                <a:schemeClr val="accent1"/>
              </a:buClr>
              <a:buSzPct val="80000"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      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// INITIALIZE CUSTOM MODULES</a:t>
            </a:r>
          </a:p>
          <a:p>
            <a:pPr marL="633222" indent="-514350">
              <a:buClr>
                <a:schemeClr val="accent1"/>
              </a:buClr>
              <a:buSzPct val="80000"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getWeaponPrefs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()…;</a:t>
            </a:r>
          </a:p>
          <a:p>
            <a:pPr marL="633222" indent="-514350">
              <a:buClr>
                <a:schemeClr val="accent1"/>
              </a:buClr>
              <a:buSzPct val="80000"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		 …	</a:t>
            </a:r>
            <a:endParaRPr lang="en-US" sz="16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633222" lvl="0" indent="-514350">
              <a:buClr>
                <a:schemeClr val="accent1"/>
              </a:buClr>
              <a:buSzPct val="80000"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}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  <a:sym typeface="Wingdings" pitchFamily="2" charset="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Navigation Tips</a:t>
            </a:r>
            <a:br>
              <a:rPr lang="en-US" dirty="0" smtClean="0"/>
            </a:br>
            <a:r>
              <a:rPr lang="en-US" sz="3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aStar</a:t>
            </a: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– plugging the path to navigation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579296" cy="4894169"/>
          </a:xfrm>
        </p:spPr>
        <p:txBody>
          <a:bodyPr>
            <a:normAutofit lnSpcReduction="10000"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sz="2000" dirty="0" smtClean="0">
                <a:sym typeface="Wingdings" pitchFamily="2" charset="2"/>
              </a:rPr>
              <a:t>Get starting point</a:t>
            </a:r>
          </a:p>
          <a:p>
            <a:pPr marL="633222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NavPoint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from =</a:t>
            </a:r>
          </a:p>
          <a:p>
            <a:pPr marL="633222" indent="-514350">
              <a:buNone/>
            </a:pP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navigation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.getNearestNavPoint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</a:p>
          <a:p>
            <a:pPr marL="633222" indent="-514350">
              <a:buNone/>
            </a:pP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			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info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.getLocation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()</a:t>
            </a:r>
          </a:p>
          <a:p>
            <a:pPr marL="633222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);</a:t>
            </a:r>
          </a:p>
          <a:p>
            <a:pPr marL="633222" indent="-514350">
              <a:buNone/>
            </a:pPr>
            <a:endParaRPr lang="en-US" sz="9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633222" indent="-514350">
              <a:buFont typeface="+mj-lt"/>
              <a:buAutoNum type="arabicPeriod" startAt="2"/>
            </a:pPr>
            <a:r>
              <a:rPr lang="en-US" sz="2000" dirty="0" smtClean="0">
                <a:sym typeface="Wingdings" pitchFamily="2" charset="2"/>
              </a:rPr>
              <a:t>Get target point</a:t>
            </a:r>
          </a:p>
          <a:p>
            <a:pPr marL="633222" indent="-514350">
              <a:buNone/>
            </a:pPr>
            <a:r>
              <a:rPr lang="en-US" sz="2000" dirty="0" smtClean="0">
                <a:sym typeface="Wingdings" pitchFamily="2" charset="2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NavPoint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to =</a:t>
            </a:r>
          </a:p>
          <a:p>
            <a:pPr marL="633222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MyCollections.getRandom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</a:p>
          <a:p>
            <a:pPr marL="633222" indent="-514350">
              <a:buNone/>
            </a:pP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			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navPoints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.getNavPoints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().values()</a:t>
            </a:r>
          </a:p>
          <a:p>
            <a:pPr marL="633222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);</a:t>
            </a:r>
          </a:p>
          <a:p>
            <a:pPr marL="633222" indent="-514350">
              <a:buNone/>
            </a:pPr>
            <a:endParaRPr lang="en-US" sz="900" dirty="0" smtClean="0">
              <a:sym typeface="Wingdings" pitchFamily="2" charset="2"/>
            </a:endParaRPr>
          </a:p>
          <a:p>
            <a:pPr marL="633222" indent="-514350">
              <a:buFont typeface="+mj-lt"/>
              <a:buAutoNum type="arabicPeriod" startAt="3"/>
            </a:pPr>
            <a:r>
              <a:rPr lang="en-US" sz="2000" dirty="0" smtClean="0">
                <a:sym typeface="Wingdings" pitchFamily="2" charset="2"/>
              </a:rPr>
              <a:t>Find the path</a:t>
            </a:r>
          </a:p>
          <a:p>
            <a:pPr marL="633222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IPathFuture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pf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=</a:t>
            </a:r>
          </a:p>
          <a:p>
            <a:pPr marL="633222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aStar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.computePath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(from, to);</a:t>
            </a:r>
          </a:p>
          <a:p>
            <a:pPr marL="633222" indent="-514350">
              <a:buNone/>
            </a:pPr>
            <a:endParaRPr lang="en-US" sz="900" dirty="0" smtClean="0">
              <a:sym typeface="Wingdings" pitchFamily="2" charset="2"/>
            </a:endParaRPr>
          </a:p>
          <a:p>
            <a:pPr marL="633222" indent="-514350">
              <a:buFont typeface="+mj-lt"/>
              <a:buAutoNum type="arabicPeriod" startAt="4"/>
            </a:pPr>
            <a:r>
              <a:rPr lang="en-US" sz="2000" dirty="0" smtClean="0">
                <a:sym typeface="Wingdings" pitchFamily="2" charset="2"/>
              </a:rPr>
              <a:t>Execute it</a:t>
            </a:r>
          </a:p>
          <a:p>
            <a:pPr marL="633222" indent="-514350">
              <a:buNone/>
            </a:pPr>
            <a:r>
              <a:rPr lang="en-US" sz="2000" dirty="0" smtClean="0">
                <a:solidFill>
                  <a:srgbClr val="0000CC"/>
                </a:solidFill>
                <a:sym typeface="Wingdings" pitchFamily="2" charset="2"/>
              </a:rPr>
              <a:t>	</a:t>
            </a:r>
            <a:r>
              <a:rPr lang="en-US" sz="2000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this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navigation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.navigate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pf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);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Today’s menu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Navigation Tips</a:t>
            </a:r>
          </a:p>
          <a:p>
            <a:pPr marL="633222" indent="-514350">
              <a:buFont typeface="+mj-lt"/>
              <a:buAutoNum type="arabicPeriod"/>
            </a:pPr>
            <a:r>
              <a:rPr lang="en-US" b="1" dirty="0" smtClean="0"/>
              <a:t>Capture the Flag (CTF)</a:t>
            </a:r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endParaRPr lang="en-US" sz="3200" b="1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5413</TotalTime>
  <Words>719</Words>
  <Application>Microsoft Office PowerPoint</Application>
  <PresentationFormat>Předvádění na obrazovce (4:3)</PresentationFormat>
  <Paragraphs>218</Paragraphs>
  <Slides>19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Module</vt:lpstr>
      <vt:lpstr>Pogamut 3</vt:lpstr>
      <vt:lpstr>Warm Up!</vt:lpstr>
      <vt:lpstr>Today’s menu</vt:lpstr>
      <vt:lpstr>Navigation Tips Useful classes</vt:lpstr>
      <vt:lpstr>Navigation Tips Anti-stuck I</vt:lpstr>
      <vt:lpstr>Navigation Tips Anti-stuck II</vt:lpstr>
      <vt:lpstr>Navigation Tips yaPOSH</vt:lpstr>
      <vt:lpstr>Navigation Tips aStar – plugging the path to navigation</vt:lpstr>
      <vt:lpstr>Today’s menu</vt:lpstr>
      <vt:lpstr>Capture the Flag (CTF) Rules</vt:lpstr>
      <vt:lpstr>Pogamut CTF support Bases &amp; game status</vt:lpstr>
      <vt:lpstr>Pogamut CTF support II Flags</vt:lpstr>
      <vt:lpstr>Pogamut CTF support II Flags</vt:lpstr>
      <vt:lpstr>Pogamut CTF support III (Crude) Team communication</vt:lpstr>
      <vt:lpstr>Capture The Flag The Strategy</vt:lpstr>
      <vt:lpstr>Assignment (or Homework)</vt:lpstr>
      <vt:lpstr>Assigment Cheatsheet</vt:lpstr>
      <vt:lpstr>Send us finished assignment</vt:lpstr>
      <vt:lpstr>Questions? I sense a soul in search of answers…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Pogamut 3</dc:title>
  <dc:creator>Jimmy;knight</dc:creator>
  <cp:lastModifiedBy>Jimmy</cp:lastModifiedBy>
  <cp:revision>254</cp:revision>
  <dcterms:created xsi:type="dcterms:W3CDTF">2010-03-09T16:35:26Z</dcterms:created>
  <dcterms:modified xsi:type="dcterms:W3CDTF">2015-04-30T11:00:42Z</dcterms:modified>
</cp:coreProperties>
</file>