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47" r:id="rId3"/>
    <p:sldId id="311" r:id="rId4"/>
    <p:sldId id="341" r:id="rId5"/>
    <p:sldId id="340" r:id="rId6"/>
    <p:sldId id="316" r:id="rId7"/>
    <p:sldId id="334" r:id="rId8"/>
    <p:sldId id="318" r:id="rId9"/>
    <p:sldId id="319" r:id="rId10"/>
    <p:sldId id="320" r:id="rId11"/>
    <p:sldId id="333" r:id="rId12"/>
    <p:sldId id="307" r:id="rId13"/>
    <p:sldId id="348" r:id="rId14"/>
    <p:sldId id="314" r:id="rId15"/>
    <p:sldId id="313" r:id="rId16"/>
    <p:sldId id="322" r:id="rId17"/>
    <p:sldId id="326" r:id="rId18"/>
    <p:sldId id="332" r:id="rId19"/>
    <p:sldId id="324" r:id="rId20"/>
    <p:sldId id="328" r:id="rId21"/>
    <p:sldId id="327" r:id="rId22"/>
    <p:sldId id="335" r:id="rId23"/>
    <p:sldId id="336" r:id="rId24"/>
    <p:sldId id="329" r:id="rId25"/>
    <p:sldId id="331" r:id="rId26"/>
    <p:sldId id="330" r:id="rId27"/>
    <p:sldId id="337" r:id="rId28"/>
    <p:sldId id="308" r:id="rId29"/>
    <p:sldId id="285" r:id="rId30"/>
    <p:sldId id="344" r:id="rId31"/>
    <p:sldId id="351" r:id="rId32"/>
    <p:sldId id="353" r:id="rId33"/>
    <p:sldId id="354" r:id="rId34"/>
    <p:sldId id="349" r:id="rId35"/>
    <p:sldId id="352" r:id="rId36"/>
    <p:sldId id="350" r:id="rId37"/>
    <p:sldId id="343" r:id="rId38"/>
    <p:sldId id="345" r:id="rId39"/>
    <p:sldId id="342" r:id="rId40"/>
    <p:sldId id="346" r:id="rId41"/>
    <p:sldId id="338" r:id="rId42"/>
    <p:sldId id="339" r:id="rId4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95" autoAdjust="0"/>
    <p:restoredTop sz="83563" autoAdjust="0"/>
  </p:normalViewPr>
  <p:slideViewPr>
    <p:cSldViewPr>
      <p:cViewPr varScale="1">
        <p:scale>
          <a:sx n="97" d="100"/>
          <a:sy n="97" d="100"/>
        </p:scale>
        <p:origin x="-20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3B360-B1AB-44DA-BC9E-B374E79DD0C7}" type="datetimeFigureOut">
              <a:rPr lang="cs-CZ" smtClean="0"/>
              <a:pPr/>
              <a:t>11.3.2015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37695-F253-4141-AD95-9FA42BCBA0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POZOR!</a:t>
            </a:r>
            <a:r>
              <a:rPr lang="en-US" baseline="0" dirty="0" smtClean="0"/>
              <a:t> … </a:t>
            </a:r>
            <a:r>
              <a:rPr lang="en-US" baseline="0" dirty="0" err="1" smtClean="0"/>
              <a:t>Tady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tomhle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chyba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protoze</a:t>
            </a:r>
            <a:r>
              <a:rPr lang="en-US" baseline="0" dirty="0" smtClean="0"/>
              <a:t> se bot </a:t>
            </a:r>
            <a:r>
              <a:rPr lang="en-US" baseline="0" dirty="0" err="1" smtClean="0"/>
              <a:t>nezastavi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kdyz</a:t>
            </a:r>
            <a:r>
              <a:rPr lang="en-US" baseline="0" dirty="0" smtClean="0"/>
              <a:t> mu date STOP FOLLOW a on </a:t>
            </a:r>
            <a:r>
              <a:rPr lang="en-US" baseline="0" dirty="0" err="1" smtClean="0"/>
              <a:t>uz</a:t>
            </a:r>
            <a:r>
              <a:rPr lang="en-US" baseline="0" dirty="0" smtClean="0"/>
              <a:t> je v </a:t>
            </a:r>
            <a:r>
              <a:rPr lang="en-US" baseline="0" dirty="0" err="1" smtClean="0"/>
              <a:t>pohybu</a:t>
            </a:r>
            <a:r>
              <a:rPr lang="en-US" baseline="0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when the </a:t>
            </a:r>
            <a:r>
              <a:rPr lang="en-US" dirty="0" err="1" smtClean="0"/>
              <a:t>bot</a:t>
            </a:r>
            <a:r>
              <a:rPr lang="en-US" dirty="0" smtClean="0"/>
              <a:t> is following</a:t>
            </a:r>
            <a:r>
              <a:rPr lang="en-US" baseline="0" dirty="0" smtClean="0"/>
              <a:t> the player and I type “jump”?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many of you are asking yourself this question?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do, excellent! You should always be aware whether time you are or were spending is or was worthy.</a:t>
            </a:r>
          </a:p>
          <a:p>
            <a:r>
              <a:rPr lang="en-US" baseline="0" dirty="0" smtClean="0"/>
              <a:t>If you do not, well I would opt for you should begin!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So… what is your answer to this meaning-of-life question?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Always remember,</a:t>
            </a:r>
            <a:r>
              <a:rPr lang="en-US" baseline="0" dirty="0" smtClean="0"/>
              <a:t> that it is just a function you’re encoding. Each logic() cycle, you have to check in what state the environment and your body is to be able to give appropriate response.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bath.ac.uk/~jjb/web/bod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PFCTV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1p5Mw5ikEkDXfSIvtl4N94veXA-yooyzw-I7XGY0vFYE/viewfor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Pogamut</a:t>
            </a:r>
            <a:r>
              <a:rPr lang="en-US" dirty="0" smtClean="0"/>
              <a:t>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UT2004 bots made easy!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4838" y="381000"/>
            <a:ext cx="4543425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Mathematics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Physics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Charles University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GB" sz="1600" baseline="30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March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2015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48" y="3857628"/>
            <a:ext cx="8072494" cy="13922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Workshop 3 – Running Around</a:t>
            </a:r>
          </a:p>
        </p:txBody>
      </p:sp>
      <p:pic>
        <p:nvPicPr>
          <p:cNvPr id="1026" name="Picture 2" descr="D:\Downloads\tag-game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869160"/>
            <a:ext cx="3001516" cy="182092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940152" y="4293096"/>
            <a:ext cx="2943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Tag!  Tournament</a:t>
            </a:r>
            <a:endParaRPr lang="en-GB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Today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b="1" dirty="0" smtClean="0">
                <a:latin typeface="+mj-lt"/>
                <a:sym typeface="Wingdings" pitchFamily="2" charset="2"/>
              </a:rPr>
              <a:t>,</a:t>
            </a:r>
            <a:r>
              <a:rPr lang="cs-CZ" sz="2400" b="1" dirty="0" smtClean="0">
                <a:sym typeface="Wingdings" pitchFamily="2" charset="2"/>
              </a:rPr>
              <a:t>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b="1" dirty="0" smtClean="0">
                <a:sym typeface="Wingdings" pitchFamily="2" charset="2"/>
              </a:rPr>
              <a:t>, 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b="1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b="1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dirty="0" smtClean="0">
                <a:latin typeface="+mj-lt"/>
                <a:cs typeface="Courier New" pitchFamily="49" charset="0"/>
              </a:rPr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dirty="0" smtClean="0"/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this.world.getSingle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Self.class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Item.class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NavPoint.class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Agent modules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AgentInfo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this.info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Players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this.players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Items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this.items</a:t>
            </a: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this.navPoints</a:t>
            </a: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Location</a:t>
            </a:r>
            <a:r>
              <a:rPr lang="en-US" dirty="0" smtClean="0">
                <a:latin typeface="+mj-lt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Rotation</a:t>
            </a:r>
            <a:r>
              <a:rPr lang="en-US" dirty="0" smtClean="0">
                <a:latin typeface="+mj-lt"/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Velocity </a:t>
            </a:r>
            <a:r>
              <a:rPr lang="en-US" sz="2600" dirty="0" smtClean="0">
                <a:latin typeface="+mj-lt"/>
                <a:cs typeface="Courier New" pitchFamily="49" charset="0"/>
              </a:rPr>
              <a:t>(explained later on)</a:t>
            </a: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288032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dirty="0" smtClean="0">
                <a:cs typeface="Courier New" pitchFamily="49" charset="0"/>
              </a:rPr>
              <a:t>,</a:t>
            </a:r>
            <a:r>
              <a:rPr lang="en-US" sz="2400" dirty="0" smtClean="0"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sz="2400" i="1" dirty="0" smtClean="0"/>
          </a:p>
          <a:p>
            <a:pPr lvl="1"/>
            <a:r>
              <a:rPr lang="en-US" sz="2600" dirty="0" smtClean="0"/>
              <a:t>All objects have unique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Each unique id has single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200" dirty="0" smtClean="0">
                <a:latin typeface="+mj-lt"/>
                <a:cs typeface="Courier New" pitchFamily="49" charset="0"/>
              </a:rPr>
              <a:t> instance</a:t>
            </a:r>
          </a:p>
          <a:p>
            <a:pPr lvl="1"/>
            <a:r>
              <a:rPr lang="en-US" sz="2600" dirty="0" smtClean="0">
                <a:latin typeface="+mj-lt"/>
                <a:cs typeface="Courier New" pitchFamily="49" charset="0"/>
              </a:rPr>
              <a:t>Each unique object has single instance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Agent modules are respecting this, no sneaky clone()s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395536" y="4509120"/>
            <a:ext cx="8229600" cy="2232248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What does it mean for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Collection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?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=&gt; can be used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Set&lt;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UnrealId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&gt;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Set&lt;Player&gt;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=&gt; can be used as key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Map&lt;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UnrealId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, ?&gt;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 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Map&lt;Player, ?&gt;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Courier New" pitchFamily="49" charset="0"/>
              </a:rPr>
              <a:t> without performance hit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288032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i="1" dirty="0" smtClean="0"/>
              <a:t>,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dirty="0" smtClean="0">
                <a:cs typeface="Courier New" pitchFamily="49" charset="0"/>
              </a:rPr>
              <a:t>,</a:t>
            </a:r>
            <a:r>
              <a:rPr lang="en-US" sz="2400" dirty="0" smtClean="0"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sz="2400" i="1" dirty="0" smtClean="0"/>
          </a:p>
          <a:p>
            <a:pPr lvl="1"/>
            <a:r>
              <a:rPr lang="en-US" sz="2600" dirty="0" smtClean="0"/>
              <a:t>All objects have unique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Each unique id has single </a:t>
            </a:r>
            <a:r>
              <a:rPr lang="en-US" sz="19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200" dirty="0" smtClean="0">
                <a:latin typeface="+mj-lt"/>
                <a:cs typeface="Courier New" pitchFamily="49" charset="0"/>
              </a:rPr>
              <a:t> instance</a:t>
            </a:r>
          </a:p>
          <a:p>
            <a:pPr lvl="1"/>
            <a:r>
              <a:rPr lang="en-US" sz="2600" dirty="0" smtClean="0">
                <a:latin typeface="+mj-lt"/>
                <a:cs typeface="Courier New" pitchFamily="49" charset="0"/>
              </a:rPr>
              <a:t>Each unique object has single instance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Agent modules are respecting this, no sneaky clone()s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>
          <a:xfrm>
            <a:off x="395536" y="4509120"/>
            <a:ext cx="8229600" cy="2232248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1">
              <a:buNone/>
            </a:pPr>
            <a:r>
              <a:rPr lang="en-US" sz="2800" dirty="0" smtClean="0">
                <a:cs typeface="Courier New" pitchFamily="49" charset="0"/>
              </a:rPr>
              <a:t>What does it mean for </a:t>
            </a:r>
            <a:r>
              <a:rPr lang="en-US" sz="2800" b="1" dirty="0" smtClean="0">
                <a:cs typeface="Courier New" pitchFamily="49" charset="0"/>
              </a:rPr>
              <a:t>object update</a:t>
            </a:r>
            <a:r>
              <a:rPr lang="en-US" sz="2800" dirty="0" smtClean="0">
                <a:cs typeface="Courier New" pitchFamily="49" charset="0"/>
              </a:rPr>
              <a:t>s?</a:t>
            </a:r>
          </a:p>
          <a:p>
            <a:pPr lvl="1">
              <a:buNone/>
            </a:pPr>
            <a:r>
              <a:rPr lang="en-US" sz="2800" dirty="0" smtClean="0">
                <a:cs typeface="Courier New" pitchFamily="49" charset="0"/>
              </a:rPr>
              <a:t>=&gt; once obtained instances are auto-updated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2800" dirty="0" smtClean="0">
                <a:cs typeface="Courier New" pitchFamily="49" charset="0"/>
              </a:rPr>
              <a:t>=&gt; there is no history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IWorldObjects</a:t>
            </a:r>
            <a:r>
              <a:rPr lang="en-US" dirty="0" smtClean="0">
                <a:latin typeface="+mj-lt"/>
                <a:cs typeface="Courier New" pitchFamily="49" charset="0"/>
              </a:rPr>
              <a:t> ~</a:t>
            </a:r>
            <a:r>
              <a:rPr lang="cs-CZ" dirty="0" smtClean="0">
                <a:latin typeface="+mj-lt"/>
                <a:cs typeface="Courier New" pitchFamily="49" charset="0"/>
              </a:rPr>
              <a:t> </a:t>
            </a:r>
            <a:r>
              <a:rPr lang="cs-CZ" dirty="0" err="1" smtClean="0">
                <a:latin typeface="+mj-lt"/>
                <a:cs typeface="Courier New" pitchFamily="49" charset="0"/>
              </a:rPr>
              <a:t>low</a:t>
            </a:r>
            <a:r>
              <a:rPr lang="cs-CZ" dirty="0" smtClean="0">
                <a:latin typeface="+mj-lt"/>
                <a:cs typeface="Courier New" pitchFamily="49" charset="0"/>
              </a:rPr>
              <a:t>-</a:t>
            </a:r>
            <a:r>
              <a:rPr lang="cs-CZ" dirty="0" err="1" smtClean="0">
                <a:latin typeface="+mj-lt"/>
                <a:cs typeface="Courier New" pitchFamily="49" charset="0"/>
              </a:rPr>
              <a:t>level</a:t>
            </a:r>
            <a:r>
              <a:rPr lang="cs-CZ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API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this.world.getSingle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Self.class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Info about your </a:t>
            </a:r>
            <a:r>
              <a:rPr lang="en-US" sz="2200" dirty="0" err="1" smtClean="0">
                <a:latin typeface="+mj-lt"/>
                <a:cs typeface="Courier New" pitchFamily="49" charset="0"/>
              </a:rPr>
              <a:t>bot</a:t>
            </a:r>
            <a:endParaRPr lang="en-US" sz="2200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n-US" sz="2200" dirty="0" smtClean="0">
                <a:latin typeface="+mj-lt"/>
                <a:cs typeface="Courier New" pitchFamily="49" charset="0"/>
              </a:rPr>
              <a:t>Returns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Player&gt;</a:t>
            </a:r>
            <a:endParaRPr lang="cs-CZ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cs-CZ" sz="2000" dirty="0" err="1" smtClean="0">
                <a:latin typeface="+mj-lt"/>
                <a:cs typeface="Courier New" pitchFamily="49" charset="0"/>
              </a:rPr>
              <a:t>All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players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encountered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during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the</a:t>
            </a:r>
            <a:r>
              <a:rPr lang="cs-CZ" sz="2000" dirty="0" smtClean="0">
                <a:latin typeface="+mj-lt"/>
                <a:cs typeface="Courier New" pitchFamily="49" charset="0"/>
              </a:rPr>
              <a:t> </a:t>
            </a:r>
            <a:r>
              <a:rPr lang="cs-CZ" sz="2000" dirty="0" err="1" smtClean="0">
                <a:latin typeface="+mj-lt"/>
                <a:cs typeface="Courier New" pitchFamily="49" charset="0"/>
              </a:rPr>
              <a:t>session</a:t>
            </a:r>
            <a:endParaRPr lang="cs-CZ" sz="2000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Visible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Player.class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200" dirty="0" smtClean="0">
                <a:cs typeface="Courier New" pitchFamily="49" charset="0"/>
              </a:rPr>
              <a:t>Returns 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Map&lt;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UnrealId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Player&gt;</a:t>
            </a:r>
            <a:endParaRPr lang="cs-CZ" sz="2000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cs-CZ" sz="2000" dirty="0" err="1" smtClean="0">
                <a:cs typeface="Courier New" pitchFamily="49" charset="0"/>
              </a:rPr>
              <a:t>All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players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currently</a:t>
            </a:r>
            <a:r>
              <a:rPr lang="cs-CZ" sz="2000" dirty="0" smtClean="0">
                <a:cs typeface="Courier New" pitchFamily="49" charset="0"/>
              </a:rPr>
              <a:t> </a:t>
            </a:r>
            <a:r>
              <a:rPr lang="cs-CZ" sz="2000" dirty="0" err="1" smtClean="0">
                <a:cs typeface="Courier New" pitchFamily="49" charset="0"/>
              </a:rPr>
              <a:t>visible</a:t>
            </a:r>
            <a:r>
              <a:rPr lang="cs-CZ" sz="2000" dirty="0" smtClean="0">
                <a:cs typeface="Courier New" pitchFamily="49" charset="0"/>
              </a:rPr>
              <a:t> (in bot</a:t>
            </a:r>
            <a:r>
              <a:rPr lang="en-US" sz="2000" dirty="0" smtClean="0">
                <a:cs typeface="Courier New" pitchFamily="49" charset="0"/>
              </a:rPr>
              <a:t>’s </a:t>
            </a:r>
            <a:r>
              <a:rPr lang="cs-CZ" sz="2000" dirty="0" smtClean="0">
                <a:cs typeface="Courier New" pitchFamily="49" charset="0"/>
              </a:rPr>
              <a:t>FOV)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/Visible(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Item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.class)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this.world.getAll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/Visible(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.class)</a:t>
            </a:r>
            <a:endParaRPr lang="cs-CZ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cs-CZ" sz="2400" dirty="0" smtClean="0"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Agent modules ~ low-level API façades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AgentInfo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this.info ~ Self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Players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this.players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Player(s)</a:t>
            </a:r>
          </a:p>
          <a:p>
            <a:pPr lvl="1"/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Items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this.items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Item(s)</a:t>
            </a:r>
          </a:p>
          <a:p>
            <a:pPr lvl="1"/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this.navPoints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i="1" dirty="0" err="1" smtClean="0">
                <a:latin typeface="Courier New" pitchFamily="49" charset="0"/>
                <a:cs typeface="Courier New" pitchFamily="49" charset="0"/>
              </a:rPr>
              <a:t>NavPoint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(s)</a:t>
            </a:r>
          </a:p>
          <a:p>
            <a:pPr lvl="1">
              <a:buNone/>
            </a:pP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Advantages: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</a:rPr>
              <a:t>List of methods with </a:t>
            </a:r>
            <a:r>
              <a:rPr lang="en-US" dirty="0" err="1" smtClean="0">
                <a:cs typeface="Courier New" pitchFamily="49" charset="0"/>
              </a:rPr>
              <a:t>JavaDoc</a:t>
            </a:r>
            <a:endParaRPr lang="en-US" dirty="0" smtClean="0">
              <a:cs typeface="Courier New" pitchFamily="49" charset="0"/>
            </a:endParaRPr>
          </a:p>
          <a:p>
            <a:pPr marL="633222" indent="-514350">
              <a:buNone/>
            </a:pPr>
            <a:r>
              <a:rPr lang="en-US" dirty="0" smtClean="0">
                <a:cs typeface="Courier New" pitchFamily="49" charset="0"/>
              </a:rPr>
              <a:t>		</a:t>
            </a:r>
            <a:r>
              <a:rPr lang="en-US" sz="3000" dirty="0" smtClean="0">
                <a:cs typeface="Courier New" pitchFamily="49" charset="0"/>
              </a:rPr>
              <a:t>=&gt; Easier to way to explore Pogamut API</a:t>
            </a:r>
            <a:endParaRPr lang="en-US" dirty="0" smtClean="0">
              <a:cs typeface="Courier New" pitchFamily="49" charset="0"/>
            </a:endParaRPr>
          </a:p>
          <a:p>
            <a:pPr marL="925830" lvl="1" indent="-514350">
              <a:buFont typeface="+mj-lt"/>
              <a:buAutoNum type="arabicPeriod" startAt="2"/>
            </a:pPr>
            <a:r>
              <a:rPr lang="en-US" dirty="0" smtClean="0">
                <a:cs typeface="Courier New" pitchFamily="49" charset="0"/>
              </a:rPr>
              <a:t>Comprehensibly named methods</a:t>
            </a:r>
          </a:p>
          <a:p>
            <a:pPr marL="633222" indent="-514350">
              <a:buNone/>
            </a:pPr>
            <a:r>
              <a:rPr lang="en-US" dirty="0" smtClean="0">
                <a:cs typeface="Courier New" pitchFamily="49" charset="0"/>
              </a:rPr>
              <a:t>		</a:t>
            </a:r>
            <a:r>
              <a:rPr lang="en-US" sz="3000" dirty="0" smtClean="0">
                <a:cs typeface="Courier New" pitchFamily="49" charset="0"/>
              </a:rPr>
              <a:t>=&gt; Easier to read &amp; understand the code</a:t>
            </a:r>
            <a:endParaRPr lang="en-US" dirty="0" smtClean="0">
              <a:cs typeface="Courier New" pitchFamily="49" charset="0"/>
            </a:endParaRPr>
          </a:p>
          <a:p>
            <a:pPr marL="633222" indent="-514350">
              <a:buFont typeface="+mj-lt"/>
              <a:buAutoNum type="arabicPeriod" startAt="2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marL="633222" indent="-514350">
              <a:buNone/>
            </a:pPr>
            <a:endParaRPr lang="en-US" dirty="0" smtClean="0">
              <a:latin typeface="+mj-lt"/>
              <a:cs typeface="Courier New" pitchFamily="49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Location</a:t>
            </a:r>
            <a:endParaRPr lang="en-US" dirty="0" smtClean="0">
              <a:latin typeface="+mj-lt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X, Y, Z (world space)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can be used as “vector”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add(), sub(), scale(), </a:t>
            </a:r>
            <a:r>
              <a:rPr lang="en-US" dirty="0" err="1" smtClean="0">
                <a:latin typeface="+mj-lt"/>
                <a:cs typeface="Courier New" pitchFamily="49" charset="0"/>
              </a:rPr>
              <a:t>getDistance</a:t>
            </a:r>
            <a:r>
              <a:rPr lang="en-US" dirty="0" smtClean="0">
                <a:latin typeface="+mj-lt"/>
                <a:cs typeface="Courier New" pitchFamily="49" charset="0"/>
              </a:rPr>
              <a:t>(), dot(), cross()</a:t>
            </a:r>
          </a:p>
          <a:p>
            <a:pPr lvl="2"/>
            <a:r>
              <a:rPr lang="en-US" dirty="0" err="1" smtClean="0">
                <a:latin typeface="+mj-lt"/>
                <a:cs typeface="Courier New" pitchFamily="49" charset="0"/>
              </a:rPr>
              <a:t>rotateXY</a:t>
            </a:r>
            <a:r>
              <a:rPr lang="en-US" dirty="0" smtClean="0">
                <a:latin typeface="+mj-lt"/>
                <a:cs typeface="Courier New" pitchFamily="49" charset="0"/>
              </a:rPr>
              <a:t>/XZ/YZ()</a:t>
            </a:r>
          </a:p>
          <a:p>
            <a:pPr lvl="2"/>
            <a:endParaRPr lang="en-US" sz="1100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Rotation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Pitch (XZ), Yaw (XY), Roll (YZ)</a:t>
            </a:r>
          </a:p>
          <a:p>
            <a:pPr lvl="1">
              <a:buNone/>
            </a:pPr>
            <a:endParaRPr lang="en-US" sz="1200" dirty="0" smtClean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Velocity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X, Y, Z  vector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Length is speed in UT units </a:t>
            </a:r>
            <a:r>
              <a:rPr lang="en-US" sz="2400" dirty="0" smtClean="0">
                <a:cs typeface="Courier New" pitchFamily="49" charset="0"/>
              </a:rPr>
              <a:t>(1UT ~ 1cm)</a:t>
            </a:r>
            <a:endParaRPr lang="en-US" dirty="0" smtClean="0">
              <a:cs typeface="Courier New" pitchFamily="49" charset="0"/>
            </a:endParaRPr>
          </a:p>
          <a:p>
            <a:pPr lvl="1"/>
            <a:endParaRPr lang="en-US" sz="1200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All objects are </a:t>
            </a:r>
            <a:r>
              <a:rPr lang="en-US" dirty="0" err="1" smtClean="0">
                <a:cs typeface="Courier New" pitchFamily="49" charset="0"/>
              </a:rPr>
              <a:t>immutables</a:t>
            </a:r>
            <a:endParaRPr lang="en-US" dirty="0" smtClean="0"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cs typeface="Courier New" pitchFamily="49" charset="0"/>
              </a:rPr>
              <a:t>=&gt; Can be used in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 smtClean="0">
                <a:cs typeface="Courier New" pitchFamily="49" charset="0"/>
              </a:rPr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see?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Sensors – Body state, Vision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D:\Downloads\yawpitch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61" y="3861048"/>
            <a:ext cx="2998309" cy="1944216"/>
          </a:xfrm>
          <a:prstGeom prst="rect">
            <a:avLst/>
          </a:prstGeom>
          <a:noFill/>
        </p:spPr>
      </p:pic>
      <p:pic>
        <p:nvPicPr>
          <p:cNvPr id="4099" name="Picture 3" descr="D:\Downloads\Cartesian_xy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041" y="1570033"/>
            <a:ext cx="2624372" cy="20029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CommandMessages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Move</a:t>
            </a:r>
            <a:r>
              <a:rPr lang="en-US" dirty="0" smtClean="0"/>
              <a:t>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Jump</a:t>
            </a:r>
            <a:r>
              <a:rPr lang="en-US" dirty="0" smtClean="0"/>
              <a:t>, </a:t>
            </a:r>
            <a:r>
              <a:rPr lang="en-US" sz="2400" i="1" dirty="0" smtClean="0">
                <a:latin typeface="Courier New" pitchFamily="49" charset="0"/>
                <a:cs typeface="Courier New" pitchFamily="49" charset="0"/>
              </a:rPr>
              <a:t>Dodge</a:t>
            </a:r>
            <a:endParaRPr lang="en-US" dirty="0" smtClean="0"/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this.act.act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(new Move()…)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this.act.act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(new Jump()…)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this.act.act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(new Dodge()…)</a:t>
            </a:r>
            <a:endParaRPr lang="en-US" sz="2400" i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Agent module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AdvancedLocomotion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this.move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3</a:t>
            </a:r>
            <a:br>
              <a:rPr lang="en-US" dirty="0" smtClean="0"/>
            </a:br>
            <a:r>
              <a:rPr lang="en-US" sz="2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Setup</a:t>
            </a:r>
            <a:endParaRPr lang="cs-CZ" sz="29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 downloading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TagBot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template (~75MB) in advance … now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>
                <a:sym typeface="Wingdings" pitchFamily="2" charset="2"/>
              </a:rPr>
              <a:t>Start copying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C:\Program files (x86)\Unreal Anthology\UT2004</a:t>
            </a:r>
            <a:r>
              <a:rPr lang="en-US" sz="3200" dirty="0" smtClean="0">
                <a:sym typeface="Wingdings" pitchFamily="2" charset="2"/>
              </a:rPr>
              <a:t> into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D:\UT2004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Courier New" pitchFamily="49" charset="0"/>
                <a:sym typeface="Wingdings" pitchFamily="2" charset="2"/>
              </a:rPr>
              <a:t>We will need to modify UT2004 later during the workshop…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CommandMessages</a:t>
            </a:r>
            <a:r>
              <a:rPr lang="en-US" dirty="0" smtClean="0"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~</a:t>
            </a:r>
            <a:r>
              <a:rPr lang="cs-CZ" dirty="0" smtClean="0">
                <a:cs typeface="Courier New" pitchFamily="49" charset="0"/>
              </a:rPr>
              <a:t> </a:t>
            </a:r>
            <a:r>
              <a:rPr lang="cs-CZ" dirty="0" err="1" smtClean="0">
                <a:cs typeface="Courier New" pitchFamily="49" charset="0"/>
              </a:rPr>
              <a:t>low</a:t>
            </a:r>
            <a:r>
              <a:rPr lang="cs-CZ" dirty="0" smtClean="0">
                <a:cs typeface="Courier New" pitchFamily="49" charset="0"/>
              </a:rPr>
              <a:t>-</a:t>
            </a:r>
            <a:r>
              <a:rPr lang="cs-CZ" dirty="0" err="1" smtClean="0">
                <a:cs typeface="Courier New" pitchFamily="49" charset="0"/>
              </a:rPr>
              <a:t>level</a:t>
            </a:r>
            <a:r>
              <a:rPr lang="cs-CZ" dirty="0" smtClean="0"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API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Move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You can specify 1 location in advance</a:t>
            </a:r>
          </a:p>
          <a:p>
            <a:pPr lvl="2"/>
            <a:r>
              <a:rPr lang="en-US" dirty="0" smtClean="0">
                <a:latin typeface="+mj-lt"/>
                <a:cs typeface="Courier New" pitchFamily="49" charset="0"/>
              </a:rPr>
              <a:t>You can specify focus (where to look while moving), i.e., can be used for strafing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Jump</a:t>
            </a:r>
          </a:p>
          <a:p>
            <a:pPr lvl="2"/>
            <a:r>
              <a:rPr lang="en-US" dirty="0" smtClean="0">
                <a:latin typeface="+mj-lt"/>
              </a:rPr>
              <a:t>Can be used for double-jumps as well</a:t>
            </a:r>
          </a:p>
          <a:p>
            <a:pPr lvl="1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Dodge</a:t>
            </a:r>
          </a:p>
          <a:p>
            <a:pPr lvl="2"/>
            <a:r>
              <a:rPr lang="en-US" dirty="0" smtClean="0"/>
              <a:t>Can be used for quick direct jump to arbitrary location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Agent modules ~ low-level API façade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AdvancedLocomotion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~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this.move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All commands wrapped into methods</a:t>
            </a:r>
          </a:p>
          <a:p>
            <a:pPr lvl="2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move.moveTo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move.strafeTo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move.jump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…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Some simple algebra wrapped as well</a:t>
            </a:r>
          </a:p>
          <a:p>
            <a:pPr lvl="2"/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move.dodgeLeft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move.dodgeRight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(), …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move?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Actions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b="1" dirty="0" err="1" smtClean="0">
                <a:sym typeface="Wingdings" pitchFamily="2" charset="2"/>
              </a:rPr>
              <a:t>Tag</a:t>
            </a:r>
            <a:r>
              <a:rPr lang="en-US" b="1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b="1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b="1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b="1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+mj-lt"/>
                <a:cs typeface="Courier New" pitchFamily="49" charset="0"/>
              </a:rPr>
              <a:t>C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ustom</a:t>
            </a:r>
            <a:r>
              <a:rPr lang="en-US" sz="2800" dirty="0" smtClean="0">
                <a:latin typeface="+mj-lt"/>
                <a:cs typeface="Courier New" pitchFamily="49" charset="0"/>
              </a:rPr>
              <a:t> “game-mode” for UT2004</a:t>
            </a:r>
          </a:p>
          <a:p>
            <a:r>
              <a:rPr lang="cs-CZ" sz="2800" dirty="0" smtClean="0">
                <a:latin typeface="+mj-lt"/>
                <a:cs typeface="Courier New" pitchFamily="49" charset="0"/>
              </a:rPr>
              <a:t>T</a:t>
            </a:r>
            <a:r>
              <a:rPr lang="en-US" sz="2800" dirty="0" err="1" smtClean="0">
                <a:latin typeface="+mj-lt"/>
                <a:cs typeface="Courier New" pitchFamily="49" charset="0"/>
              </a:rPr>
              <a:t>wo</a:t>
            </a:r>
            <a:r>
              <a:rPr lang="en-US" sz="2800" dirty="0" smtClean="0">
                <a:latin typeface="+mj-lt"/>
                <a:cs typeface="Courier New" pitchFamily="49" charset="0"/>
              </a:rPr>
              <a:t> roles: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Seeker (having “it”)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latin typeface="+mj-lt"/>
                <a:cs typeface="Courier New" pitchFamily="49" charset="0"/>
              </a:rPr>
              <a:t>Runner or Prey </a:t>
            </a:r>
          </a:p>
          <a:p>
            <a:pPr marL="621792" indent="-457200"/>
            <a:r>
              <a:rPr lang="cs-CZ" sz="2800" dirty="0" err="1" smtClean="0">
                <a:latin typeface="+mj-lt"/>
                <a:cs typeface="Courier New" pitchFamily="49" charset="0"/>
              </a:rPr>
              <a:t>Seeker</a:t>
            </a:r>
            <a:r>
              <a:rPr lang="cs-CZ" sz="2800" dirty="0" smtClean="0">
                <a:latin typeface="+mj-lt"/>
                <a:cs typeface="Courier New" pitchFamily="49" charset="0"/>
              </a:rPr>
              <a:t> has to chase 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runners</a:t>
            </a:r>
            <a:r>
              <a:rPr lang="cs-CZ" sz="2800" dirty="0" smtClean="0">
                <a:latin typeface="+mj-lt"/>
                <a:cs typeface="Courier New" pitchFamily="49" charset="0"/>
              </a:rPr>
              <a:t> to 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pass</a:t>
            </a:r>
            <a:r>
              <a:rPr lang="cs-CZ" sz="2800" dirty="0" smtClean="0">
                <a:latin typeface="+mj-lt"/>
                <a:cs typeface="Courier New" pitchFamily="49" charset="0"/>
              </a:rPr>
              <a:t> „</a:t>
            </a:r>
            <a:r>
              <a:rPr lang="cs-CZ" sz="2800" dirty="0" err="1" smtClean="0">
                <a:latin typeface="+mj-lt"/>
                <a:cs typeface="Courier New" pitchFamily="49" charset="0"/>
              </a:rPr>
              <a:t>it</a:t>
            </a:r>
            <a:r>
              <a:rPr lang="cs-CZ" sz="2800" dirty="0" smtClean="0">
                <a:latin typeface="+mj-lt"/>
                <a:cs typeface="Courier New" pitchFamily="49" charset="0"/>
              </a:rPr>
              <a:t>“</a:t>
            </a:r>
            <a:endParaRPr lang="en-US" sz="2800" dirty="0" smtClean="0">
              <a:latin typeface="+mj-lt"/>
              <a:cs typeface="Courier New" pitchFamily="49" charset="0"/>
            </a:endParaRPr>
          </a:p>
          <a:p>
            <a:pPr marL="621792" indent="-457200"/>
            <a:r>
              <a:rPr lang="en-US" sz="2800" dirty="0" smtClean="0">
                <a:latin typeface="+mj-lt"/>
                <a:cs typeface="Courier New" pitchFamily="49" charset="0"/>
              </a:rPr>
              <a:t>After passing “it” the </a:t>
            </a:r>
            <a:r>
              <a:rPr lang="en-US" sz="2800" i="1" dirty="0" smtClean="0">
                <a:latin typeface="+mj-lt"/>
                <a:cs typeface="Courier New" pitchFamily="49" charset="0"/>
              </a:rPr>
              <a:t>former</a:t>
            </a:r>
            <a:r>
              <a:rPr lang="en-US" sz="2800" dirty="0" smtClean="0">
                <a:latin typeface="+mj-lt"/>
                <a:cs typeface="Courier New" pitchFamily="49" charset="0"/>
              </a:rPr>
              <a:t> seeker is immune to the </a:t>
            </a:r>
            <a:r>
              <a:rPr lang="en-US" sz="2800" i="1" dirty="0" smtClean="0">
                <a:latin typeface="+mj-lt"/>
                <a:cs typeface="Courier New" pitchFamily="49" charset="0"/>
              </a:rPr>
              <a:t>new</a:t>
            </a:r>
            <a:r>
              <a:rPr lang="en-US" sz="2800" dirty="0" smtClean="0">
                <a:latin typeface="+mj-lt"/>
                <a:cs typeface="Courier New" pitchFamily="49" charset="0"/>
              </a:rPr>
              <a:t> seeker</a:t>
            </a:r>
            <a:endParaRPr lang="cs-CZ" sz="2800" dirty="0" smtClean="0">
              <a:latin typeface="+mj-lt"/>
              <a:cs typeface="Courier New" pitchFamily="49" charset="0"/>
            </a:endParaRPr>
          </a:p>
          <a:p>
            <a:pPr marL="621792" indent="-457200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this.tag</a:t>
            </a:r>
            <a:r>
              <a:rPr lang="en-US" sz="2800" dirty="0" smtClean="0">
                <a:cs typeface="Courier New" pitchFamily="49" charset="0"/>
              </a:rPr>
              <a:t> agent module</a:t>
            </a:r>
            <a:endParaRPr lang="cs-CZ" sz="2800" dirty="0" smtClean="0">
              <a:cs typeface="Courier New" pitchFamily="49" charset="0"/>
            </a:endParaRPr>
          </a:p>
          <a:p>
            <a:pPr marL="621792" indent="-457200"/>
            <a:r>
              <a:rPr lang="cs-CZ" sz="2800" dirty="0" err="1" smtClean="0">
                <a:cs typeface="Courier New" pitchFamily="49" charset="0"/>
              </a:rPr>
              <a:t>Custom</a:t>
            </a:r>
            <a:r>
              <a:rPr lang="cs-CZ" sz="2800" dirty="0" smtClean="0">
                <a:cs typeface="Courier New" pitchFamily="49" charset="0"/>
              </a:rPr>
              <a:t> map: DM-</a:t>
            </a:r>
            <a:r>
              <a:rPr lang="cs-CZ" sz="2800" dirty="0" err="1" smtClean="0">
                <a:cs typeface="Courier New" pitchFamily="49" charset="0"/>
              </a:rPr>
              <a:t>TagMap</a:t>
            </a:r>
            <a:endParaRPr lang="cs-CZ" sz="2800" dirty="0" smtClean="0">
              <a:cs typeface="Courier New" pitchFamily="49" charset="0"/>
            </a:endParaRPr>
          </a:p>
          <a:p>
            <a:pPr marL="914400" lvl="1" indent="-457200"/>
            <a:r>
              <a:rPr lang="cs-CZ" sz="2400" dirty="0" err="1" smtClean="0">
                <a:cs typeface="Courier New" pitchFamily="49" charset="0"/>
              </a:rPr>
              <a:t>Simple</a:t>
            </a:r>
            <a:r>
              <a:rPr lang="cs-CZ" sz="2400" dirty="0" smtClean="0">
                <a:cs typeface="Courier New" pitchFamily="49" charset="0"/>
              </a:rPr>
              <a:t> </a:t>
            </a:r>
            <a:r>
              <a:rPr lang="cs-CZ" sz="2400" dirty="0" err="1" smtClean="0">
                <a:cs typeface="Courier New" pitchFamily="49" charset="0"/>
              </a:rPr>
              <a:t>rectangle</a:t>
            </a:r>
            <a:r>
              <a:rPr lang="cs-CZ" sz="2400" dirty="0" smtClean="0">
                <a:cs typeface="Courier New" pitchFamily="49" charset="0"/>
              </a:rPr>
              <a:t> map, no </a:t>
            </a:r>
            <a:r>
              <a:rPr lang="cs-CZ" sz="2400" dirty="0" err="1" smtClean="0">
                <a:cs typeface="Courier New" pitchFamily="49" charset="0"/>
              </a:rPr>
              <a:t>obstacles</a:t>
            </a:r>
            <a:endParaRPr lang="cs-CZ" sz="2400" dirty="0" smtClean="0">
              <a:cs typeface="Courier New" pitchFamily="49" charset="0"/>
            </a:endParaRPr>
          </a:p>
          <a:p>
            <a:pPr marL="914400" lvl="1" indent="-457200"/>
            <a:r>
              <a:rPr lang="cs-CZ" sz="2400" dirty="0" err="1" smtClean="0">
                <a:cs typeface="Courier New" pitchFamily="49" charset="0"/>
              </a:rPr>
              <a:t>procedurally</a:t>
            </a:r>
            <a:r>
              <a:rPr lang="cs-CZ" sz="2400" dirty="0" smtClean="0">
                <a:cs typeface="Courier New" pitchFamily="49" charset="0"/>
              </a:rPr>
              <a:t> </a:t>
            </a:r>
            <a:r>
              <a:rPr lang="cs-CZ" sz="2400" dirty="0" err="1" smtClean="0">
                <a:cs typeface="Courier New" pitchFamily="49" charset="0"/>
              </a:rPr>
              <a:t>decsribed</a:t>
            </a:r>
            <a:r>
              <a:rPr lang="cs-CZ" sz="2400" dirty="0" smtClean="0">
                <a:cs typeface="Courier New" pitchFamily="49" charset="0"/>
              </a:rPr>
              <a:t> by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</a:rPr>
              <a:t>TagMap</a:t>
            </a:r>
            <a:r>
              <a:rPr lang="cs-CZ" sz="2400" dirty="0" smtClean="0">
                <a:cs typeface="Courier New" pitchFamily="49" charset="0"/>
              </a:rPr>
              <a:t> static </a:t>
            </a:r>
            <a:r>
              <a:rPr lang="cs-CZ" sz="2400" dirty="0" err="1" smtClean="0">
                <a:cs typeface="Courier New" pitchFamily="49" charset="0"/>
              </a:rPr>
              <a:t>methods</a:t>
            </a:r>
            <a:endParaRPr lang="en-US" sz="2400" dirty="0" smtClean="0">
              <a:cs typeface="Courier New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dirty="0" smtClean="0">
              <a:latin typeface="+mj-lt"/>
              <a:cs typeface="Courier New" pitchFamily="49" charset="0"/>
            </a:endParaRPr>
          </a:p>
          <a:p>
            <a:pPr marL="621792" indent="-457200">
              <a:buFont typeface="+mj-lt"/>
              <a:buAutoNum type="arabicPeriod"/>
            </a:pPr>
            <a:endParaRPr lang="en-US" sz="2400" dirty="0" smtClean="0">
              <a:latin typeface="+mj-lt"/>
              <a:cs typeface="Courier New" pitchFamily="49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Tag! Game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Children play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b="1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23728" y="2723677"/>
            <a:ext cx="2808287" cy="400050"/>
            <a:chOff x="2381" y="1761"/>
            <a:chExt cx="1769" cy="252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2381" y="1976"/>
              <a:ext cx="1769" cy="3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63" y="1761"/>
              <a:ext cx="15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Perception (P)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pic>
        <p:nvPicPr>
          <p:cNvPr id="24" name="Picture 8" descr="03-UT-Guy-brain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6660578" y="2056928"/>
            <a:ext cx="1971675" cy="3316288"/>
          </a:xfrm>
          <a:prstGeom prst="rect">
            <a:avLst/>
          </a:prstGeom>
          <a:noFill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947916" y="1715615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  <a:cs typeface="Arial" charset="0"/>
              </a:rPr>
              <a:t>Memory (S)</a:t>
            </a:r>
            <a:endParaRPr lang="cs-CZ" sz="2000" dirty="0">
              <a:latin typeface="+mj-lt"/>
              <a:cs typeface="Arial" charset="0"/>
            </a:endParaRPr>
          </a:p>
        </p:txBody>
      </p:sp>
      <p:grpSp>
        <p:nvGrpSpPr>
          <p:cNvPr id="4" name="Skupina 14"/>
          <p:cNvGrpSpPr/>
          <p:nvPr/>
        </p:nvGrpSpPr>
        <p:grpSpPr>
          <a:xfrm>
            <a:off x="3923802" y="4227048"/>
            <a:ext cx="2736850" cy="400110"/>
            <a:chOff x="3779912" y="4643446"/>
            <a:chExt cx="2736850" cy="400110"/>
          </a:xfrm>
        </p:grpSpPr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3779912" y="4653136"/>
              <a:ext cx="2736850" cy="4763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356101" y="4643446"/>
              <a:ext cx="1873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Action (A)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51520" y="5301208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1. Part of environment state E is exported to the agent p(E) = P</a:t>
            </a:r>
            <a:endParaRPr lang="cs-CZ" dirty="0">
              <a:latin typeface="+mj-l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55450" y="1860474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err="1" smtClean="0">
                <a:latin typeface="+mj-lt"/>
                <a:cs typeface="Arial" charset="0"/>
              </a:rPr>
              <a:t>Environment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cs-CZ" sz="2000" dirty="0" err="1" smtClean="0">
                <a:latin typeface="+mj-lt"/>
                <a:cs typeface="Arial" charset="0"/>
              </a:rPr>
              <a:t>state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cs typeface="Arial" charset="0"/>
              </a:rPr>
              <a:t>(E)</a:t>
            </a:r>
            <a:endParaRPr lang="cs-CZ" sz="2000" dirty="0">
              <a:latin typeface="+mj-lt"/>
              <a:cs typeface="Arial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251520" y="5661248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dirty="0" smtClean="0">
                <a:latin typeface="+mj-lt"/>
              </a:rPr>
              <a:t>2. Agent performs action-selection: f(P,S) -&gt; </a:t>
            </a:r>
            <a:r>
              <a:rPr lang="en-US" sz="2400" b="1" dirty="0" err="1" smtClean="0">
                <a:latin typeface="+mj-lt"/>
              </a:rPr>
              <a:t>AxS</a:t>
            </a:r>
            <a:endParaRPr lang="cs-CZ" sz="2400" b="1" dirty="0">
              <a:latin typeface="+mj-lt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251520" y="6165404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3. Actions are carried out in the environment: a(</a:t>
            </a:r>
            <a:r>
              <a:rPr lang="en-US" dirty="0" err="1" smtClean="0">
                <a:latin typeface="+mj-lt"/>
              </a:rPr>
              <a:t>A</a:t>
            </a:r>
            <a:r>
              <a:rPr lang="en-US" baseline="30000" dirty="0" err="1" smtClean="0">
                <a:latin typeface="+mj-lt"/>
              </a:rPr>
              <a:t>n</a:t>
            </a:r>
            <a:r>
              <a:rPr lang="en-US" dirty="0" err="1" smtClean="0">
                <a:latin typeface="+mj-lt"/>
              </a:rPr>
              <a:t>,E</a:t>
            </a:r>
            <a:r>
              <a:rPr lang="en-US" dirty="0" smtClean="0">
                <a:latin typeface="+mj-lt"/>
              </a:rPr>
              <a:t>) -&gt; E</a:t>
            </a:r>
            <a:endParaRPr lang="cs-CZ" dirty="0">
              <a:latin typeface="+mj-lt"/>
            </a:endParaRPr>
          </a:p>
        </p:txBody>
      </p:sp>
      <p:pic>
        <p:nvPicPr>
          <p:cNvPr id="18" name="Picture 3" descr="C:\Users\knight\Pictures\UT2004screenshots\Shot00170.png"/>
          <p:cNvPicPr>
            <a:picLocks noChangeAspect="1" noChangeArrowheads="1"/>
          </p:cNvPicPr>
          <p:nvPr/>
        </p:nvPicPr>
        <p:blipFill>
          <a:blip r:embed="rId4" cstate="print"/>
          <a:srcRect l="5400" r="10001"/>
          <a:stretch>
            <a:fillRect/>
          </a:stretch>
        </p:blipFill>
        <p:spPr bwMode="auto">
          <a:xfrm>
            <a:off x="323874" y="2344960"/>
            <a:ext cx="3384376" cy="2500313"/>
          </a:xfrm>
          <a:prstGeom prst="rect">
            <a:avLst/>
          </a:prstGeom>
          <a:noFill/>
        </p:spPr>
      </p:pic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think?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Intelligence by design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4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think?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Intelligence by design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Behavior Oriented Design</a:t>
            </a:r>
          </a:p>
          <a:p>
            <a:pPr>
              <a:buNone/>
            </a:pPr>
            <a:r>
              <a:rPr lang="en-US" sz="2000" i="1" dirty="0" smtClean="0"/>
              <a:t>	by Joanna J. Bryson (UK)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cs.bath.ac.uk</a:t>
            </a:r>
            <a:r>
              <a:rPr lang="cs-CZ" sz="2000" dirty="0" smtClean="0">
                <a:hlinkClick r:id="rId2"/>
              </a:rPr>
              <a:t>/~</a:t>
            </a:r>
            <a:r>
              <a:rPr lang="cs-CZ" sz="2000" dirty="0" err="1" smtClean="0">
                <a:hlinkClick r:id="rId2"/>
              </a:rPr>
              <a:t>jjb</a:t>
            </a:r>
            <a:r>
              <a:rPr lang="cs-CZ" sz="2000" dirty="0" smtClean="0">
                <a:hlinkClick r:id="rId2"/>
              </a:rPr>
              <a:t>/web/bod.</a:t>
            </a:r>
            <a:r>
              <a:rPr lang="cs-CZ" sz="2000" dirty="0" err="1" smtClean="0">
                <a:hlinkClick r:id="rId2"/>
              </a:rPr>
              <a:t>html</a:t>
            </a:r>
            <a:endParaRPr lang="en-US" sz="2000" b="1" dirty="0" smtClean="0">
              <a:sym typeface="Wingdings" pitchFamily="2" charset="2"/>
            </a:endParaRPr>
          </a:p>
          <a:p>
            <a:pPr>
              <a:buNone/>
            </a:pPr>
            <a:endParaRPr lang="en-US" sz="10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Specify top-level decision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Name the behaviors that the </a:t>
            </a:r>
            <a:r>
              <a:rPr lang="en-US" dirty="0" err="1" smtClean="0"/>
              <a:t>bot</a:t>
            </a:r>
            <a:r>
              <a:rPr lang="en-US" dirty="0" smtClean="0"/>
              <a:t> should do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the list of sensors that is required to perform the behavior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the priorities of behaviors</a:t>
            </a:r>
          </a:p>
          <a:p>
            <a:pPr marL="925830" lvl="1" indent="-514350">
              <a:buFont typeface="+mj-lt"/>
              <a:buAutoNum type="alphaLcParenR"/>
            </a:pPr>
            <a:r>
              <a:rPr lang="en-US" dirty="0" smtClean="0"/>
              <a:t>Identify behavior switching conditions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Recursion on respective behaviors until primitive actions reached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Tag</a:t>
            </a:r>
            <a:r>
              <a:rPr lang="en-US" dirty="0" smtClean="0"/>
              <a:t>! Tournament</a:t>
            </a:r>
            <a:br>
              <a:rPr lang="en-US" dirty="0" smtClean="0"/>
            </a:b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Chance to score extra points!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 bots</a:t>
            </a:r>
          </a:p>
          <a:p>
            <a:pPr lvl="1"/>
            <a:r>
              <a:rPr lang="en-US" dirty="0" smtClean="0"/>
              <a:t>1 Seeker, 3 Runners (1 of them will be immune…)</a:t>
            </a:r>
          </a:p>
          <a:p>
            <a:r>
              <a:rPr lang="en-US" dirty="0" smtClean="0"/>
              <a:t>Random groups</a:t>
            </a:r>
          </a:p>
          <a:p>
            <a:r>
              <a:rPr lang="en-US" dirty="0" smtClean="0"/>
              <a:t>Tournament will be held next week, only bots submitted until Saturday 15.3.2014, 9:00 will participate</a:t>
            </a:r>
          </a:p>
          <a:p>
            <a:r>
              <a:rPr lang="en-US" dirty="0" smtClean="0"/>
              <a:t>No shooting allowed, no bot speed reconfigurations allowed</a:t>
            </a:r>
          </a:p>
          <a:p>
            <a:r>
              <a:rPr lang="en-US" dirty="0" smtClean="0"/>
              <a:t>The best 6 bots from Tag! 2014 will participate in the tournament</a:t>
            </a:r>
          </a:p>
          <a:p>
            <a:pPr lvl="1"/>
            <a:r>
              <a:rPr lang="en-US" dirty="0" smtClean="0"/>
              <a:t>You will have a chance to test your bots against them in advance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3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TagBot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template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Copy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map/DM-TagMap.ut2</a:t>
            </a:r>
            <a:r>
              <a:rPr lang="en-US" sz="3200" dirty="0" smtClean="0"/>
              <a:t> into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UT2004/Maps</a:t>
            </a:r>
            <a:r>
              <a:rPr lang="en-US" sz="3200" dirty="0" smtClean="0"/>
              <a:t> folder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Alter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UT2004/System/startGamebotsDMServer.bat</a:t>
            </a:r>
            <a:r>
              <a:rPr lang="en-US" sz="3200" dirty="0" smtClean="0"/>
              <a:t> replacing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DM-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TrainingDay</a:t>
            </a:r>
            <a:r>
              <a:rPr lang="en-US" sz="3200" dirty="0" smtClean="0"/>
              <a:t> with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DM-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TagMap</a:t>
            </a:r>
            <a:endParaRPr lang="en-US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Implement both </a:t>
            </a:r>
            <a:r>
              <a:rPr lang="en-US" sz="3200" dirty="0" err="1" smtClean="0"/>
              <a:t>TagBot</a:t>
            </a:r>
            <a:r>
              <a:rPr lang="en-US" sz="3200" dirty="0" smtClean="0"/>
              <a:t> roles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Seeker ~ 5 points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Runner ~ 5 points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Implementations having one role only won’t be accepted (~ 0 points)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the short test for this lessons</a:t>
            </a:r>
          </a:p>
          <a:p>
            <a:pPr lvl="1"/>
            <a:r>
              <a:rPr lang="en-US" dirty="0" smtClean="0"/>
              <a:t>7 minutes limit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  <a:hlinkClick r:id="rId3"/>
              </a:rPr>
              <a:t>http://goo.gl/PFCTVb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Permanent link</a:t>
            </a:r>
          </a:p>
          <a:p>
            <a:pPr lvl="1"/>
            <a:r>
              <a:rPr lang="en-US" dirty="0" smtClean="0">
                <a:hlinkClick r:id="rId4"/>
              </a:rPr>
              <a:t>https://docs.google.com/forms/d/1p5Mw5ikEkDXfSIvtl4N94veXA-yooyzw-I7XGY0vFYE/viewform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3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there are two “main” Java files in the project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TagBot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Bot template you have to finish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DO NOT ALTER ITS main METHOD!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TagGame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Class that starts the match between 4 your bots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Use this to test your bot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 sheet – Strategy –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Catcher / Chaser</a:t>
            </a:r>
            <a:endParaRPr lang="cs-CZ" sz="3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70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Your </a:t>
            </a:r>
            <a:r>
              <a:rPr lang="en-US" sz="3200" dirty="0" err="1" smtClean="0"/>
              <a:t>bot</a:t>
            </a:r>
            <a:r>
              <a:rPr lang="en-US" sz="3200" dirty="0" smtClean="0"/>
              <a:t> should recognize 3 stages of chasing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10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 smtClean="0"/>
              <a:t>Early-stage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You are really far from your target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r>
              <a:rPr lang="en-US" sz="3200" dirty="0" smtClean="0"/>
              <a:t>You have to quickly shorten this distance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r>
              <a:rPr lang="en-US" sz="3200" dirty="0" smtClean="0"/>
              <a:t> </a:t>
            </a:r>
            <a:r>
              <a:rPr lang="en-US" sz="3200" dirty="0" smtClean="0"/>
              <a:t>Use rough double-dodges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endParaRPr lang="en-US" sz="10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 b="1" dirty="0" smtClean="0"/>
              <a:t>Mid-stage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 dirty="0" smtClean="0"/>
              <a:t>You are trying to corner your target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r>
              <a:rPr lang="en-US" sz="3200" dirty="0" smtClean="0"/>
              <a:t>Be careful what commands you’re issuing, you probably want to avoid “straight” running to your target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endParaRPr lang="en-US" sz="10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 b="1" dirty="0" smtClean="0"/>
              <a:t>Final-stage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 dirty="0" smtClean="0"/>
              <a:t>You are near your target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r>
              <a:rPr lang="en-US" sz="3200" dirty="0" smtClean="0"/>
              <a:t>You must take chances by doing final dodge-tag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r>
              <a:rPr lang="en-US" sz="3200" dirty="0" smtClean="0"/>
              <a:t>You might want to distinguish between “corner”, “side wall” and “open space” situations here</a:t>
            </a:r>
            <a:endParaRPr lang="en-US" sz="32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endParaRPr lang="en-US" sz="32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 sheet – Strategy –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Catcher / Chaser</a:t>
            </a:r>
            <a:endParaRPr lang="cs-CZ" sz="3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Be sure not to pursue single target for a long time … 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If you are unable to get from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early-&gt;mid</a:t>
            </a:r>
            <a:r>
              <a:rPr lang="en-US" sz="3200" dirty="0" smtClean="0"/>
              <a:t> stage for a long time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If you are unable to get from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mid-&gt;final</a:t>
            </a:r>
            <a:r>
              <a:rPr lang="en-US" sz="3200" dirty="0" smtClean="0"/>
              <a:t> stage for a long time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If your target manages to escape you and you switch from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final-&gt;mid</a:t>
            </a:r>
            <a:r>
              <a:rPr lang="en-US" sz="3200" dirty="0" smtClean="0"/>
              <a:t> stage again</a:t>
            </a:r>
            <a:endParaRPr lang="en-US" sz="32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endParaRPr lang="en-US" sz="32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 sheet – Strategy –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Catcher / Chaser</a:t>
            </a:r>
            <a:endParaRPr lang="cs-CZ" sz="3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Be sure to be aware who got tagged … and not only by you!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If someone got tagged, there is a good chance you can tag him as well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You can even try to count how much time it was needed to tag someone to be aware of the “skill” of </a:t>
            </a:r>
            <a:r>
              <a:rPr lang="en-US" sz="3200" smtClean="0"/>
              <a:t>your opponents</a:t>
            </a:r>
            <a:endParaRPr lang="en-US" sz="32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endParaRPr lang="en-US" sz="32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 sheet – Movement –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Catcher / Chaser</a:t>
            </a:r>
            <a:endParaRPr lang="cs-CZ" sz="3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move.strafeTo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chasingLocation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escapeePlayer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should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 your focus to your prey while chasing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baseline="0" dirty="0" smtClean="0"/>
              <a:t>Can</a:t>
            </a:r>
            <a:r>
              <a:rPr lang="en-US" sz="2600" dirty="0" smtClean="0"/>
              <a:t> be also used to “look around” during the chase, but that requires timing and won’t probably work well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move.dodge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chasingDirectionVector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false/true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) </a:t>
            </a:r>
            <a:endParaRPr lang="en-US" sz="2200" dirty="0" smtClean="0">
              <a:latin typeface="Courier New" pitchFamily="49" charset="0"/>
              <a:cs typeface="Courier New" pitchFamily="49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 smtClean="0"/>
              <a:t>If your prey is near, you can try to quick dodge to it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 smtClean="0"/>
              <a:t>This will even work well during early stage of chase to quickly shorten the distance between you and your prey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600" dirty="0" smtClean="0"/>
              <a:t>Be careful though as you might actually worsen your situation during final-stage of tagging as you can “miss dodge” your target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False/True</a:t>
            </a:r>
            <a:r>
              <a:rPr lang="en-US" sz="2600" dirty="0" smtClean="0"/>
              <a:t> switches between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Single/Double</a:t>
            </a:r>
            <a:r>
              <a:rPr lang="en-US" sz="2600" dirty="0" smtClean="0"/>
              <a:t> dodge modes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 sheet – Strategy –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Runner / Escapee / Prey</a:t>
            </a:r>
            <a:endParaRPr lang="cs-CZ" sz="32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6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Your </a:t>
            </a:r>
            <a:r>
              <a:rPr lang="en-US" sz="3200" dirty="0" err="1" smtClean="0"/>
              <a:t>bot</a:t>
            </a:r>
            <a:r>
              <a:rPr lang="en-US" sz="3200" dirty="0" smtClean="0"/>
              <a:t> should try not to get cornered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Your escape strategies typically distinguishes between 3 kinds of situations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Corner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You are in the corner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r>
              <a:rPr lang="en-US" sz="3200" dirty="0" smtClean="0"/>
              <a:t>Try quick successive double dodges or double jumps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r>
              <a:rPr lang="en-US" sz="3200" dirty="0" smtClean="0"/>
              <a:t> </a:t>
            </a:r>
            <a:r>
              <a:rPr lang="en-US" sz="3200" dirty="0" smtClean="0"/>
              <a:t>Then try to run for open-space position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Side-wall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Depending on the position of your chaser you should again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r>
              <a:rPr lang="en-US" sz="3200" dirty="0" smtClean="0"/>
              <a:t>Try quick successive double dodges or double jumps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r>
              <a:rPr lang="en-US" sz="3200" dirty="0" smtClean="0"/>
              <a:t> Then try to run for open-space position </a:t>
            </a:r>
            <a:r>
              <a:rPr lang="en-US" sz="3200" dirty="0" smtClean="0"/>
              <a:t>Open space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 dirty="0" smtClean="0"/>
              <a:t>Open-space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3200" dirty="0" smtClean="0"/>
              <a:t>You have a lot of space around you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r>
              <a:rPr lang="en-US" sz="3200" dirty="0" smtClean="0"/>
              <a:t>You should try to run in circles, but keep an eye on your chaser … you always have to decide which kind of circle-run you want to perform (clockwise / counterclockwise) preferably switching between those two as required by the situation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endParaRPr lang="en-US" sz="32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32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endParaRPr lang="en-US" sz="32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Symbol"/>
              <a:buChar char="Þ"/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en-US" dirty="0" smtClean="0"/>
              <a:t>3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 sheet - Movement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–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Runner / Escapee / Prey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ove.strafeTo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escapeLocation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chaserPlayer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use strafing and focus on the chaser to be sure to have up-to-date info about its position.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900" dirty="0" smtClean="0"/>
              <a:t>Suitable for circle-runs</a:t>
            </a:r>
            <a:endParaRPr kumimoji="0" lang="en-US" sz="29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ove.dodge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escapeDirectionVector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true) 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If in peril, try to perform double-dodge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800" dirty="0" smtClean="0"/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move.doubleJump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… or double jump</a:t>
            </a:r>
            <a:endParaRPr lang="en-US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3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Extra Tournament Files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Check 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folder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TagBot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/tournament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There are batch files to execute tournament matches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match-best-2014.bat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Performs match between the first 4 bots of the Tag! 2014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match-123.bat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Performs match between your bot and 1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st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, 2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nd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 and 3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rd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 bot of Tag! 2014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match-456.bat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Performs match between your bot and 4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th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, 5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th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 and 6</a:t>
            </a:r>
            <a:r>
              <a:rPr lang="en-US" sz="3200" baseline="30000" dirty="0" smtClean="0">
                <a:latin typeface="Calibri" pitchFamily="34" charset="0"/>
                <a:cs typeface="Courier New" pitchFamily="49" charset="0"/>
              </a:rPr>
              <a:t>th</a:t>
            </a: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 bot of Tag! 2014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3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Extra Tournament Files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WARNING!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You have to edit batch files first, to supply correct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UT2004_HOME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directory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Alter the line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set UT2004_HOME=d:\Games\UT2004-Devel</a:t>
            </a:r>
            <a:endParaRPr lang="en-US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To match your environment, e.g.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set UT2004_HOME=c:\UT2004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3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Extra Tournament Files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WARNING!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Execution of the batch file might override you bot/server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ports within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UT2004_HOME\System\GameBots2004.ini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ourier New" pitchFamily="49" charset="0"/>
              </a:rPr>
              <a:t>You might bump into “connection refused” exceptions when trying to run your bot from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TagGame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ourier New" pitchFamily="49" charset="0"/>
              </a:rPr>
              <a:t>of the template project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ourier New" pitchFamily="49" charset="0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ourier New" pitchFamily="49" charset="0"/>
              </a:rPr>
              <a:t>Just restore original values within the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GameBots2004.ini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ourier New" pitchFamily="49" charset="0"/>
              </a:rPr>
              <a:t> file, and restart a dedicated server: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[GameBots2004.BotDeathMatch]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BotServerPort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=3000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ControlServerPort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=3001</a:t>
            </a:r>
          </a:p>
          <a:p>
            <a:pPr marL="438912" lvl="0" indent="-320040">
              <a:buClr>
                <a:schemeClr val="accent1"/>
              </a:buClr>
              <a:buSzPct val="80000"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ObservingServerPort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=3002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</a:t>
            </a:r>
            <a:r>
              <a:rPr lang="cs-CZ" dirty="0" smtClean="0"/>
              <a:t>2 </a:t>
            </a:r>
            <a:r>
              <a:rPr lang="en-US" dirty="0" smtClean="0"/>
              <a:t>Revisited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Console/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FollowBot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-46856" y="1628800"/>
            <a:ext cx="5266928" cy="5040560"/>
          </a:xfrm>
        </p:spPr>
        <p:txBody>
          <a:bodyPr>
            <a:noAutofit/>
          </a:bodyPr>
          <a:lstStyle/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ym typeface="Wingdings" pitchFamily="2" charset="2"/>
              </a:rPr>
              <a:t>UnrealId</a:t>
            </a:r>
            <a:r>
              <a:rPr lang="en-US" sz="1700" dirty="0" smtClean="0">
                <a:sym typeface="Wingdings" pitchFamily="2" charset="2"/>
              </a:rPr>
              <a:t>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followTarget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en-US" sz="1700" dirty="0" smtClean="0">
                <a:sym typeface="Wingdings" pitchFamily="2" charset="2"/>
              </a:rPr>
              <a:t>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null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@</a:t>
            </a:r>
            <a:r>
              <a:rPr lang="en-US" sz="1700" dirty="0" err="1" smtClean="0">
                <a:sym typeface="Wingdings" pitchFamily="2" charset="2"/>
              </a:rPr>
              <a:t>EventListener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eventClass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err="1" smtClean="0">
                <a:sym typeface="Wingdings" pitchFamily="2" charset="2"/>
              </a:rPr>
              <a:t>GlobalChat.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class</a:t>
            </a:r>
            <a:r>
              <a:rPr lang="en-US" sz="1700" dirty="0" smtClean="0">
                <a:sym typeface="Wingdings" pitchFamily="2" charset="2"/>
              </a:rPr>
              <a:t>)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protected void </a:t>
            </a:r>
            <a:r>
              <a:rPr lang="en-US" sz="1700" b="1" dirty="0" err="1" smtClean="0">
                <a:sym typeface="Wingdings" pitchFamily="2" charset="2"/>
              </a:rPr>
              <a:t>handleChat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GlobalChat</a:t>
            </a:r>
            <a:r>
              <a:rPr lang="en-US" sz="1700" dirty="0" smtClean="0">
                <a:sym typeface="Wingdings" pitchFamily="2" charset="2"/>
              </a:rPr>
              <a:t> event)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"hi</a:t>
            </a:r>
            <a:r>
              <a:rPr lang="en-US" sz="1700" dirty="0" smtClean="0">
                <a:sym typeface="Wingdings" pitchFamily="2" charset="2"/>
              </a:rPr>
              <a:t>"))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body</a:t>
            </a:r>
            <a:r>
              <a:rPr lang="en-US" sz="1700" dirty="0" err="1" smtClean="0">
                <a:sym typeface="Wingdings" pitchFamily="2" charset="2"/>
              </a:rPr>
              <a:t>.getCommunication</a:t>
            </a:r>
            <a:r>
              <a:rPr lang="en-US" sz="1700" dirty="0" smtClean="0">
                <a:sym typeface="Wingdings" pitchFamily="2" charset="2"/>
              </a:rPr>
              <a:t>()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		.</a:t>
            </a:r>
            <a:r>
              <a:rPr lang="en-US" sz="1700" dirty="0" err="1" smtClean="0">
                <a:sym typeface="Wingdings" pitchFamily="2" charset="2"/>
              </a:rPr>
              <a:t>sendGlobalTextMessage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"Hi</a:t>
            </a:r>
            <a:r>
              <a:rPr lang="en-US" sz="1700" dirty="0" smtClean="0">
                <a:sym typeface="Wingdings" pitchFamily="2" charset="2"/>
              </a:rPr>
              <a:t>");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        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“start follow</a:t>
            </a:r>
            <a:r>
              <a:rPr lang="en-US" sz="1700" dirty="0" smtClean="0">
                <a:sym typeface="Wingdings" pitchFamily="2" charset="2"/>
              </a:rPr>
              <a:t>"))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followTarget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err="1" smtClean="0">
                <a:sym typeface="Wingdings" pitchFamily="2" charset="2"/>
              </a:rPr>
              <a:t>event.getId</a:t>
            </a:r>
            <a:r>
              <a:rPr lang="en-US" sz="1700" dirty="0" smtClean="0">
                <a:sym typeface="Wingdings" pitchFamily="2" charset="2"/>
              </a:rPr>
              <a:t>();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}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</a:t>
            </a:r>
            <a:r>
              <a:rPr lang="en-US" sz="1700" dirty="0" smtClean="0">
                <a:sym typeface="Wingdings" pitchFamily="2" charset="2"/>
              </a:rPr>
              <a:t> 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“stop follow</a:t>
            </a:r>
            <a:r>
              <a:rPr lang="en-US" sz="1700" dirty="0" smtClean="0">
                <a:sym typeface="Wingdings" pitchFamily="2" charset="2"/>
              </a:rPr>
              <a:t>”))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followTarget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null</a:t>
            </a:r>
            <a:r>
              <a:rPr lang="en-US" sz="1700" dirty="0" smtClean="0">
                <a:sym typeface="Wingdings" pitchFamily="2" charset="2"/>
              </a:rPr>
              <a:t>;        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}</a:t>
            </a: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57686" y="2428868"/>
            <a:ext cx="61744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dirty="0" smtClean="0">
                <a:solidFill>
                  <a:srgbClr val="0070C0"/>
                </a:solidFill>
              </a:rPr>
              <a:t>public </a:t>
            </a:r>
            <a:r>
              <a:rPr lang="cs-CZ" sz="1700" dirty="0" err="1" smtClean="0">
                <a:solidFill>
                  <a:srgbClr val="0070C0"/>
                </a:solidFill>
              </a:rPr>
              <a:t>void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b="1" dirty="0" err="1" smtClean="0"/>
              <a:t>logic</a:t>
            </a:r>
            <a:r>
              <a:rPr lang="cs-CZ" sz="1700" b="1" dirty="0" smtClean="0"/>
              <a:t>() </a:t>
            </a:r>
            <a:r>
              <a:rPr lang="cs-CZ" sz="1700" dirty="0" err="1" smtClean="0">
                <a:solidFill>
                  <a:srgbClr val="0070C0"/>
                </a:solidFill>
              </a:rPr>
              <a:t>throws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 smtClean="0"/>
              <a:t>PogamutException</a:t>
            </a:r>
            <a:r>
              <a:rPr lang="cs-CZ" sz="1700" dirty="0" smtClean="0"/>
              <a:t> {</a:t>
            </a:r>
          </a:p>
          <a:p>
            <a:r>
              <a:rPr lang="en-US" sz="1700" dirty="0" smtClean="0">
                <a:solidFill>
                  <a:srgbClr val="0070C0"/>
                </a:solidFill>
              </a:rPr>
              <a:t>  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>
                <a:solidFill>
                  <a:srgbClr val="0070C0"/>
                </a:solidFill>
              </a:rPr>
              <a:t>if</a:t>
            </a:r>
            <a:r>
              <a:rPr lang="cs-CZ" sz="1700" dirty="0">
                <a:solidFill>
                  <a:srgbClr val="0070C0"/>
                </a:solidFill>
              </a:rPr>
              <a:t> </a:t>
            </a:r>
            <a:r>
              <a:rPr lang="cs-CZ" sz="1700" dirty="0"/>
              <a:t>(</a:t>
            </a:r>
            <a:r>
              <a:rPr lang="cs-CZ" sz="1700" dirty="0" err="1"/>
              <a:t>followTarget</a:t>
            </a:r>
            <a:r>
              <a:rPr lang="cs-CZ" sz="1700" dirty="0"/>
              <a:t> != </a:t>
            </a:r>
            <a:r>
              <a:rPr lang="cs-CZ" sz="1700" dirty="0" err="1">
                <a:solidFill>
                  <a:srgbClr val="0070C0"/>
                </a:solidFill>
              </a:rPr>
              <a:t>null</a:t>
            </a:r>
            <a:r>
              <a:rPr lang="cs-CZ" sz="1700" dirty="0"/>
              <a:t>) {</a:t>
            </a:r>
          </a:p>
          <a:p>
            <a:r>
              <a:rPr lang="cs-CZ" sz="1700" dirty="0" smtClean="0"/>
              <a:t>     </a:t>
            </a:r>
            <a:r>
              <a:rPr lang="cs-CZ" sz="1700" dirty="0" err="1"/>
              <a:t>Player</a:t>
            </a:r>
            <a:r>
              <a:rPr lang="cs-CZ" sz="1700" dirty="0"/>
              <a:t> </a:t>
            </a:r>
            <a:r>
              <a:rPr lang="cs-CZ" sz="1700" dirty="0" err="1"/>
              <a:t>followPlayer</a:t>
            </a:r>
            <a:r>
              <a:rPr lang="cs-CZ" sz="1700" dirty="0"/>
              <a:t> = </a:t>
            </a:r>
            <a:r>
              <a:rPr lang="cs-CZ" sz="1700" dirty="0" err="1" smtClean="0">
                <a:solidFill>
                  <a:srgbClr val="00B050"/>
                </a:solidFill>
              </a:rPr>
              <a:t>players</a:t>
            </a:r>
            <a:endParaRPr lang="cs-CZ" sz="1700" dirty="0" smtClean="0">
              <a:solidFill>
                <a:srgbClr val="00B050"/>
              </a:solidFill>
            </a:endParaRPr>
          </a:p>
          <a:p>
            <a:r>
              <a:rPr lang="cs-CZ" sz="1700" dirty="0" smtClean="0">
                <a:solidFill>
                  <a:srgbClr val="00B050"/>
                </a:solidFill>
              </a:rPr>
              <a:t>                                                   </a:t>
            </a:r>
            <a:r>
              <a:rPr lang="cs-CZ" sz="1700" dirty="0" smtClean="0"/>
              <a:t>.</a:t>
            </a:r>
            <a:r>
              <a:rPr lang="cs-CZ" sz="1700" dirty="0" err="1"/>
              <a:t>getPlayer</a:t>
            </a:r>
            <a:r>
              <a:rPr lang="cs-CZ" sz="1700" dirty="0"/>
              <a:t>(</a:t>
            </a:r>
            <a:r>
              <a:rPr lang="cs-CZ" sz="1700" dirty="0" err="1">
                <a:solidFill>
                  <a:srgbClr val="00B050"/>
                </a:solidFill>
              </a:rPr>
              <a:t>followTarget</a:t>
            </a:r>
            <a:r>
              <a:rPr lang="cs-CZ" sz="1700" dirty="0"/>
              <a:t>);</a:t>
            </a:r>
          </a:p>
          <a:p>
            <a:r>
              <a:rPr lang="cs-CZ" sz="1700" dirty="0">
                <a:solidFill>
                  <a:srgbClr val="0070C0"/>
                </a:solidFill>
              </a:rPr>
              <a:t>    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/>
              <a:t>(</a:t>
            </a:r>
            <a:r>
              <a:rPr lang="cs-CZ" sz="1700" dirty="0" err="1">
                <a:solidFill>
                  <a:srgbClr val="00B050"/>
                </a:solidFill>
              </a:rPr>
              <a:t>info</a:t>
            </a:r>
            <a:r>
              <a:rPr lang="cs-CZ" sz="1700" dirty="0" err="1"/>
              <a:t>.atLocation</a:t>
            </a:r>
            <a:r>
              <a:rPr lang="cs-CZ" sz="1700" dirty="0"/>
              <a:t>(</a:t>
            </a:r>
            <a:r>
              <a:rPr lang="cs-CZ" sz="1700" dirty="0" err="1"/>
              <a:t>followPlayer.getLocation</a:t>
            </a:r>
            <a:r>
              <a:rPr lang="cs-CZ" sz="1700" dirty="0"/>
              <a:t>()) </a:t>
            </a:r>
            <a:r>
              <a:rPr lang="cs-CZ" sz="1700" dirty="0" smtClean="0"/>
              <a:t>&amp;&amp;</a:t>
            </a:r>
            <a:r>
              <a:rPr lang="en-US" sz="1700" dirty="0" smtClean="0"/>
              <a:t>    	</a:t>
            </a:r>
            <a:r>
              <a:rPr lang="cs-CZ" sz="1700" dirty="0" smtClean="0"/>
              <a:t>!</a:t>
            </a:r>
            <a:r>
              <a:rPr lang="cs-CZ" sz="1700" dirty="0" err="1"/>
              <a:t>followPlayer.isVisible</a:t>
            </a:r>
            <a:r>
              <a:rPr lang="cs-CZ" sz="1700" dirty="0"/>
              <a:t>()) {</a:t>
            </a:r>
          </a:p>
          <a:p>
            <a:r>
              <a:rPr lang="cs-CZ" sz="1700" dirty="0"/>
              <a:t>     </a:t>
            </a:r>
            <a:r>
              <a:rPr lang="en-US" sz="1700" dirty="0" smtClean="0"/>
              <a:t>  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.turnHorizontal</a:t>
            </a:r>
            <a:r>
              <a:rPr lang="cs-CZ" sz="1700" dirty="0" smtClean="0"/>
              <a:t>(30</a:t>
            </a:r>
            <a:r>
              <a:rPr lang="cs-CZ" sz="1700" dirty="0"/>
              <a:t>);</a:t>
            </a:r>
          </a:p>
          <a:p>
            <a:r>
              <a:rPr lang="cs-CZ" sz="1700" dirty="0"/>
              <a:t>     </a:t>
            </a:r>
            <a:r>
              <a:rPr lang="cs-CZ" sz="1700" dirty="0" smtClean="0"/>
              <a:t>} </a:t>
            </a:r>
            <a:r>
              <a:rPr lang="cs-CZ" sz="1700" dirty="0" err="1">
                <a:solidFill>
                  <a:srgbClr val="0070C0"/>
                </a:solidFill>
              </a:rPr>
              <a:t>else</a:t>
            </a:r>
            <a:r>
              <a:rPr lang="cs-CZ" sz="1700" dirty="0"/>
              <a:t> {</a:t>
            </a:r>
          </a:p>
          <a:p>
            <a:r>
              <a:rPr lang="cs-CZ" sz="1700" dirty="0"/>
              <a:t>     </a:t>
            </a:r>
            <a:r>
              <a:rPr lang="en-US" sz="1700" dirty="0" smtClean="0"/>
              <a:t>  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.moveTo</a:t>
            </a:r>
            <a:r>
              <a:rPr lang="cs-CZ" sz="1700" dirty="0" smtClean="0"/>
              <a:t>(</a:t>
            </a:r>
            <a:r>
              <a:rPr lang="cs-CZ" sz="1700" dirty="0" err="1" smtClean="0"/>
              <a:t>followPlayer</a:t>
            </a:r>
            <a:r>
              <a:rPr lang="cs-CZ" sz="1700" dirty="0"/>
              <a:t>);</a:t>
            </a:r>
          </a:p>
          <a:p>
            <a:r>
              <a:rPr lang="cs-CZ" sz="1700" dirty="0"/>
              <a:t>     </a:t>
            </a:r>
            <a:r>
              <a:rPr lang="cs-CZ" sz="1700" dirty="0" smtClean="0"/>
              <a:t>}</a:t>
            </a:r>
            <a:endParaRPr lang="cs-CZ" sz="1700" dirty="0"/>
          </a:p>
          <a:p>
            <a:r>
              <a:rPr lang="cs-CZ" sz="1700" dirty="0"/>
              <a:t>  </a:t>
            </a:r>
            <a:r>
              <a:rPr lang="cs-CZ" sz="1700" dirty="0" smtClean="0"/>
              <a:t>}</a:t>
            </a:r>
            <a:endParaRPr lang="en-US" sz="1700" dirty="0" smtClean="0"/>
          </a:p>
          <a:p>
            <a:r>
              <a:rPr lang="cs-CZ" sz="1700" dirty="0" smtClean="0"/>
              <a:t>}</a:t>
            </a:r>
            <a:endParaRPr lang="cs-CZ" sz="1700" dirty="0"/>
          </a:p>
        </p:txBody>
      </p:sp>
    </p:spTree>
    <p:extLst>
      <p:ext uri="{BB962C8B-B14F-4D97-AF65-F5344CB8AC3E}">
        <p14:creationId xmlns="" xmlns:p14="http://schemas.microsoft.com/office/powerpoint/2010/main" val="3627793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3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Extra Tournament Videos</a:t>
            </a:r>
            <a:endParaRPr lang="cs-CZ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Check 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folder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TagBot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/tournament-videos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>
                <a:latin typeface="Calibri" pitchFamily="34" charset="0"/>
                <a:cs typeface="Courier New" pitchFamily="49" charset="0"/>
              </a:rPr>
              <a:t>There are several videos that might inspire you for coding Seeker/Runner behaviors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us finished assignment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51520" y="1772816"/>
            <a:ext cx="8712968" cy="4896544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baseline="0" dirty="0" smtClean="0"/>
              <a:t>Via e-</a:t>
            </a:r>
            <a:r>
              <a:rPr lang="en-US" sz="3600" dirty="0" smtClean="0"/>
              <a:t>mail: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Subject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“Pogamut homework 2014 – Assignment X”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Replace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‘X’</a:t>
            </a:r>
            <a:r>
              <a:rPr lang="en-US" sz="3200" dirty="0" smtClean="0"/>
              <a:t> with the assignment number and the subject has to be without quotes of course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…or face </a:t>
            </a:r>
            <a:r>
              <a:rPr lang="en-US" sz="3200" dirty="0" smtClean="0">
                <a:solidFill>
                  <a:srgbClr val="FF0000"/>
                </a:solidFill>
              </a:rPr>
              <a:t>-2 score penalization</a:t>
            </a:r>
          </a:p>
          <a:p>
            <a:pPr marL="1810512" lvl="3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To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jakub.gemrot@gmail.com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Gemrot (Tuesday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en-US" sz="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Attachment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dirty="0" smtClean="0"/>
              <a:t>Completely zip-up your project(s) folder except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‘target’</a:t>
            </a:r>
            <a:r>
              <a:rPr lang="en-US" sz="3300" dirty="0" smtClean="0"/>
              <a:t> directory and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IDE specific files</a:t>
            </a:r>
            <a:r>
              <a:rPr lang="en-US" sz="3300" dirty="0" smtClean="0"/>
              <a:t> (or face </a:t>
            </a:r>
            <a:r>
              <a:rPr lang="en-US" sz="3300" dirty="0" smtClean="0">
                <a:solidFill>
                  <a:srgbClr val="FF0000"/>
                </a:solidFill>
              </a:rPr>
              <a:t>-2 score penalization</a:t>
            </a:r>
            <a:r>
              <a:rPr lang="en-US" sz="3300" dirty="0" smtClean="0"/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Body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/>
              <a:t>Please send us information about how much time it took you to finish the assignment + any comments regarding your implementation struggle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dirty="0" smtClean="0"/>
              <a:t>Information won’t be abused/made public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baseline="0" dirty="0" smtClean="0"/>
              <a:t>In fact it helps to make the practice lessons better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i="1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Don’t forget to mention your full name! </a:t>
            </a:r>
            <a:endParaRPr lang="cs-CZ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000" i="1" baseline="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sense a soul in search of answers…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do not own the patent of perfection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(yet…)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/>
              <a:t>In case of doubts about the assignment, tournament or hard problems, bugs don’t hesitate to contact us!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Gemrot (Tuesday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</a:t>
            </a:r>
            <a:r>
              <a:rPr lang="en-US" sz="2800" baseline="0" dirty="0" smtClean="0">
                <a:hlinkClick r:id="rId2"/>
              </a:rPr>
              <a:t>akub.gemrot@gmail.com</a:t>
            </a:r>
            <a:endParaRPr lang="en-US" sz="2800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(Monday practice lessons)</a:t>
            </a: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baseline="0" dirty="0" smtClean="0">
                <a:hlinkClick r:id="rId3"/>
              </a:rPr>
              <a:t>m</a:t>
            </a:r>
            <a:r>
              <a:rPr lang="cs-CZ" sz="2800" baseline="0" dirty="0" err="1" smtClean="0">
                <a:hlinkClick r:id="rId3"/>
              </a:rPr>
              <a:t>ichal.bida</a:t>
            </a:r>
            <a:r>
              <a:rPr lang="en-US" sz="2800" baseline="0" dirty="0" smtClean="0">
                <a:hlinkClick r:id="rId3"/>
              </a:rPr>
              <a:t>@</a:t>
            </a:r>
            <a:r>
              <a:rPr lang="en-US" sz="2800" baseline="0" dirty="0" err="1" smtClean="0">
                <a:hlinkClick r:id="rId3"/>
              </a:rPr>
              <a:t>gmail.com</a:t>
            </a: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2 Revisited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Console/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FollowBot</a:t>
            </a:r>
            <a:endParaRPr lang="cs-CZ" sz="36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-46856" y="1628800"/>
            <a:ext cx="5266928" cy="5040560"/>
          </a:xfrm>
        </p:spPr>
        <p:txBody>
          <a:bodyPr>
            <a:noAutofit/>
          </a:bodyPr>
          <a:lstStyle/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Boolean 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following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Boolean 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jumping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 </a:t>
            </a:r>
            <a:r>
              <a:rPr lang="en-US" sz="1700" dirty="0" smtClean="0">
                <a:sym typeface="Wingdings" pitchFamily="2" charset="2"/>
              </a:rPr>
              <a:t>Boolean </a:t>
            </a:r>
            <a:r>
              <a:rPr lang="en-US" sz="1700" dirty="0" smtClean="0">
                <a:solidFill>
                  <a:srgbClr val="00B050"/>
                </a:solidFill>
                <a:sym typeface="Wingdings" pitchFamily="2" charset="2"/>
              </a:rPr>
              <a:t>searching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Location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search_location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private</a:t>
            </a:r>
            <a:r>
              <a:rPr lang="en-US" sz="1700" dirty="0" smtClean="0">
                <a:sym typeface="Wingdings" pitchFamily="2" charset="2"/>
              </a:rPr>
              <a:t> Location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last_location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@</a:t>
            </a:r>
            <a:r>
              <a:rPr lang="en-US" sz="1700" dirty="0" err="1" smtClean="0">
                <a:sym typeface="Wingdings" pitchFamily="2" charset="2"/>
              </a:rPr>
              <a:t>EventListener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eventClass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err="1" smtClean="0">
                <a:sym typeface="Wingdings" pitchFamily="2" charset="2"/>
              </a:rPr>
              <a:t>GlobalChat.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class</a:t>
            </a:r>
            <a:r>
              <a:rPr lang="en-US" sz="1700" dirty="0" smtClean="0">
                <a:sym typeface="Wingdings" pitchFamily="2" charset="2"/>
              </a:rPr>
              <a:t>)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protected void </a:t>
            </a:r>
            <a:r>
              <a:rPr lang="en-US" sz="1700" b="1" dirty="0" err="1" smtClean="0">
                <a:sym typeface="Wingdings" pitchFamily="2" charset="2"/>
              </a:rPr>
              <a:t>handleChat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GlobalChat</a:t>
            </a:r>
            <a:r>
              <a:rPr lang="en-US" sz="1700" dirty="0" smtClean="0">
                <a:sym typeface="Wingdings" pitchFamily="2" charset="2"/>
              </a:rPr>
              <a:t> event)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hi</a:t>
            </a:r>
            <a:r>
              <a:rPr lang="en-US" sz="1700" dirty="0" smtClean="0">
                <a:sym typeface="Wingdings" pitchFamily="2" charset="2"/>
              </a:rPr>
              <a:t>"))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body</a:t>
            </a:r>
            <a:r>
              <a:rPr lang="en-US" sz="1700" dirty="0" err="1" smtClean="0">
                <a:sym typeface="Wingdings" pitchFamily="2" charset="2"/>
              </a:rPr>
              <a:t>.getCommunication</a:t>
            </a:r>
            <a:r>
              <a:rPr lang="en-US" sz="1700" dirty="0" smtClean="0">
                <a:sym typeface="Wingdings" pitchFamily="2" charset="2"/>
              </a:rPr>
              <a:t>()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		.</a:t>
            </a:r>
            <a:r>
              <a:rPr lang="en-US" sz="1700" dirty="0" err="1" smtClean="0">
                <a:sym typeface="Wingdings" pitchFamily="2" charset="2"/>
              </a:rPr>
              <a:t>sendGlobalTextMessage</a:t>
            </a:r>
            <a:r>
              <a:rPr lang="en-US" sz="1700" dirty="0" smtClean="0">
                <a:sym typeface="Wingdings" pitchFamily="2" charset="2"/>
              </a:rPr>
              <a:t>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Hey you</a:t>
            </a:r>
            <a:r>
              <a:rPr lang="en-US" sz="1700" dirty="0" smtClean="0">
                <a:sym typeface="Wingdings" pitchFamily="2" charset="2"/>
              </a:rPr>
              <a:t>");</a:t>
            </a:r>
          </a:p>
          <a:p>
            <a:pPr marL="633222" indent="-514350">
              <a:buNone/>
            </a:pP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        if </a:t>
            </a:r>
            <a:r>
              <a:rPr lang="en-US" sz="1700" dirty="0" smtClean="0">
                <a:sym typeface="Wingdings" pitchFamily="2" charset="2"/>
              </a:rPr>
              <a:t>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follow</a:t>
            </a:r>
            <a:r>
              <a:rPr lang="en-US" sz="1700" dirty="0" smtClean="0">
                <a:sym typeface="Wingdings" pitchFamily="2" charset="2"/>
              </a:rPr>
              <a:t>")) {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following</a:t>
            </a:r>
            <a:r>
              <a:rPr lang="en-US" sz="1700" dirty="0" smtClean="0">
                <a:sym typeface="Wingdings" pitchFamily="2" charset="2"/>
              </a:rPr>
              <a:t> = !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following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searching</a:t>
            </a:r>
            <a:r>
              <a:rPr lang="en-US" sz="1700" dirty="0" smtClean="0">
                <a:sym typeface="Wingdings" pitchFamily="2" charset="2"/>
              </a:rPr>
              <a:t> =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  <a:r>
              <a:rPr lang="en-US" sz="1700" dirty="0" smtClean="0"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}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</a:t>
            </a:r>
            <a:r>
              <a:rPr lang="en-US" sz="1700" dirty="0" smtClean="0">
                <a:solidFill>
                  <a:srgbClr val="0070C0"/>
                </a:solidFill>
                <a:sym typeface="Wingdings" pitchFamily="2" charset="2"/>
              </a:rPr>
              <a:t>if</a:t>
            </a:r>
            <a:r>
              <a:rPr lang="en-US" sz="1700" dirty="0" smtClean="0">
                <a:sym typeface="Wingdings" pitchFamily="2" charset="2"/>
              </a:rPr>
              <a:t> (</a:t>
            </a:r>
            <a:r>
              <a:rPr lang="en-US" sz="1700" dirty="0" err="1" smtClean="0">
                <a:sym typeface="Wingdings" pitchFamily="2" charset="2"/>
              </a:rPr>
              <a:t>event.getText</a:t>
            </a:r>
            <a:r>
              <a:rPr lang="en-US" sz="1700" dirty="0" smtClean="0">
                <a:sym typeface="Wingdings" pitchFamily="2" charset="2"/>
              </a:rPr>
              <a:t>().contains("</a:t>
            </a:r>
            <a:r>
              <a:rPr lang="en-US" sz="1700" dirty="0" smtClean="0">
                <a:solidFill>
                  <a:srgbClr val="FF0000"/>
                </a:solidFill>
                <a:sym typeface="Wingdings" pitchFamily="2" charset="2"/>
              </a:rPr>
              <a:t>jump</a:t>
            </a:r>
            <a:r>
              <a:rPr lang="en-US" sz="1700" dirty="0" smtClean="0">
                <a:sym typeface="Wingdings" pitchFamily="2" charset="2"/>
              </a:rPr>
              <a:t>"))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            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jumping</a:t>
            </a:r>
            <a:r>
              <a:rPr lang="en-US" sz="1700" dirty="0" smtClean="0">
                <a:sym typeface="Wingdings" pitchFamily="2" charset="2"/>
              </a:rPr>
              <a:t> = !</a:t>
            </a:r>
            <a:r>
              <a:rPr lang="en-US" sz="1700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sz="1700" dirty="0" err="1" smtClean="0">
                <a:sym typeface="Wingdings" pitchFamily="2" charset="2"/>
              </a:rPr>
              <a:t>.</a:t>
            </a:r>
            <a:r>
              <a:rPr lang="en-US" sz="1700" dirty="0" err="1" smtClean="0">
                <a:solidFill>
                  <a:srgbClr val="00B050"/>
                </a:solidFill>
                <a:sym typeface="Wingdings" pitchFamily="2" charset="2"/>
              </a:rPr>
              <a:t>jumping</a:t>
            </a:r>
            <a:r>
              <a:rPr lang="en-US" sz="1700" dirty="0" smtClean="0">
                <a:sym typeface="Wingdings" pitchFamily="2" charset="2"/>
              </a:rPr>
              <a:t>;        </a:t>
            </a:r>
          </a:p>
          <a:p>
            <a:pPr marL="633222" indent="-514350">
              <a:buNone/>
            </a:pPr>
            <a:r>
              <a:rPr lang="en-US" sz="1700" dirty="0" smtClean="0">
                <a:sym typeface="Wingdings" pitchFamily="2" charset="2"/>
              </a:rPr>
              <a:t>}</a:t>
            </a:r>
          </a:p>
          <a:p>
            <a:pPr marL="633222" indent="-514350">
              <a:buNone/>
            </a:pPr>
            <a:endParaRPr lang="en-US" sz="1700" dirty="0" smtClean="0">
              <a:sym typeface="Wingdings" pitchFamily="2" charset="2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74232" y="1556792"/>
            <a:ext cx="61744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dirty="0" smtClean="0">
                <a:solidFill>
                  <a:srgbClr val="0070C0"/>
                </a:solidFill>
              </a:rPr>
              <a:t>public </a:t>
            </a:r>
            <a:r>
              <a:rPr lang="cs-CZ" sz="1700" dirty="0" err="1" smtClean="0">
                <a:solidFill>
                  <a:srgbClr val="0070C0"/>
                </a:solidFill>
              </a:rPr>
              <a:t>void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b="1" dirty="0" err="1" smtClean="0"/>
              <a:t>logic</a:t>
            </a:r>
            <a:r>
              <a:rPr lang="cs-CZ" sz="1700" b="1" dirty="0" smtClean="0"/>
              <a:t>() </a:t>
            </a:r>
            <a:r>
              <a:rPr lang="cs-CZ" sz="1700" dirty="0" err="1" smtClean="0">
                <a:solidFill>
                  <a:srgbClr val="0070C0"/>
                </a:solidFill>
              </a:rPr>
              <a:t>throws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err="1" smtClean="0"/>
              <a:t>PogamutException</a:t>
            </a:r>
            <a:r>
              <a:rPr lang="cs-CZ" sz="1700" dirty="0" smtClean="0"/>
              <a:t> {</a:t>
            </a:r>
          </a:p>
          <a:p>
            <a:r>
              <a:rPr lang="cs-CZ" sz="1700" dirty="0" smtClean="0"/>
              <a:t>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/>
              <a:t> 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following</a:t>
            </a:r>
            <a:r>
              <a:rPr lang="cs-CZ" sz="1700" dirty="0" smtClean="0"/>
              <a:t>) {</a:t>
            </a:r>
          </a:p>
          <a:p>
            <a:r>
              <a:rPr lang="cs-CZ" sz="1700" dirty="0" smtClean="0"/>
              <a:t>    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/>
              <a:t> 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players</a:t>
            </a:r>
            <a:r>
              <a:rPr lang="cs-CZ" sz="1700" dirty="0" err="1" smtClean="0"/>
              <a:t>.canSeePlayers</a:t>
            </a:r>
            <a:r>
              <a:rPr lang="cs-CZ" sz="1700" dirty="0" smtClean="0"/>
              <a:t>()) {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/>
              <a:t>Player</a:t>
            </a:r>
            <a:r>
              <a:rPr lang="cs-CZ" sz="1700" dirty="0" smtClean="0"/>
              <a:t> </a:t>
            </a:r>
            <a:r>
              <a:rPr lang="cs-CZ" sz="1700" dirty="0" err="1" smtClean="0"/>
              <a:t>pl</a:t>
            </a:r>
            <a:r>
              <a:rPr lang="cs-CZ" sz="1700" dirty="0" smtClean="0"/>
              <a:t> = </a:t>
            </a:r>
            <a:endParaRPr lang="en-US" sz="1700" dirty="0" smtClean="0"/>
          </a:p>
          <a:p>
            <a:r>
              <a:rPr lang="en-US" sz="1700" dirty="0" smtClean="0"/>
              <a:t>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players</a:t>
            </a:r>
            <a:r>
              <a:rPr lang="cs-CZ" sz="1700" dirty="0" err="1" smtClean="0"/>
              <a:t>.getNearestVisiblePlayer</a:t>
            </a:r>
            <a:r>
              <a:rPr lang="cs-CZ" sz="1700" dirty="0" smtClean="0"/>
              <a:t>();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</a:t>
            </a:r>
            <a:r>
              <a:rPr lang="cs-CZ" sz="1700" dirty="0" smtClean="0">
                <a:solidFill>
                  <a:srgbClr val="00B050"/>
                </a:solidFill>
              </a:rPr>
              <a:t>_</a:t>
            </a:r>
            <a:r>
              <a:rPr lang="cs-CZ" sz="1700" dirty="0" err="1" smtClean="0">
                <a:solidFill>
                  <a:srgbClr val="00B050"/>
                </a:solidFill>
              </a:rPr>
              <a:t>location</a:t>
            </a:r>
            <a:r>
              <a:rPr lang="cs-CZ" sz="1700" dirty="0" smtClean="0"/>
              <a:t> = </a:t>
            </a:r>
            <a:r>
              <a:rPr lang="cs-CZ" sz="1700" dirty="0" err="1" smtClean="0"/>
              <a:t>pl.getLocation</a:t>
            </a:r>
            <a:r>
              <a:rPr lang="cs-CZ" sz="1700" dirty="0" smtClean="0"/>
              <a:t>();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searching</a:t>
            </a:r>
            <a:r>
              <a:rPr lang="cs-CZ" sz="1700" dirty="0" smtClean="0"/>
              <a:t> = </a:t>
            </a:r>
            <a:r>
              <a:rPr lang="cs-CZ" sz="1700" dirty="0" err="1" smtClean="0">
                <a:solidFill>
                  <a:srgbClr val="0070C0"/>
                </a:solidFill>
              </a:rPr>
              <a:t>true</a:t>
            </a:r>
            <a:r>
              <a:rPr lang="cs-CZ" sz="1700" dirty="0" smtClean="0"/>
              <a:t>;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.moveTo</a:t>
            </a:r>
            <a:r>
              <a:rPr lang="cs-CZ" sz="1700" dirty="0" smtClean="0"/>
              <a:t>(</a:t>
            </a:r>
            <a:r>
              <a:rPr lang="cs-CZ" sz="1700" dirty="0" err="1" smtClean="0"/>
              <a:t>pl</a:t>
            </a:r>
            <a:r>
              <a:rPr lang="cs-CZ" sz="1700" dirty="0" smtClean="0"/>
              <a:t>);</a:t>
            </a:r>
          </a:p>
          <a:p>
            <a:r>
              <a:rPr lang="cs-CZ" sz="1700" dirty="0" smtClean="0"/>
              <a:t>          } </a:t>
            </a:r>
            <a:r>
              <a:rPr lang="cs-CZ" sz="1700" dirty="0" err="1" smtClean="0">
                <a:solidFill>
                  <a:srgbClr val="0070C0"/>
                </a:solidFill>
              </a:rPr>
              <a:t>else</a:t>
            </a:r>
            <a:r>
              <a:rPr lang="cs-CZ" sz="1700" dirty="0" smtClean="0"/>
              <a:t> {</a:t>
            </a:r>
          </a:p>
          <a:p>
            <a:r>
              <a:rPr lang="cs-CZ" sz="1700" dirty="0" smtClean="0"/>
              <a:t>        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/>
              <a:t> (</a:t>
            </a:r>
            <a:r>
              <a:rPr lang="cs-CZ" sz="1700" dirty="0" err="1" smtClean="0"/>
              <a:t>searching</a:t>
            </a:r>
            <a:r>
              <a:rPr lang="cs-CZ" sz="1700" dirty="0" smtClean="0"/>
              <a:t>) {</a:t>
            </a:r>
          </a:p>
          <a:p>
            <a:r>
              <a:rPr lang="en-US" sz="1700" dirty="0" smtClean="0"/>
              <a:t> </a:t>
            </a:r>
            <a:r>
              <a:rPr lang="cs-CZ" sz="1700" dirty="0" smtClean="0"/>
              <a:t>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.moveTo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</a:t>
            </a:r>
            <a:r>
              <a:rPr lang="cs-CZ" sz="1700" dirty="0" smtClean="0">
                <a:solidFill>
                  <a:srgbClr val="00B050"/>
                </a:solidFill>
              </a:rPr>
              <a:t>_</a:t>
            </a:r>
            <a:r>
              <a:rPr lang="cs-CZ" sz="1700" dirty="0" err="1" smtClean="0">
                <a:solidFill>
                  <a:srgbClr val="00B050"/>
                </a:solidFill>
              </a:rPr>
              <a:t>location</a:t>
            </a:r>
            <a:r>
              <a:rPr lang="cs-CZ" sz="1700" dirty="0" smtClean="0"/>
              <a:t>);</a:t>
            </a:r>
          </a:p>
          <a:p>
            <a:r>
              <a:rPr lang="cs-CZ" sz="1700" dirty="0" smtClean="0"/>
              <a:t>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.getInfo</a:t>
            </a:r>
            <a:r>
              <a:rPr lang="cs-CZ" sz="1700" dirty="0" smtClean="0"/>
              <a:t>()</a:t>
            </a:r>
            <a:endParaRPr lang="en-US" sz="1700" dirty="0" smtClean="0"/>
          </a:p>
          <a:p>
            <a:r>
              <a:rPr lang="en-US" sz="1700" dirty="0" smtClean="0"/>
              <a:t>                      .</a:t>
            </a:r>
            <a:r>
              <a:rPr lang="cs-CZ" sz="1700" dirty="0" err="1" smtClean="0"/>
              <a:t>atLocation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</a:t>
            </a:r>
            <a:r>
              <a:rPr lang="cs-CZ" sz="1700" dirty="0" smtClean="0">
                <a:solidFill>
                  <a:srgbClr val="00B050"/>
                </a:solidFill>
              </a:rPr>
              <a:t>_</a:t>
            </a:r>
            <a:r>
              <a:rPr lang="cs-CZ" sz="1700" dirty="0" err="1" smtClean="0">
                <a:solidFill>
                  <a:srgbClr val="00B050"/>
                </a:solidFill>
              </a:rPr>
              <a:t>location</a:t>
            </a:r>
            <a:r>
              <a:rPr lang="cs-CZ" sz="1700" dirty="0" smtClean="0"/>
              <a:t>))</a:t>
            </a:r>
          </a:p>
          <a:p>
            <a:r>
              <a:rPr lang="cs-CZ" sz="1700" dirty="0" smtClean="0"/>
              <a:t>    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searching</a:t>
            </a:r>
            <a:r>
              <a:rPr lang="cs-CZ" sz="1700" dirty="0" smtClean="0"/>
              <a:t> = </a:t>
            </a:r>
            <a:r>
              <a:rPr lang="cs-CZ" sz="1700" dirty="0" err="1" smtClean="0">
                <a:solidFill>
                  <a:srgbClr val="0070C0"/>
                </a:solidFill>
              </a:rPr>
              <a:t>false</a:t>
            </a:r>
            <a:r>
              <a:rPr lang="cs-CZ" sz="1700" dirty="0" smtClean="0"/>
              <a:t>;</a:t>
            </a:r>
          </a:p>
          <a:p>
            <a:r>
              <a:rPr lang="cs-CZ" sz="1700" dirty="0" smtClean="0"/>
              <a:t>             } </a:t>
            </a:r>
            <a:r>
              <a:rPr lang="cs-CZ" sz="1700" dirty="0" err="1" smtClean="0">
                <a:solidFill>
                  <a:srgbClr val="0070C0"/>
                </a:solidFill>
              </a:rPr>
              <a:t>else</a:t>
            </a:r>
            <a:endParaRPr lang="cs-CZ" sz="1700" dirty="0" smtClean="0">
              <a:solidFill>
                <a:srgbClr val="0070C0"/>
              </a:solidFill>
            </a:endParaRPr>
          </a:p>
          <a:p>
            <a:r>
              <a:rPr lang="cs-CZ" sz="1700" dirty="0" smtClean="0"/>
              <a:t>                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move</a:t>
            </a:r>
            <a:r>
              <a:rPr lang="cs-CZ" sz="1700" dirty="0" err="1" smtClean="0"/>
              <a:t>.turnHorizontal</a:t>
            </a:r>
            <a:r>
              <a:rPr lang="cs-CZ" sz="1700" dirty="0" smtClean="0"/>
              <a:t>(30);</a:t>
            </a:r>
          </a:p>
          <a:p>
            <a:r>
              <a:rPr lang="cs-CZ" sz="1700" dirty="0" smtClean="0"/>
              <a:t>          }</a:t>
            </a:r>
          </a:p>
          <a:p>
            <a:r>
              <a:rPr lang="cs-CZ" sz="1700" dirty="0" smtClean="0"/>
              <a:t>    }</a:t>
            </a:r>
          </a:p>
          <a:p>
            <a:r>
              <a:rPr lang="cs-CZ" sz="1700" dirty="0" smtClean="0">
                <a:solidFill>
                  <a:srgbClr val="0070C0"/>
                </a:solidFill>
              </a:rPr>
              <a:t>    </a:t>
            </a:r>
            <a:r>
              <a:rPr lang="cs-CZ" sz="1700" dirty="0" err="1" smtClean="0">
                <a:solidFill>
                  <a:srgbClr val="0070C0"/>
                </a:solidFill>
              </a:rPr>
              <a:t>if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(</a:t>
            </a:r>
            <a:r>
              <a:rPr lang="cs-CZ" sz="1700" dirty="0" err="1" smtClean="0">
                <a:solidFill>
                  <a:srgbClr val="0070C0"/>
                </a:solidFill>
              </a:rPr>
              <a:t>this</a:t>
            </a:r>
            <a:r>
              <a:rPr lang="cs-CZ" sz="1700" dirty="0" err="1" smtClean="0"/>
              <a:t>.</a:t>
            </a:r>
            <a:r>
              <a:rPr lang="cs-CZ" sz="1700" dirty="0" err="1" smtClean="0">
                <a:solidFill>
                  <a:srgbClr val="00B050"/>
                </a:solidFill>
              </a:rPr>
              <a:t>jumping</a:t>
            </a:r>
            <a:r>
              <a:rPr lang="cs-CZ" sz="1700" dirty="0" smtClean="0"/>
              <a:t>) </a:t>
            </a:r>
            <a:r>
              <a:rPr lang="cs-CZ" sz="1700" dirty="0" err="1" smtClean="0">
                <a:solidFill>
                  <a:srgbClr val="00B050"/>
                </a:solidFill>
              </a:rPr>
              <a:t>act</a:t>
            </a:r>
            <a:r>
              <a:rPr lang="cs-CZ" sz="1700" dirty="0" err="1" smtClean="0"/>
              <a:t>.act</a:t>
            </a:r>
            <a:r>
              <a:rPr lang="cs-CZ" sz="1700" dirty="0" smtClean="0"/>
              <a:t>(</a:t>
            </a:r>
            <a:r>
              <a:rPr lang="cs-CZ" sz="1700" dirty="0" err="1" smtClean="0"/>
              <a:t>new</a:t>
            </a:r>
            <a:r>
              <a:rPr lang="cs-CZ" sz="1700" dirty="0" smtClean="0"/>
              <a:t> </a:t>
            </a:r>
            <a:r>
              <a:rPr lang="cs-CZ" sz="1700" dirty="0" err="1" smtClean="0"/>
              <a:t>Jump</a:t>
            </a:r>
            <a:r>
              <a:rPr lang="cs-CZ" sz="1700" dirty="0" smtClean="0"/>
              <a:t>());</a:t>
            </a:r>
          </a:p>
          <a:p>
            <a:r>
              <a:rPr lang="cs-CZ" sz="1700" dirty="0" smtClean="0"/>
              <a:t>}</a:t>
            </a:r>
            <a:endParaRPr lang="cs-CZ" sz="17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 &gt;&gt;&gt; Why am 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itchFamily="34" charset="0"/>
                <a:sym typeface="Wingdings" pitchFamily="2" charset="2"/>
              </a:rPr>
              <a:t>I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Wingdings" pitchFamily="2" charset="2"/>
              </a:rPr>
              <a:t> sitting here?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25609"/>
          </a:xfrm>
        </p:spPr>
        <p:txBody>
          <a:bodyPr>
            <a:normAutofit fontScale="85000" lnSpcReduction="20000"/>
          </a:bodyPr>
          <a:lstStyle/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We’re going to dive into PogamutUT2004  platform … technically.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&gt;&gt;&gt;</a:t>
            </a:r>
            <a:r>
              <a:rPr lang="en-US" dirty="0" smtClean="0">
                <a:sym typeface="Wingdings" pitchFamily="2" charset="2"/>
              </a:rPr>
              <a:t> Great, just another proprietary library…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Correct, but:</a:t>
            </a:r>
          </a:p>
          <a:p>
            <a:pPr marL="633222" indent="-514350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1) you have to deal with them everywhere,</a:t>
            </a:r>
          </a:p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</a:t>
            </a:r>
            <a:r>
              <a:rPr lang="en-US" dirty="0" smtClean="0">
                <a:sym typeface="Wingdings" pitchFamily="2" charset="2"/>
              </a:rPr>
              <a:t> 2) platform is created around universal principles, you will learn what to look for in other game engines.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solidFill>
                  <a:srgbClr val="00B0F0"/>
                </a:solidFill>
                <a:sym typeface="Wingdings" pitchFamily="2" charset="2"/>
              </a:rPr>
              <a:t>&gt;&gt;&gt;</a:t>
            </a:r>
            <a:r>
              <a:rPr lang="en-US" dirty="0" smtClean="0">
                <a:sym typeface="Wingdings" pitchFamily="2" charset="2"/>
              </a:rPr>
              <a:t> Really… </a:t>
            </a:r>
            <a:r>
              <a:rPr lang="en-US" i="1" dirty="0" smtClean="0">
                <a:sym typeface="Wingdings" pitchFamily="2" charset="2"/>
              </a:rPr>
              <a:t>[skeptical face]</a:t>
            </a:r>
          </a:p>
          <a:p>
            <a:pPr marL="633222" indent="-514350">
              <a:buNone/>
            </a:pPr>
            <a:endParaRPr lang="en-US" sz="1100" dirty="0" smtClean="0">
              <a:sym typeface="Wingdings" pitchFamily="2" charset="2"/>
            </a:endParaRPr>
          </a:p>
          <a:p>
            <a:pPr marL="719138" indent="-601663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&lt;&lt;&lt; </a:t>
            </a:r>
            <a:r>
              <a:rPr lang="en-US" dirty="0" smtClean="0">
                <a:sym typeface="Wingdings" pitchFamily="2" charset="2"/>
              </a:rPr>
              <a:t>We can only show you the door, you are the one who has to go through it…  ;-)</a:t>
            </a: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endParaRPr lang="en-US" dirty="0" smtClean="0">
              <a:sym typeface="Wingdings" pitchFamily="2" charset="2"/>
            </a:endParaRPr>
          </a:p>
        </p:txBody>
      </p:sp>
      <p:pic>
        <p:nvPicPr>
          <p:cNvPr id="3074" name="Picture 2" descr="D:\Downloads\0-the-matrix-red-blue-p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530969"/>
            <a:ext cx="2627784" cy="132703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menu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9986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sym typeface="Wingdings" pitchFamily="2" charset="2"/>
              </a:rPr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see</a:t>
            </a:r>
          </a:p>
          <a:p>
            <a:pPr marL="925830" lvl="1" indent="-514350"/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Self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Location</a:t>
            </a:r>
            <a:r>
              <a:rPr lang="cs-CZ" sz="2400" dirty="0" smtClean="0">
                <a:latin typeface="+mj-lt"/>
                <a:sym typeface="Wingdings" pitchFamily="2" charset="2"/>
              </a:rPr>
              <a:t>,</a:t>
            </a:r>
            <a:r>
              <a:rPr lang="cs-CZ" sz="2400" dirty="0" smtClean="0">
                <a:sym typeface="Wingdings" pitchFamily="2" charset="2"/>
              </a:rPr>
              <a:t>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Rotation</a:t>
            </a:r>
            <a:r>
              <a:rPr lang="cs-CZ" sz="2400" dirty="0" smtClean="0">
                <a:sym typeface="Wingdings" pitchFamily="2" charset="2"/>
              </a:rPr>
              <a:t>, 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Velocity</a:t>
            </a:r>
            <a:endParaRPr lang="en-US" sz="2400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info</a:t>
            </a:r>
            <a:r>
              <a:rPr lang="cs-CZ" sz="2400" dirty="0" smtClean="0">
                <a:latin typeface="+mj-lt"/>
                <a:cs typeface="Courier New" pitchFamily="49" charset="0"/>
                <a:sym typeface="Wingdings" pitchFamily="2" charset="2"/>
              </a:rPr>
              <a:t>,</a:t>
            </a:r>
            <a:r>
              <a:rPr lang="cs-CZ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players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How to move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Move, Jump, Dodge</a:t>
            </a:r>
          </a:p>
          <a:p>
            <a:pPr marL="925830" lvl="1" indent="-514350"/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this.</a:t>
            </a:r>
            <a:r>
              <a:rPr lang="cs-CZ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move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cs-CZ" dirty="0" err="1" smtClean="0">
                <a:sym typeface="Wingdings" pitchFamily="2" charset="2"/>
              </a:rPr>
              <a:t>Tag</a:t>
            </a:r>
            <a:r>
              <a:rPr lang="en-US" dirty="0" smtClean="0">
                <a:sym typeface="Wingdings" pitchFamily="2" charset="2"/>
              </a:rPr>
              <a:t>! Game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Rules, Map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TagMap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Courier New" pitchFamily="49" charset="0"/>
                <a:sym typeface="Wingdings" pitchFamily="2" charset="2"/>
              </a:rPr>
              <a:t>How to think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Intelligence by design</a:t>
            </a:r>
            <a:endParaRPr lang="en-US" sz="2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Tag! Tournament Announcement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cs-CZ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95736" y="2435645"/>
            <a:ext cx="2808287" cy="400050"/>
            <a:chOff x="2381" y="1761"/>
            <a:chExt cx="1769" cy="252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2381" y="1976"/>
              <a:ext cx="1769" cy="3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63" y="1761"/>
              <a:ext cx="15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Perception (P)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pic>
        <p:nvPicPr>
          <p:cNvPr id="24" name="Picture 8" descr="03-UT-Guy-brain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6732586" y="1768896"/>
            <a:ext cx="1971675" cy="3316288"/>
          </a:xfrm>
          <a:prstGeom prst="rect">
            <a:avLst/>
          </a:prstGeom>
          <a:noFill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019924" y="1427583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+mj-lt"/>
                <a:cs typeface="Arial" charset="0"/>
              </a:rPr>
              <a:t>Memory (S)</a:t>
            </a:r>
            <a:endParaRPr lang="cs-CZ" sz="2000" dirty="0">
              <a:latin typeface="+mj-lt"/>
              <a:cs typeface="Arial" charset="0"/>
            </a:endParaRPr>
          </a:p>
        </p:txBody>
      </p:sp>
      <p:grpSp>
        <p:nvGrpSpPr>
          <p:cNvPr id="4" name="Skupina 14"/>
          <p:cNvGrpSpPr/>
          <p:nvPr/>
        </p:nvGrpSpPr>
        <p:grpSpPr>
          <a:xfrm>
            <a:off x="3995810" y="3939016"/>
            <a:ext cx="2736850" cy="400110"/>
            <a:chOff x="3779912" y="4643446"/>
            <a:chExt cx="2736850" cy="400110"/>
          </a:xfrm>
        </p:grpSpPr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3779912" y="4653136"/>
              <a:ext cx="2736850" cy="4763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356101" y="4643446"/>
              <a:ext cx="1873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+mj-lt"/>
                  <a:cs typeface="Arial" charset="0"/>
                </a:rPr>
                <a:t>Action (A)</a:t>
              </a:r>
              <a:endParaRPr lang="cs-CZ" sz="2000" dirty="0">
                <a:latin typeface="+mj-lt"/>
                <a:cs typeface="Arial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323528" y="501317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1. Part of environment state E is exported to the agent p(E) = P</a:t>
            </a:r>
            <a:endParaRPr lang="cs-CZ" dirty="0">
              <a:latin typeface="+mj-lt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27458" y="1572442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err="1" smtClean="0">
                <a:latin typeface="+mj-lt"/>
                <a:cs typeface="Arial" charset="0"/>
              </a:rPr>
              <a:t>Environment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cs-CZ" sz="2000" dirty="0" err="1" smtClean="0">
                <a:latin typeface="+mj-lt"/>
                <a:cs typeface="Arial" charset="0"/>
              </a:rPr>
              <a:t>state</a:t>
            </a:r>
            <a:r>
              <a:rPr lang="cs-CZ" sz="2000" dirty="0" smtClean="0">
                <a:latin typeface="+mj-lt"/>
                <a:cs typeface="Arial" charset="0"/>
              </a:rPr>
              <a:t> </a:t>
            </a:r>
            <a:r>
              <a:rPr lang="en-US" sz="2000" dirty="0" smtClean="0">
                <a:latin typeface="+mj-lt"/>
                <a:cs typeface="Arial" charset="0"/>
              </a:rPr>
              <a:t>(E)</a:t>
            </a:r>
            <a:endParaRPr lang="cs-CZ" sz="2000" dirty="0">
              <a:latin typeface="+mj-lt"/>
              <a:cs typeface="Arial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23528" y="537321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2. Agent performs action-selection: f(P,S) -&gt; </a:t>
            </a:r>
            <a:r>
              <a:rPr lang="en-US" dirty="0" err="1" smtClean="0">
                <a:latin typeface="+mj-lt"/>
              </a:rPr>
              <a:t>AxS</a:t>
            </a:r>
            <a:endParaRPr lang="cs-CZ" dirty="0">
              <a:latin typeface="+mj-lt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323528" y="573325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dirty="0" smtClean="0">
                <a:latin typeface="+mj-lt"/>
              </a:rPr>
              <a:t>3. Actions are carried out in the environment: a(</a:t>
            </a:r>
            <a:r>
              <a:rPr lang="en-US" dirty="0" err="1" smtClean="0">
                <a:latin typeface="+mj-lt"/>
              </a:rPr>
              <a:t>A</a:t>
            </a:r>
            <a:r>
              <a:rPr lang="en-US" baseline="30000" dirty="0" err="1" smtClean="0">
                <a:latin typeface="+mj-lt"/>
              </a:rPr>
              <a:t>n</a:t>
            </a:r>
            <a:r>
              <a:rPr lang="en-US" dirty="0" err="1" smtClean="0">
                <a:latin typeface="+mj-lt"/>
              </a:rPr>
              <a:t>,E</a:t>
            </a:r>
            <a:r>
              <a:rPr lang="en-US" dirty="0" smtClean="0">
                <a:latin typeface="+mj-lt"/>
              </a:rPr>
              <a:t>) -&gt; E</a:t>
            </a:r>
            <a:endParaRPr lang="cs-CZ" dirty="0">
              <a:latin typeface="+mj-lt"/>
            </a:endParaRPr>
          </a:p>
        </p:txBody>
      </p:sp>
      <p:pic>
        <p:nvPicPr>
          <p:cNvPr id="18" name="Picture 3" descr="C:\Users\knight\Pictures\UT2004screenshots\Shot00170.png"/>
          <p:cNvPicPr>
            <a:picLocks noChangeAspect="1" noChangeArrowheads="1"/>
          </p:cNvPicPr>
          <p:nvPr/>
        </p:nvPicPr>
        <p:blipFill>
          <a:blip r:embed="rId3" cstate="print"/>
          <a:srcRect l="5400" r="10001"/>
          <a:stretch>
            <a:fillRect/>
          </a:stretch>
        </p:blipFill>
        <p:spPr bwMode="auto">
          <a:xfrm>
            <a:off x="395882" y="2056928"/>
            <a:ext cx="3384376" cy="2500313"/>
          </a:xfrm>
          <a:prstGeom prst="rect">
            <a:avLst/>
          </a:prstGeom>
          <a:noFill/>
        </p:spPr>
      </p:pic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322138" y="6237412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dirty="0" smtClean="0">
                <a:latin typeface="+mj-lt"/>
              </a:rPr>
              <a:t>What if we dive deeper?</a:t>
            </a:r>
            <a:endParaRPr lang="cs-CZ" sz="24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cs-CZ" dirty="0"/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47" y="1484784"/>
            <a:ext cx="8791041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5810</TotalTime>
  <Words>2445</Words>
  <Application>Microsoft Office PowerPoint</Application>
  <PresentationFormat>Předvádění na obrazovce (4:3)</PresentationFormat>
  <Paragraphs>482</Paragraphs>
  <Slides>42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Module</vt:lpstr>
      <vt:lpstr>Pogamut 3</vt:lpstr>
      <vt:lpstr>Assignment 3 Setup</vt:lpstr>
      <vt:lpstr>Warm Up!</vt:lpstr>
      <vt:lpstr>Assignment 2 Revisited Console/FollowBot</vt:lpstr>
      <vt:lpstr>Assignment 2 Revisited Console/FollowBot</vt:lpstr>
      <vt:lpstr>Motivation  &gt;&gt;&gt; Why am I sitting here?</vt:lpstr>
      <vt:lpstr>Today’s menu</vt:lpstr>
      <vt:lpstr>Big Picture</vt:lpstr>
      <vt:lpstr>Big Picture</vt:lpstr>
      <vt:lpstr>Big Picture Today</vt:lpstr>
      <vt:lpstr>Today’s menu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How to see? Sensors – Body state, Vision</vt:lpstr>
      <vt:lpstr>Today’s menu</vt:lpstr>
      <vt:lpstr>How to move? Actions</vt:lpstr>
      <vt:lpstr>How to move? Actions</vt:lpstr>
      <vt:lpstr>How to move? Actions</vt:lpstr>
      <vt:lpstr>Today’s menu</vt:lpstr>
      <vt:lpstr>Tag! Game Children play</vt:lpstr>
      <vt:lpstr>Today’s menu</vt:lpstr>
      <vt:lpstr>How to think? Intelligence by design</vt:lpstr>
      <vt:lpstr>How to think? Intelligence by design</vt:lpstr>
      <vt:lpstr>Today’s menu</vt:lpstr>
      <vt:lpstr>Tag! Tournament Chance to score extra points!</vt:lpstr>
      <vt:lpstr>Assignment 3</vt:lpstr>
      <vt:lpstr>Assignment 3</vt:lpstr>
      <vt:lpstr>Assignment 3 Cheat sheet – Strategy – Catcher / Chaser</vt:lpstr>
      <vt:lpstr>Assignment 3 Cheat sheet – Strategy – Catcher / Chaser</vt:lpstr>
      <vt:lpstr>Assignment 3 Cheat sheet – Strategy – Catcher / Chaser</vt:lpstr>
      <vt:lpstr>Assignment 3 Cheat sheet – Movement – Catcher / Chaser</vt:lpstr>
      <vt:lpstr>Assignment 3 Cheat sheet – Strategy – Runner / Escapee / Prey</vt:lpstr>
      <vt:lpstr>Assignment 3 Cheat sheet - Movement – Runner / Escapee / Prey</vt:lpstr>
      <vt:lpstr>Assignment 3 Extra Tournament Files</vt:lpstr>
      <vt:lpstr>Assignment 3 Extra Tournament Files</vt:lpstr>
      <vt:lpstr>Assignment 3 Extra Tournament Files</vt:lpstr>
      <vt:lpstr>Assignment 3 Extra Tournament Videos</vt:lpstr>
      <vt:lpstr>Send us finished assignment</vt:lpstr>
      <vt:lpstr>Questions? I sense a soul in search of answers…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Jimmy</dc:creator>
  <cp:lastModifiedBy>Jimmy</cp:lastModifiedBy>
  <cp:revision>263</cp:revision>
  <dcterms:created xsi:type="dcterms:W3CDTF">2010-03-09T16:35:26Z</dcterms:created>
  <dcterms:modified xsi:type="dcterms:W3CDTF">2015-03-11T08:42:30Z</dcterms:modified>
</cp:coreProperties>
</file>