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62" r:id="rId2"/>
    <p:sldId id="370" r:id="rId3"/>
    <p:sldId id="313" r:id="rId4"/>
    <p:sldId id="361" r:id="rId5"/>
    <p:sldId id="376" r:id="rId6"/>
    <p:sldId id="377" r:id="rId7"/>
    <p:sldId id="381" r:id="rId8"/>
    <p:sldId id="378" r:id="rId9"/>
    <p:sldId id="379" r:id="rId10"/>
    <p:sldId id="380" r:id="rId11"/>
    <p:sldId id="352" r:id="rId12"/>
    <p:sldId id="374" r:id="rId13"/>
    <p:sldId id="368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91845-2A57-47EF-8422-91A3790925AB}" type="datetimeFigureOut">
              <a:rPr lang="cs-CZ" smtClean="0"/>
              <a:pPr/>
              <a:t>16.05.2016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37C9B-F348-4718-85E5-7D08525822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16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37695-F253-4141-AD95-9FA42BCBA00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tpMM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forms/d/1qGGnVitvTzlJHG_moCTGrM2m3ErFkQxgd2u4pYiBSGY/viewfor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tic.aminer.org/pdf/PDF/001/059/121/finding_the_k_shortest_path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 descr="ct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132342"/>
            <a:ext cx="2677406" cy="200805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083840"/>
            <a:ext cx="8077200" cy="1673352"/>
          </a:xfrm>
        </p:spPr>
        <p:txBody>
          <a:bodyPr/>
          <a:lstStyle/>
          <a:p>
            <a:r>
              <a:rPr lang="en-US" dirty="0" err="1" smtClean="0"/>
              <a:t>Pogamut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8077200" cy="1499616"/>
          </a:xfrm>
        </p:spPr>
        <p:txBody>
          <a:bodyPr/>
          <a:lstStyle/>
          <a:p>
            <a:r>
              <a:rPr lang="en-US" dirty="0" smtClean="0"/>
              <a:t>UT2004 bots made easy!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538" y="142875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645024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 12 – Paths &amp; Roles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Mathematics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  <a:r>
              <a:rPr lang="en-GB" sz="1600" baseline="300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May 2016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4" descr="D:\ut20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714884"/>
            <a:ext cx="2851863" cy="2143116"/>
          </a:xfrm>
          <a:prstGeom prst="rect">
            <a:avLst/>
          </a:prstGeom>
          <a:noFill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34696" y="5309834"/>
            <a:ext cx="259640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 Division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Different paths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9" name="Zástupný symbol pro obsah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+mj-lt"/>
                <a:cs typeface="Courier New" pitchFamily="49" charset="0"/>
              </a:rPr>
              <a:t>Having FW matrix for G(V, E), |V| =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n</a:t>
            </a:r>
            <a:r>
              <a:rPr lang="en-US" sz="2400" dirty="0" smtClean="0">
                <a:latin typeface="+mj-lt"/>
                <a:cs typeface="Courier New" pitchFamily="49" charset="0"/>
              </a:rPr>
              <a:t>, having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M</a:t>
            </a:r>
            <a:r>
              <a:rPr lang="en-US" sz="2400" dirty="0" smtClean="0">
                <a:latin typeface="+mj-lt"/>
                <a:cs typeface="Courier New" pitchFamily="49" charset="0"/>
              </a:rPr>
              <a:t> paths, find next “different” path?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Different == Cost of being too close to some path</a:t>
            </a:r>
          </a:p>
          <a:p>
            <a:pPr lvl="1"/>
            <a:endParaRPr lang="en-US" sz="2200" dirty="0" smtClean="0">
              <a:latin typeface="+mj-lt"/>
              <a:cs typeface="Courier New" pitchFamily="49" charset="0"/>
            </a:endParaRPr>
          </a:p>
          <a:p>
            <a:r>
              <a:rPr lang="en-US" sz="2400" dirty="0" err="1" smtClean="0">
                <a:latin typeface="+mj-lt"/>
                <a:cs typeface="Courier New" pitchFamily="49" charset="0"/>
              </a:rPr>
              <a:t>PathsDistance</a:t>
            </a:r>
            <a:r>
              <a:rPr lang="en-US" sz="2400" dirty="0" smtClean="0">
                <a:latin typeface="+mj-lt"/>
                <a:cs typeface="Courier New" pitchFamily="49" charset="0"/>
              </a:rPr>
              <a:t>(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point</a:t>
            </a:r>
            <a:r>
              <a:rPr lang="en-US" sz="2400" dirty="0" smtClean="0">
                <a:latin typeface="+mj-lt"/>
                <a:cs typeface="Courier New" pitchFamily="49" charset="0"/>
              </a:rPr>
              <a:t>):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Min( { Min( { | path(</a:t>
            </a:r>
            <a:r>
              <a:rPr lang="en-US" sz="2200" b="1" dirty="0" smtClean="0">
                <a:latin typeface="+mj-lt"/>
                <a:cs typeface="Courier New" pitchFamily="49" charset="0"/>
              </a:rPr>
              <a:t>point</a:t>
            </a:r>
            <a:r>
              <a:rPr lang="en-US" sz="2200" dirty="0" smtClean="0">
                <a:latin typeface="+mj-lt"/>
                <a:cs typeface="Courier New" pitchFamily="49" charset="0"/>
              </a:rPr>
              <a:t> -&gt; path-</a:t>
            </a:r>
            <a:r>
              <a:rPr lang="en-US" sz="2200" b="1" dirty="0" smtClean="0">
                <a:latin typeface="+mj-lt"/>
                <a:cs typeface="Courier New" pitchFamily="49" charset="0"/>
              </a:rPr>
              <a:t>i</a:t>
            </a:r>
            <a:r>
              <a:rPr lang="en-US" sz="2200" dirty="0" smtClean="0">
                <a:latin typeface="+mj-lt"/>
                <a:cs typeface="Courier New" pitchFamily="49" charset="0"/>
              </a:rPr>
              <a:t>-point-</a:t>
            </a:r>
            <a:r>
              <a:rPr lang="en-US" sz="2200" b="1" dirty="0" smtClean="0">
                <a:latin typeface="+mj-lt"/>
                <a:cs typeface="Courier New" pitchFamily="49" charset="0"/>
              </a:rPr>
              <a:t>k</a:t>
            </a:r>
            <a:r>
              <a:rPr lang="en-US" sz="2200" dirty="0" smtClean="0">
                <a:latin typeface="+mj-lt"/>
                <a:cs typeface="Courier New" pitchFamily="49" charset="0"/>
              </a:rPr>
              <a:t>) | }</a:t>
            </a:r>
            <a:r>
              <a:rPr lang="en-US" sz="2200" b="1" baseline="-25000" dirty="0" smtClean="0">
                <a:latin typeface="+mj-lt"/>
                <a:cs typeface="Courier New" pitchFamily="49" charset="0"/>
              </a:rPr>
              <a:t>k</a:t>
            </a:r>
            <a:r>
              <a:rPr lang="en-US" sz="2200" baseline="-25000" dirty="0" smtClean="0">
                <a:latin typeface="+mj-lt"/>
                <a:cs typeface="Courier New" pitchFamily="49" charset="0"/>
              </a:rPr>
              <a:t> </a:t>
            </a:r>
            <a:r>
              <a:rPr lang="en-US" sz="2200" dirty="0" smtClean="0">
                <a:latin typeface="+mj-lt"/>
                <a:cs typeface="Courier New" pitchFamily="49" charset="0"/>
              </a:rPr>
              <a:t>) }</a:t>
            </a:r>
            <a:r>
              <a:rPr lang="en-US" sz="2200" baseline="-25000" dirty="0" smtClean="0">
                <a:cs typeface="Courier New" pitchFamily="49" charset="0"/>
              </a:rPr>
              <a:t> </a:t>
            </a:r>
            <a:r>
              <a:rPr lang="en-US" sz="2200" b="1" baseline="-25000" dirty="0" smtClean="0">
                <a:cs typeface="Courier New" pitchFamily="49" charset="0"/>
              </a:rPr>
              <a:t>i</a:t>
            </a:r>
            <a:r>
              <a:rPr lang="en-US" sz="2200" dirty="0" smtClean="0">
                <a:cs typeface="Courier New" pitchFamily="49" charset="0"/>
              </a:rPr>
              <a:t> ) </a:t>
            </a:r>
          </a:p>
          <a:p>
            <a:pPr lvl="1"/>
            <a:r>
              <a:rPr lang="en-US" sz="2200" dirty="0" smtClean="0">
                <a:cs typeface="Courier New" pitchFamily="49" charset="0"/>
              </a:rPr>
              <a:t>Can be used for penalization of points during next A*</a:t>
            </a:r>
          </a:p>
          <a:p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sz="2200" dirty="0" smtClean="0">
                <a:cs typeface="Courier New" pitchFamily="49" charset="0"/>
              </a:rPr>
              <a:t> 	         Min( { | path(</a:t>
            </a:r>
            <a:r>
              <a:rPr lang="en-US" sz="2200" b="1" dirty="0" smtClean="0">
                <a:cs typeface="Courier New" pitchFamily="49" charset="0"/>
              </a:rPr>
              <a:t>point</a:t>
            </a:r>
            <a:r>
              <a:rPr lang="en-US" sz="2200" dirty="0" smtClean="0">
                <a:cs typeface="Courier New" pitchFamily="49" charset="0"/>
              </a:rPr>
              <a:t> -&gt; path-</a:t>
            </a:r>
            <a:r>
              <a:rPr lang="en-US" sz="2200" b="1" dirty="0" smtClean="0">
                <a:cs typeface="Courier New" pitchFamily="49" charset="0"/>
              </a:rPr>
              <a:t>i</a:t>
            </a:r>
            <a:r>
              <a:rPr lang="en-US" sz="2200" dirty="0" smtClean="0">
                <a:cs typeface="Courier New" pitchFamily="49" charset="0"/>
              </a:rPr>
              <a:t>-point-</a:t>
            </a:r>
            <a:r>
              <a:rPr lang="en-US" sz="2200" b="1" dirty="0" smtClean="0">
                <a:cs typeface="Courier New" pitchFamily="49" charset="0"/>
              </a:rPr>
              <a:t>k</a:t>
            </a:r>
            <a:r>
              <a:rPr lang="en-US" sz="2200" dirty="0" smtClean="0">
                <a:cs typeface="Courier New" pitchFamily="49" charset="0"/>
              </a:rPr>
              <a:t>) | }</a:t>
            </a:r>
            <a:r>
              <a:rPr lang="en-US" sz="2200" b="1" baseline="-25000" dirty="0" smtClean="0">
                <a:cs typeface="Courier New" pitchFamily="49" charset="0"/>
              </a:rPr>
              <a:t>k</a:t>
            </a:r>
            <a:r>
              <a:rPr lang="en-US" sz="2200" baseline="-25000" dirty="0" smtClean="0">
                <a:cs typeface="Courier New" pitchFamily="49" charset="0"/>
              </a:rPr>
              <a:t> </a:t>
            </a:r>
            <a:r>
              <a:rPr lang="en-US" sz="2200" dirty="0" smtClean="0">
                <a:cs typeface="Courier New" pitchFamily="49" charset="0"/>
              </a:rPr>
              <a:t>)</a:t>
            </a:r>
            <a:endParaRPr lang="en-US" sz="22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		Can be </a:t>
            </a:r>
            <a:r>
              <a:rPr lang="en-US" sz="2200" dirty="0" err="1" smtClean="0">
                <a:latin typeface="+mj-lt"/>
                <a:cs typeface="Courier New" pitchFamily="49" charset="0"/>
              </a:rPr>
              <a:t>precomputed</a:t>
            </a:r>
            <a:r>
              <a:rPr lang="en-US" sz="2200" dirty="0" smtClean="0">
                <a:latin typeface="+mj-lt"/>
                <a:cs typeface="Courier New" pitchFamily="49" charset="0"/>
              </a:rPr>
              <a:t> time O(n</a:t>
            </a:r>
            <a:r>
              <a:rPr lang="en-US" sz="2400" baseline="30000" dirty="0" smtClean="0">
                <a:cs typeface="Courier New" pitchFamily="49" charset="0"/>
              </a:rPr>
              <a:t>2</a:t>
            </a:r>
            <a:r>
              <a:rPr lang="en-US" sz="2200" dirty="0" smtClean="0">
                <a:latin typeface="+mj-lt"/>
                <a:cs typeface="Courier New" pitchFamily="49" charset="0"/>
              </a:rPr>
              <a:t>)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		</a:t>
            </a:r>
            <a:r>
              <a:rPr lang="en-US" sz="2200" dirty="0" err="1" smtClean="0">
                <a:latin typeface="+mj-lt"/>
                <a:cs typeface="Courier New" pitchFamily="49" charset="0"/>
              </a:rPr>
              <a:t>PathsDistance</a:t>
            </a:r>
            <a:r>
              <a:rPr lang="en-US" sz="2200" dirty="0" smtClean="0">
                <a:latin typeface="+mj-lt"/>
                <a:cs typeface="Courier New" pitchFamily="49" charset="0"/>
              </a:rPr>
              <a:t> can be incrementally updated</a:t>
            </a:r>
          </a:p>
          <a:p>
            <a:pPr lvl="1"/>
            <a:endParaRPr lang="en-US" sz="2200" dirty="0" smtClean="0">
              <a:latin typeface="+mj-lt"/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Time cost of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M+1</a:t>
            </a:r>
            <a:r>
              <a:rPr lang="en-US" sz="2400" dirty="0" smtClean="0">
                <a:latin typeface="+mj-lt"/>
                <a:cs typeface="Courier New" pitchFamily="49" charset="0"/>
              </a:rPr>
              <a:t> different paths O(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M</a:t>
            </a:r>
            <a:r>
              <a:rPr lang="en-US" sz="2400" dirty="0" smtClean="0">
                <a:latin typeface="+mj-lt"/>
                <a:cs typeface="Courier New" pitchFamily="49" charset="0"/>
              </a:rPr>
              <a:t>.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n</a:t>
            </a:r>
            <a:r>
              <a:rPr lang="en-US" sz="2400" baseline="30000" dirty="0" smtClean="0">
                <a:latin typeface="+mj-lt"/>
                <a:cs typeface="Courier New" pitchFamily="49" charset="0"/>
              </a:rPr>
              <a:t>2</a:t>
            </a:r>
            <a:r>
              <a:rPr lang="en-US" sz="2400" dirty="0" smtClean="0">
                <a:latin typeface="+mj-lt"/>
                <a:cs typeface="Courier New" pitchFamily="49" charset="0"/>
              </a:rPr>
              <a:t>) + (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M</a:t>
            </a:r>
            <a:r>
              <a:rPr lang="en-US" sz="2400" dirty="0" smtClean="0">
                <a:latin typeface="+mj-lt"/>
                <a:cs typeface="Courier New" pitchFamily="49" charset="0"/>
              </a:rPr>
              <a:t>+1).A*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Typically works in O(</a:t>
            </a:r>
            <a:r>
              <a:rPr lang="en-US" sz="2000" b="1" dirty="0" smtClean="0">
                <a:cs typeface="Courier New" pitchFamily="49" charset="0"/>
              </a:rPr>
              <a:t>n</a:t>
            </a:r>
            <a:r>
              <a:rPr lang="en-US" sz="2000" baseline="30000" dirty="0" smtClean="0">
                <a:cs typeface="Courier New" pitchFamily="49" charset="0"/>
              </a:rPr>
              <a:t>2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aseline="30000" dirty="0" smtClean="0">
              <a:cs typeface="Courier New" pitchFamily="49" charset="0"/>
            </a:endParaRPr>
          </a:p>
          <a:p>
            <a:pPr lvl="1"/>
            <a:endParaRPr lang="en-US" sz="2000" dirty="0" smtClean="0">
              <a:latin typeface="+mj-lt"/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Extra space cost O(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n</a:t>
            </a:r>
            <a:r>
              <a:rPr lang="en-US" sz="2400" dirty="0" smtClean="0">
                <a:latin typeface="+mj-lt"/>
                <a:cs typeface="Courier New" pitchFamily="49" charset="0"/>
              </a:rPr>
              <a:t>)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For storing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PathsDistance</a:t>
            </a:r>
            <a:r>
              <a:rPr lang="en-US" sz="2000" dirty="0" smtClean="0">
                <a:latin typeface="+mj-lt"/>
                <a:cs typeface="Courier New" pitchFamily="49" charset="0"/>
              </a:rPr>
              <a:t>(point)</a:t>
            </a:r>
          </a:p>
        </p:txBody>
      </p:sp>
      <p:grpSp>
        <p:nvGrpSpPr>
          <p:cNvPr id="19" name="Skupina 18"/>
          <p:cNvGrpSpPr/>
          <p:nvPr/>
        </p:nvGrpSpPr>
        <p:grpSpPr>
          <a:xfrm>
            <a:off x="6462912" y="0"/>
            <a:ext cx="2681088" cy="1412776"/>
            <a:chOff x="4800260" y="4509120"/>
            <a:chExt cx="4236236" cy="2232248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260" y="4509120"/>
              <a:ext cx="4236236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" name="Skupina 49"/>
            <p:cNvGrpSpPr/>
            <p:nvPr/>
          </p:nvGrpSpPr>
          <p:grpSpPr>
            <a:xfrm>
              <a:off x="4965017" y="4811542"/>
              <a:ext cx="3927463" cy="1713802"/>
              <a:chOff x="683568" y="2743441"/>
              <a:chExt cx="7920880" cy="3456384"/>
            </a:xfrm>
          </p:grpSpPr>
          <p:grpSp>
            <p:nvGrpSpPr>
              <p:cNvPr id="24" name="Skupina 47"/>
              <p:cNvGrpSpPr/>
              <p:nvPr/>
            </p:nvGrpSpPr>
            <p:grpSpPr>
              <a:xfrm>
                <a:off x="683568" y="2743441"/>
                <a:ext cx="7848872" cy="3168352"/>
                <a:chOff x="683568" y="2743441"/>
                <a:chExt cx="7848872" cy="3168352"/>
              </a:xfrm>
            </p:grpSpPr>
            <p:cxnSp>
              <p:nvCxnSpPr>
                <p:cNvPr id="34" name="Přímá spojovací čára 33"/>
                <p:cNvCxnSpPr/>
                <p:nvPr/>
              </p:nvCxnSpPr>
              <p:spPr>
                <a:xfrm flipV="1">
                  <a:off x="683568" y="3895569"/>
                  <a:ext cx="432048" cy="2016224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Přímá spojovací čára 34"/>
                <p:cNvCxnSpPr/>
                <p:nvPr/>
              </p:nvCxnSpPr>
              <p:spPr>
                <a:xfrm>
                  <a:off x="1115616" y="3895569"/>
                  <a:ext cx="2448272" cy="360040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ovací čára 36"/>
                <p:cNvCxnSpPr/>
                <p:nvPr/>
              </p:nvCxnSpPr>
              <p:spPr>
                <a:xfrm flipV="1">
                  <a:off x="3563888" y="4111593"/>
                  <a:ext cx="2304256" cy="144016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ovací čára 37"/>
                <p:cNvCxnSpPr/>
                <p:nvPr/>
              </p:nvCxnSpPr>
              <p:spPr>
                <a:xfrm flipV="1">
                  <a:off x="5868144" y="2743441"/>
                  <a:ext cx="144016" cy="1368152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ovací čára 39"/>
                <p:cNvCxnSpPr/>
                <p:nvPr/>
              </p:nvCxnSpPr>
              <p:spPr>
                <a:xfrm flipH="1" flipV="1">
                  <a:off x="6012160" y="2743441"/>
                  <a:ext cx="2520280" cy="216024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Skupina 48"/>
              <p:cNvGrpSpPr/>
              <p:nvPr/>
            </p:nvGrpSpPr>
            <p:grpSpPr>
              <a:xfrm>
                <a:off x="683568" y="2996952"/>
                <a:ext cx="7920880" cy="3202873"/>
                <a:chOff x="683568" y="2996952"/>
                <a:chExt cx="7920880" cy="3202873"/>
              </a:xfrm>
            </p:grpSpPr>
            <p:cxnSp>
              <p:nvCxnSpPr>
                <p:cNvPr id="26" name="Přímá spojovací čára 25"/>
                <p:cNvCxnSpPr/>
                <p:nvPr/>
              </p:nvCxnSpPr>
              <p:spPr>
                <a:xfrm>
                  <a:off x="683568" y="5911793"/>
                  <a:ext cx="2520280" cy="288032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Přímá spojovací čára 27"/>
                <p:cNvCxnSpPr/>
                <p:nvPr/>
              </p:nvCxnSpPr>
              <p:spPr>
                <a:xfrm flipV="1">
                  <a:off x="3203848" y="4759665"/>
                  <a:ext cx="144016" cy="1440160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Přímá spojovací čára 28"/>
                <p:cNvCxnSpPr/>
                <p:nvPr/>
              </p:nvCxnSpPr>
              <p:spPr>
                <a:xfrm flipH="1">
                  <a:off x="3347864" y="4687657"/>
                  <a:ext cx="2520280" cy="72008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Přímá spojovací čára 30"/>
                <p:cNvCxnSpPr/>
                <p:nvPr/>
              </p:nvCxnSpPr>
              <p:spPr>
                <a:xfrm flipH="1" flipV="1">
                  <a:off x="5868144" y="4687657"/>
                  <a:ext cx="2520280" cy="72008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Přímá spojovací čára 31"/>
                <p:cNvCxnSpPr/>
                <p:nvPr/>
              </p:nvCxnSpPr>
              <p:spPr>
                <a:xfrm flipH="1">
                  <a:off x="8388424" y="2996952"/>
                  <a:ext cx="216024" cy="1762713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(or Homework)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CTF Team of Bots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yaPOSH</a:t>
            </a:r>
            <a:endParaRPr lang="en-US" sz="3200" b="1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CTF </a:t>
            </a:r>
            <a:r>
              <a:rPr lang="en-US" sz="2800" dirty="0" err="1" smtClean="0"/>
              <a:t>Bot</a:t>
            </a:r>
            <a:r>
              <a:rPr lang="en-US" sz="2800" dirty="0" smtClean="0"/>
              <a:t> from previous two lectures</a:t>
            </a:r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+++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Include “Guard own flag holder” behavior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5 points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Include “Team hunt enemy flag holder” behavior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5 points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Include “Run cover path” behavior 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5 points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Include “Run non-shortest path” behavior 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10 points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Come up with other CTF-team behavior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10 </a:t>
            </a:r>
            <a:r>
              <a:rPr lang="en-US" sz="2800" dirty="0" smtClean="0"/>
              <a:t>points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8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You may form teams of two people for creating this!</a:t>
            </a:r>
            <a:endParaRPr lang="en-US" sz="28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8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800" dirty="0" smtClean="0"/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endParaRPr lang="en-US" sz="28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 us finished assignment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1772816"/>
            <a:ext cx="8712968" cy="4896544"/>
          </a:xfrm>
          <a:prstGeom prst="rect">
            <a:avLst/>
          </a:prstGeom>
        </p:spPr>
        <p:txBody>
          <a:bodyPr vert="horz" lIns="54864" tIns="91440" rtlCol="0">
            <a:normAutofit fontScale="5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600" baseline="0" dirty="0" smtClean="0"/>
              <a:t>Via e-</a:t>
            </a:r>
            <a:r>
              <a:rPr lang="en-US" sz="3600" dirty="0" smtClean="0"/>
              <a:t>mail: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300" i="1" dirty="0" smtClean="0"/>
              <a:t>Subject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“Pogamut homework 2016 – Assignment X”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Replace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‘X’</a:t>
            </a:r>
            <a:r>
              <a:rPr lang="en-US" sz="3200" dirty="0" smtClean="0"/>
              <a:t> with the assignment number and the subject has to be without quotes of course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…or face </a:t>
            </a:r>
            <a:r>
              <a:rPr lang="en-US" sz="3200" dirty="0" smtClean="0">
                <a:solidFill>
                  <a:srgbClr val="FF0000"/>
                </a:solidFill>
              </a:rPr>
              <a:t>-2 score penalization</a:t>
            </a:r>
          </a:p>
          <a:p>
            <a:pPr marL="1810512" lvl="3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7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300" i="1" dirty="0" smtClean="0"/>
              <a:t>To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jakub.gemrot@gmail.com</a:t>
            </a:r>
            <a:endParaRPr lang="en-US" sz="280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(Tuesday practice lessons)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kumimoji="0" lang="en-US" sz="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300" i="1" dirty="0" smtClean="0"/>
              <a:t>Attachment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300" dirty="0" smtClean="0"/>
              <a:t>Completely zip-up your project(s) folder except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‘target’</a:t>
            </a:r>
            <a:r>
              <a:rPr lang="en-US" sz="3300" dirty="0" smtClean="0"/>
              <a:t> directory and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IDE specific files</a:t>
            </a:r>
            <a:r>
              <a:rPr lang="en-US" sz="3300" dirty="0" smtClean="0"/>
              <a:t> (or face </a:t>
            </a:r>
            <a:r>
              <a:rPr lang="en-US" sz="3300" dirty="0" smtClean="0">
                <a:solidFill>
                  <a:srgbClr val="FF0000"/>
                </a:solidFill>
              </a:rPr>
              <a:t>-2 score penalization</a:t>
            </a:r>
            <a:r>
              <a:rPr lang="en-US" sz="3300" dirty="0" smtClean="0"/>
              <a:t>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7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300" i="1" dirty="0" smtClean="0"/>
              <a:t>Body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dirty="0" smtClean="0"/>
              <a:t>Please send us information about how much time it took you to finish the assignment + any comments regarding your implementation struggle</a:t>
            </a:r>
            <a:endParaRPr lang="en-US" sz="320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000" i="1" dirty="0" smtClean="0"/>
              <a:t>Information won’t be abused/made public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000" i="1" baseline="0" dirty="0" smtClean="0"/>
              <a:t>In fact it helps to make the practice lessons better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700" i="1" baseline="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/>
              <a:t>Don’t forget to mention your full name! </a:t>
            </a:r>
            <a:endParaRPr lang="cs-CZ" sz="320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000" i="1" baseline="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assignment, tournament or hard problems, bugs don’t hesitate to contact us!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(Tuesday practice lessons)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</a:t>
            </a:r>
            <a:r>
              <a:rPr lang="en-US" sz="2800" baseline="0" dirty="0" smtClean="0">
                <a:hlinkClick r:id="rId2"/>
              </a:rPr>
              <a:t>akub.gemrot@gmail.com</a:t>
            </a: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the short test for this lessons</a:t>
            </a:r>
          </a:p>
          <a:p>
            <a:pPr lvl="1"/>
            <a:r>
              <a:rPr lang="en-US" dirty="0" smtClean="0"/>
              <a:t>5 minutes limit</a:t>
            </a:r>
          </a:p>
          <a:p>
            <a:pPr lvl="1"/>
            <a:r>
              <a:rPr lang="en-US" b="1" dirty="0" smtClean="0">
                <a:latin typeface="Consolas" pitchFamily="49" charset="0"/>
                <a:hlinkClick r:id="rId3"/>
              </a:rPr>
              <a:t>https://goo.gl/tpMMvg</a:t>
            </a:r>
            <a:endParaRPr lang="en-US" b="1" dirty="0" smtClean="0">
              <a:latin typeface="Consolas" pitchFamily="49" charset="0"/>
            </a:endParaRPr>
          </a:p>
          <a:p>
            <a:pPr lvl="1"/>
            <a:endParaRPr lang="en-US" b="1" dirty="0" smtClean="0">
              <a:latin typeface="Consolas" pitchFamily="49" charset="0"/>
            </a:endParaRPr>
          </a:p>
          <a:p>
            <a:pPr lvl="1"/>
            <a:r>
              <a:rPr lang="en-US" b="1" dirty="0" smtClean="0">
                <a:latin typeface="Consolas" pitchFamily="49" charset="0"/>
              </a:rPr>
              <a:t>O vs. 0, i vs. l vs. 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https://docs.google.com/forms/d/1qGGnVitvTzlJHG_moCTGrM2m3ErFkQxgd2u4pYiBSGY/viewform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menu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Map Division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Roles in CTF team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Finding different paths within the environment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 Division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CTF Map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Red</a:t>
            </a:r>
            <a:r>
              <a:rPr lang="cs-CZ" dirty="0" smtClean="0"/>
              <a:t> base </a:t>
            </a:r>
            <a:r>
              <a:rPr lang="en-US" dirty="0" smtClean="0"/>
              <a:t>&lt;-&gt; </a:t>
            </a:r>
            <a:r>
              <a:rPr lang="en-US" dirty="0" smtClean="0">
                <a:solidFill>
                  <a:srgbClr val="00B050"/>
                </a:solidFill>
              </a:rPr>
              <a:t>Mid</a:t>
            </a:r>
            <a:r>
              <a:rPr lang="en-US" dirty="0" smtClean="0"/>
              <a:t> ground &lt;-&gt;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 base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8578" y="2708920"/>
            <a:ext cx="6966845" cy="367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 Division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CTF Map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25609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Red</a:t>
            </a:r>
            <a:r>
              <a:rPr lang="cs-CZ" dirty="0" smtClean="0"/>
              <a:t> base </a:t>
            </a:r>
            <a:r>
              <a:rPr lang="en-US" dirty="0" smtClean="0"/>
              <a:t>&lt;-&gt; </a:t>
            </a:r>
            <a:r>
              <a:rPr lang="en-US" dirty="0" smtClean="0">
                <a:solidFill>
                  <a:srgbClr val="00B050"/>
                </a:solidFill>
              </a:rPr>
              <a:t>Mid</a:t>
            </a:r>
            <a:r>
              <a:rPr lang="en-US" dirty="0" smtClean="0"/>
              <a:t> ground &lt;-&gt;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 base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Shorter path to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base: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&lt;= |Path(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RFlag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Point)| / |Path(Point, 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BFlag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)| &lt; 1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Shorter path to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 base: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 &lt;= |Path(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BFlag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Point)| / |Path(Point,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RFlag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)| &lt; 1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Mid</a:t>
            </a:r>
            <a:r>
              <a:rPr lang="en-US" dirty="0" smtClean="0"/>
              <a:t> ground: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 &lt;= |Path(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RFlag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Point)| / |Path(Point, 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BFlag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)| &lt; 1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 &lt;= |Path(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BFlag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Point)| / |Path(Point,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RFlag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)| &lt; 1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cs-CZ" sz="20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2912" y="0"/>
            <a:ext cx="2681088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 Division</a:t>
            </a:r>
            <a:br>
              <a:rPr lang="en-US" dirty="0" smtClean="0"/>
            </a:br>
            <a:r>
              <a:rPr lang="cs-CZ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Roles</a:t>
            </a:r>
            <a:r>
              <a:rPr lang="cs-CZ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CTF team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My</a:t>
            </a:r>
            <a:r>
              <a:rPr lang="en-US" dirty="0" smtClean="0"/>
              <a:t> b</a:t>
            </a:r>
            <a:r>
              <a:rPr lang="cs-CZ" dirty="0" err="1" smtClean="0"/>
              <a:t>ase</a:t>
            </a:r>
            <a:r>
              <a:rPr lang="cs-CZ" dirty="0" smtClean="0"/>
              <a:t> </a:t>
            </a:r>
            <a:r>
              <a:rPr lang="en-US" dirty="0" smtClean="0"/>
              <a:t>	=&gt; defender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Mid</a:t>
            </a:r>
            <a:r>
              <a:rPr lang="en-US" dirty="0" smtClean="0"/>
              <a:t> ground 	=&gt; roamer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Enemy</a:t>
            </a:r>
            <a:r>
              <a:rPr lang="en-US" dirty="0" smtClean="0"/>
              <a:t> Base 	=&gt; attacker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8395" y="3501008"/>
            <a:ext cx="5947210" cy="313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 Division</a:t>
            </a:r>
            <a:br>
              <a:rPr lang="en-US" dirty="0" smtClean="0"/>
            </a:br>
            <a:r>
              <a:rPr lang="cs-CZ" sz="32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Roles</a:t>
            </a:r>
            <a:r>
              <a:rPr lang="cs-CZ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CTF team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to synchronize intentions within team?</a:t>
            </a:r>
          </a:p>
          <a:p>
            <a:pPr lvl="1"/>
            <a:r>
              <a:rPr lang="en-US" dirty="0" smtClean="0"/>
              <a:t>N (cooperating) bots want to perform I; I is m-exclusive</a:t>
            </a:r>
          </a:p>
          <a:p>
            <a:pPr marL="1225296" lvl="2" indent="-457200">
              <a:buFont typeface="+mj-lt"/>
              <a:buAutoNum type="arabicPeriod"/>
            </a:pPr>
            <a:r>
              <a:rPr lang="en-US" dirty="0" smtClean="0"/>
              <a:t>Broadcast score of </a:t>
            </a:r>
            <a:r>
              <a:rPr lang="en-US" dirty="0" err="1" smtClean="0"/>
              <a:t>bot</a:t>
            </a:r>
            <a:r>
              <a:rPr lang="en-US" dirty="0" smtClean="0"/>
              <a:t> achieving intention I</a:t>
            </a:r>
          </a:p>
          <a:p>
            <a:pPr marL="1225296" lvl="2" indent="-457200">
              <a:buFont typeface="+mj-lt"/>
              <a:buAutoNum type="arabicPeriod"/>
            </a:pPr>
            <a:r>
              <a:rPr lang="en-US" dirty="0" smtClean="0"/>
              <a:t>m-highest (or m-lowest) wins</a:t>
            </a:r>
          </a:p>
          <a:p>
            <a:pPr lvl="2"/>
            <a:r>
              <a:rPr lang="en-US" dirty="0" smtClean="0"/>
              <a:t>Resend to anyone who wants to join in the middle of execution</a:t>
            </a:r>
          </a:p>
          <a:p>
            <a:r>
              <a:rPr lang="en-US" dirty="0" smtClean="0"/>
              <a:t>How to decide on strategy?</a:t>
            </a:r>
          </a:p>
          <a:p>
            <a:pPr lvl="1"/>
            <a:r>
              <a:rPr lang="en-US" dirty="0" smtClean="0"/>
              <a:t>“Group brain” =&gt; have a leader that instructs others</a:t>
            </a:r>
          </a:p>
          <a:p>
            <a:pPr lvl="1"/>
            <a:r>
              <a:rPr lang="en-US" dirty="0" smtClean="0"/>
              <a:t>Establish leader via previous scheme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 Division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Different paths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67377"/>
            <a:ext cx="8543613" cy="450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čára 7"/>
          <p:cNvCxnSpPr/>
          <p:nvPr/>
        </p:nvCxnSpPr>
        <p:spPr>
          <a:xfrm flipV="1">
            <a:off x="683568" y="3895569"/>
            <a:ext cx="432048" cy="201622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115616" y="3895569"/>
            <a:ext cx="2448272" cy="36004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3563888" y="4111593"/>
            <a:ext cx="2304256" cy="14401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5868144" y="2743441"/>
            <a:ext cx="144016" cy="136815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H="1" flipV="1">
            <a:off x="6012160" y="2743441"/>
            <a:ext cx="2520280" cy="21602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683568" y="5911793"/>
            <a:ext cx="2520280" cy="288032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3203848" y="4759665"/>
            <a:ext cx="144016" cy="144016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flipH="1">
            <a:off x="3347864" y="4687657"/>
            <a:ext cx="2520280" cy="7200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flipH="1" flipV="1">
            <a:off x="5868144" y="4687657"/>
            <a:ext cx="2520280" cy="72008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H="1">
            <a:off x="8388424" y="2996952"/>
            <a:ext cx="216024" cy="1762713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ástupný symbol pro obsah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There are multiple paths between bases</a:t>
            </a:r>
          </a:p>
          <a:p>
            <a:r>
              <a:rPr lang="en-US" sz="3000" dirty="0" smtClean="0">
                <a:latin typeface="+mj-lt"/>
              </a:rPr>
              <a:t>There is only one shortest path</a:t>
            </a:r>
            <a:endParaRPr lang="en-US" sz="3000" dirty="0" smtClean="0">
              <a:latin typeface="+mj-lt"/>
              <a:cs typeface="Courier New" pitchFamily="49" charset="0"/>
            </a:endParaRPr>
          </a:p>
          <a:p>
            <a:r>
              <a:rPr lang="en-US" sz="3000" dirty="0" smtClean="0">
                <a:latin typeface="+mj-lt"/>
                <a:cs typeface="Courier New" pitchFamily="49" charset="0"/>
              </a:rPr>
              <a:t>How to find the others?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 Division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Different paths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52" name="Skupina 51"/>
          <p:cNvGrpSpPr/>
          <p:nvPr/>
        </p:nvGrpSpPr>
        <p:grpSpPr>
          <a:xfrm>
            <a:off x="5756830" y="5013176"/>
            <a:ext cx="3279666" cy="1728192"/>
            <a:chOff x="4800260" y="4509120"/>
            <a:chExt cx="4236236" cy="223224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260" y="4509120"/>
              <a:ext cx="4236236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0" name="Skupina 49"/>
            <p:cNvGrpSpPr/>
            <p:nvPr/>
          </p:nvGrpSpPr>
          <p:grpSpPr>
            <a:xfrm>
              <a:off x="4965017" y="4811542"/>
              <a:ext cx="3927463" cy="1713802"/>
              <a:chOff x="683568" y="2743441"/>
              <a:chExt cx="7920880" cy="3456384"/>
            </a:xfrm>
          </p:grpSpPr>
          <p:grpSp>
            <p:nvGrpSpPr>
              <p:cNvPr id="48" name="Skupina 47"/>
              <p:cNvGrpSpPr/>
              <p:nvPr/>
            </p:nvGrpSpPr>
            <p:grpSpPr>
              <a:xfrm>
                <a:off x="683568" y="2743441"/>
                <a:ext cx="7848872" cy="3168352"/>
                <a:chOff x="683568" y="2743441"/>
                <a:chExt cx="7848872" cy="3168352"/>
              </a:xfrm>
            </p:grpSpPr>
            <p:cxnSp>
              <p:nvCxnSpPr>
                <p:cNvPr id="8" name="Přímá spojovací čára 7"/>
                <p:cNvCxnSpPr/>
                <p:nvPr/>
              </p:nvCxnSpPr>
              <p:spPr>
                <a:xfrm flipV="1">
                  <a:off x="683568" y="3895569"/>
                  <a:ext cx="432048" cy="2016224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Přímá spojovací čára 10"/>
                <p:cNvCxnSpPr/>
                <p:nvPr/>
              </p:nvCxnSpPr>
              <p:spPr>
                <a:xfrm>
                  <a:off x="1115616" y="3895569"/>
                  <a:ext cx="2448272" cy="360040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Přímá spojovací čára 13"/>
                <p:cNvCxnSpPr/>
                <p:nvPr/>
              </p:nvCxnSpPr>
              <p:spPr>
                <a:xfrm flipV="1">
                  <a:off x="3563888" y="4111593"/>
                  <a:ext cx="2304256" cy="144016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Přímá spojovací čára 16"/>
                <p:cNvCxnSpPr/>
                <p:nvPr/>
              </p:nvCxnSpPr>
              <p:spPr>
                <a:xfrm flipV="1">
                  <a:off x="5868144" y="2743441"/>
                  <a:ext cx="144016" cy="1368152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Přímá spojovací čára 19"/>
                <p:cNvCxnSpPr/>
                <p:nvPr/>
              </p:nvCxnSpPr>
              <p:spPr>
                <a:xfrm flipH="1" flipV="1">
                  <a:off x="6012160" y="2743441"/>
                  <a:ext cx="2520280" cy="216024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Skupina 48"/>
              <p:cNvGrpSpPr/>
              <p:nvPr/>
            </p:nvGrpSpPr>
            <p:grpSpPr>
              <a:xfrm>
                <a:off x="683568" y="2996952"/>
                <a:ext cx="7920880" cy="3202873"/>
                <a:chOff x="683568" y="2996952"/>
                <a:chExt cx="7920880" cy="3202873"/>
              </a:xfrm>
            </p:grpSpPr>
            <p:cxnSp>
              <p:nvCxnSpPr>
                <p:cNvPr id="23" name="Přímá spojovací čára 22"/>
                <p:cNvCxnSpPr/>
                <p:nvPr/>
              </p:nvCxnSpPr>
              <p:spPr>
                <a:xfrm>
                  <a:off x="683568" y="5911793"/>
                  <a:ext cx="2520280" cy="288032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Přímá spojovací čára 26"/>
                <p:cNvCxnSpPr/>
                <p:nvPr/>
              </p:nvCxnSpPr>
              <p:spPr>
                <a:xfrm flipV="1">
                  <a:off x="3203848" y="4759665"/>
                  <a:ext cx="144016" cy="1440160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ovací čára 29"/>
                <p:cNvCxnSpPr/>
                <p:nvPr/>
              </p:nvCxnSpPr>
              <p:spPr>
                <a:xfrm flipH="1">
                  <a:off x="3347864" y="4687657"/>
                  <a:ext cx="2520280" cy="72008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Přímá spojovací čára 32"/>
                <p:cNvCxnSpPr/>
                <p:nvPr/>
              </p:nvCxnSpPr>
              <p:spPr>
                <a:xfrm flipH="1" flipV="1">
                  <a:off x="5868144" y="4687657"/>
                  <a:ext cx="2520280" cy="72008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Přímá spojovací čára 35"/>
                <p:cNvCxnSpPr/>
                <p:nvPr/>
              </p:nvCxnSpPr>
              <p:spPr>
                <a:xfrm flipH="1">
                  <a:off x="8388424" y="2996952"/>
                  <a:ext cx="216024" cy="1762713"/>
                </a:xfrm>
                <a:prstGeom prst="line">
                  <a:avLst/>
                </a:prstGeom>
                <a:ln w="571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Zástupný symbol pro obsah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25609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j-lt"/>
                <a:cs typeface="Courier New" pitchFamily="49" charset="0"/>
              </a:rPr>
              <a:t>Finding k-shortest paths ~ </a:t>
            </a:r>
            <a:r>
              <a:rPr lang="pt-BR" sz="2800" dirty="0" smtClean="0"/>
              <a:t>O(m +n log n +kn)</a:t>
            </a:r>
          </a:p>
          <a:p>
            <a:pPr lvl="1"/>
            <a:r>
              <a:rPr lang="en-US" sz="2600" dirty="0" smtClean="0">
                <a:cs typeface="Courier New" pitchFamily="49" charset="0"/>
                <a:hlinkClick r:id="rId4"/>
              </a:rPr>
              <a:t>David </a:t>
            </a:r>
            <a:r>
              <a:rPr lang="en-US" sz="2600" dirty="0" err="1" smtClean="0">
                <a:cs typeface="Courier New" pitchFamily="49" charset="0"/>
                <a:hlinkClick r:id="rId4"/>
              </a:rPr>
              <a:t>Eppstein</a:t>
            </a:r>
            <a:endParaRPr lang="en-US" sz="2600" dirty="0" smtClean="0">
              <a:cs typeface="Courier New" pitchFamily="49" charset="0"/>
            </a:endParaRPr>
          </a:p>
          <a:p>
            <a:pPr lvl="1"/>
            <a:r>
              <a:rPr lang="pt-BR" sz="2600" dirty="0" smtClean="0">
                <a:latin typeface="+mj-lt"/>
                <a:cs typeface="Courier New" pitchFamily="49" charset="0"/>
              </a:rPr>
              <a:t>G(vertices, edges), |vertices| = n, |edges|= m</a:t>
            </a:r>
            <a:endParaRPr lang="en-US" sz="26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sz="2600" dirty="0" smtClean="0">
                <a:latin typeface="+mj-lt"/>
                <a:cs typeface="Courier New" pitchFamily="49" charset="0"/>
              </a:rPr>
              <a:t>Problem: too many similar paths ~ k needs to be high</a:t>
            </a:r>
          </a:p>
          <a:p>
            <a:pPr lvl="1"/>
            <a:r>
              <a:rPr lang="en-US" sz="2600" dirty="0" smtClean="0">
                <a:latin typeface="+mj-lt"/>
                <a:cs typeface="Courier New" pitchFamily="49" charset="0"/>
              </a:rPr>
              <a:t>Problem: Having k paths, find really different ones</a:t>
            </a:r>
          </a:p>
          <a:p>
            <a:pPr lvl="1"/>
            <a:endParaRPr lang="en-US" sz="1500" dirty="0" smtClean="0">
              <a:latin typeface="+mj-lt"/>
              <a:cs typeface="Courier New" pitchFamily="49" charset="0"/>
            </a:endParaRPr>
          </a:p>
          <a:p>
            <a:r>
              <a:rPr lang="en-US" sz="3000" dirty="0" smtClean="0">
                <a:latin typeface="+mj-lt"/>
                <a:cs typeface="Courier New" pitchFamily="49" charset="0"/>
              </a:rPr>
              <a:t>But we already have Floyd-</a:t>
            </a:r>
            <a:r>
              <a:rPr lang="en-US" sz="3000" dirty="0" err="1" smtClean="0">
                <a:latin typeface="+mj-lt"/>
                <a:cs typeface="Courier New" pitchFamily="49" charset="0"/>
              </a:rPr>
              <a:t>Warshall</a:t>
            </a:r>
            <a:r>
              <a:rPr lang="en-US" sz="3000" dirty="0" smtClean="0">
                <a:latin typeface="+mj-lt"/>
                <a:cs typeface="Courier New" pitchFamily="49" charset="0"/>
              </a:rPr>
              <a:t> matrix</a:t>
            </a:r>
          </a:p>
          <a:p>
            <a:pPr lvl="1">
              <a:buNone/>
            </a:pPr>
            <a:r>
              <a:rPr lang="en-US" sz="2600" dirty="0" smtClean="0">
                <a:latin typeface="+mj-lt"/>
                <a:cs typeface="Courier New" pitchFamily="49" charset="0"/>
              </a:rPr>
              <a:t>=&gt; We can construct “Different path” heuristic</a:t>
            </a:r>
          </a:p>
          <a:p>
            <a:endParaRPr lang="en-US" sz="3000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6199</TotalTime>
  <Words>619</Words>
  <Application>Microsoft Office PowerPoint</Application>
  <PresentationFormat>Předvádění na obrazovce (4:3)</PresentationFormat>
  <Paragraphs>123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Module</vt:lpstr>
      <vt:lpstr>Pogamut 3</vt:lpstr>
      <vt:lpstr>Warm Up!</vt:lpstr>
      <vt:lpstr>Today’s menu</vt:lpstr>
      <vt:lpstr>Map Division CTF Map</vt:lpstr>
      <vt:lpstr>Map Division CTF Map</vt:lpstr>
      <vt:lpstr>Map Division Roles in CTF team</vt:lpstr>
      <vt:lpstr>Map Division Roles in CTF team</vt:lpstr>
      <vt:lpstr>Map Division Different paths</vt:lpstr>
      <vt:lpstr>Map Division Different paths</vt:lpstr>
      <vt:lpstr>Map Division Different paths</vt:lpstr>
      <vt:lpstr>Assignment (or Homework)</vt:lpstr>
      <vt:lpstr>Send us finished assignment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Jimmy;knight</dc:creator>
  <cp:lastModifiedBy>Jakub Gemrot</cp:lastModifiedBy>
  <cp:revision>265</cp:revision>
  <dcterms:created xsi:type="dcterms:W3CDTF">2010-03-09T16:35:26Z</dcterms:created>
  <dcterms:modified xsi:type="dcterms:W3CDTF">2016-05-16T09:57:50Z</dcterms:modified>
</cp:coreProperties>
</file>