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47" r:id="rId3"/>
    <p:sldId id="316" r:id="rId4"/>
    <p:sldId id="334" r:id="rId5"/>
    <p:sldId id="318" r:id="rId6"/>
    <p:sldId id="319" r:id="rId7"/>
    <p:sldId id="320" r:id="rId8"/>
    <p:sldId id="333" r:id="rId9"/>
    <p:sldId id="307" r:id="rId10"/>
    <p:sldId id="314" r:id="rId11"/>
    <p:sldId id="315" r:id="rId12"/>
    <p:sldId id="313" r:id="rId13"/>
    <p:sldId id="322" r:id="rId14"/>
    <p:sldId id="326" r:id="rId15"/>
    <p:sldId id="332" r:id="rId16"/>
    <p:sldId id="324" r:id="rId17"/>
    <p:sldId id="328" r:id="rId18"/>
    <p:sldId id="327" r:id="rId19"/>
    <p:sldId id="335" r:id="rId20"/>
    <p:sldId id="336" r:id="rId21"/>
    <p:sldId id="329" r:id="rId22"/>
    <p:sldId id="331" r:id="rId23"/>
    <p:sldId id="330" r:id="rId24"/>
    <p:sldId id="337" r:id="rId25"/>
    <p:sldId id="308" r:id="rId26"/>
    <p:sldId id="285" r:id="rId27"/>
    <p:sldId id="344" r:id="rId28"/>
    <p:sldId id="343" r:id="rId29"/>
    <p:sldId id="345" r:id="rId30"/>
    <p:sldId id="342" r:id="rId31"/>
    <p:sldId id="346" r:id="rId32"/>
    <p:sldId id="338" r:id="rId33"/>
    <p:sldId id="339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83563" autoAdjust="0"/>
  </p:normalViewPr>
  <p:slideViewPr>
    <p:cSldViewPr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B360-B1AB-44DA-BC9E-B374E79DD0C7}" type="datetimeFigureOut">
              <a:rPr lang="cs-CZ" smtClean="0"/>
              <a:pPr/>
              <a:t>22.2.2015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7695-F253-4141-AD95-9FA42BCBA0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of you are asking yourself this question?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do, excellent! You should always be aware whether time you are or were spending is or was worthy.</a:t>
            </a:r>
          </a:p>
          <a:p>
            <a:r>
              <a:rPr lang="en-US" baseline="0" dirty="0" smtClean="0"/>
              <a:t>If you do not, well I would opt for you should begin!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So… what is your answer to this meaning-of-life question?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remember,</a:t>
            </a:r>
            <a:r>
              <a:rPr lang="en-US" baseline="0" dirty="0" smtClean="0"/>
              <a:t> that it is just a function you’re encoding. Each logic() cycle, you have to check in what state the environment and your body is to be able to give appropriate response.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gamut.cuni.cz/" TargetMode="External"/><Relationship Id="rId2" Type="http://schemas.openxmlformats.org/officeDocument/2006/relationships/hyperlink" Target="http://pogamut.cuni.cz/pogamut-devel/doku.php?id=lectures:pilsen_pogamut_2014-15_summer_seme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gamut.cuni.cz/pogamut-deve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ath.ac.uk/~jjb/web/bod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Tag! Tournament in </a:t>
            </a:r>
            <a:r>
              <a:rPr lang="en-US" dirty="0" err="1" smtClean="0"/>
              <a:t>Pogamut</a:t>
            </a:r>
            <a:r>
              <a:rPr lang="en-US" dirty="0" smtClean="0"/>
              <a:t> </a:t>
            </a:r>
            <a:r>
              <a:rPr lang="en-US" dirty="0" smtClean="0"/>
              <a:t>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West Bohemia, </a:t>
            </a:r>
            <a:r>
              <a:rPr lang="en-US" sz="1600" dirty="0" err="1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Pilsen</a:t>
            </a:r>
            <a:r>
              <a:rPr lang="en-US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February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2015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D:\Downloads\tag-game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3001516" cy="182092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940152" y="4293096"/>
            <a:ext cx="29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Tag!  Tournament</a:t>
            </a:r>
            <a:endParaRPr lang="en-GB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3645024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lesson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2400" i="1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Agent modules are respecting this, no sneaky clone()s</a:t>
            </a:r>
          </a:p>
          <a:p>
            <a:pPr lvl="1"/>
            <a:endParaRPr lang="en-US" sz="1100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What does it mean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Collection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3000" dirty="0" smtClean="0">
                <a:latin typeface="+mj-lt"/>
                <a:cs typeface="Courier New" pitchFamily="49" charset="0"/>
              </a:rPr>
              <a:t>?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000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Set&lt;Player&gt;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can be used as key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?&gt;</a:t>
            </a:r>
            <a:r>
              <a:rPr lang="en-US" sz="3000" dirty="0" smtClean="0">
                <a:latin typeface="+mj-lt"/>
                <a:cs typeface="Courier New" pitchFamily="49" charset="0"/>
              </a:rPr>
              <a:t> 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Map&lt;Player, ?&gt;</a:t>
            </a:r>
            <a:r>
              <a:rPr lang="en-US" sz="3000" dirty="0" smtClean="0">
                <a:latin typeface="+mj-lt"/>
                <a:cs typeface="Courier New" pitchFamily="49" charset="0"/>
              </a:rPr>
              <a:t> without performance hit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cs typeface="Courier New" pitchFamily="49" charset="0"/>
              </a:rPr>
              <a:t>Agent modules are respecting this, no sneaky clone()s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endParaRPr lang="en-US" sz="1100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What does it mean for </a:t>
            </a:r>
            <a:r>
              <a:rPr lang="en-US" sz="3000" b="1" dirty="0" smtClean="0">
                <a:latin typeface="+mj-lt"/>
                <a:cs typeface="Courier New" pitchFamily="49" charset="0"/>
              </a:rPr>
              <a:t>object update</a:t>
            </a:r>
            <a:r>
              <a:rPr lang="en-US" sz="3000" dirty="0" smtClean="0">
                <a:latin typeface="+mj-lt"/>
                <a:cs typeface="Courier New" pitchFamily="49" charset="0"/>
              </a:rPr>
              <a:t>s?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once obtained instances are auto-updated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there is no history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r>
              <a:rPr lang="en-US" dirty="0" smtClean="0">
                <a:latin typeface="+mj-lt"/>
                <a:cs typeface="Courier New" pitchFamily="49" charset="0"/>
              </a:rPr>
              <a:t> ~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</a:rPr>
              <a:t>low</a:t>
            </a:r>
            <a:r>
              <a:rPr lang="cs-CZ" dirty="0" smtClean="0">
                <a:latin typeface="+mj-lt"/>
                <a:cs typeface="Courier New" pitchFamily="49" charset="0"/>
              </a:rPr>
              <a:t>-</a:t>
            </a:r>
            <a:r>
              <a:rPr lang="cs-CZ" dirty="0" err="1" smtClean="0">
                <a:latin typeface="+mj-lt"/>
                <a:cs typeface="Courier New" pitchFamily="49" charset="0"/>
              </a:rPr>
              <a:t>level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Info about your </a:t>
            </a:r>
            <a:r>
              <a:rPr lang="en-US" sz="2200" dirty="0" err="1" smtClean="0">
                <a:latin typeface="+mj-lt"/>
                <a:cs typeface="Courier New" pitchFamily="49" charset="0"/>
              </a:rPr>
              <a:t>bot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latin typeface="+mj-lt"/>
                <a:cs typeface="Courier New" pitchFamily="49" charset="0"/>
              </a:rPr>
              <a:t>All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players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encountered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during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the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session</a:t>
            </a:r>
            <a:endParaRPr lang="cs-CZ" sz="20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Visible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cs typeface="Courier New" pitchFamily="49" charset="0"/>
              </a:rPr>
              <a:t>All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players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currently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visible</a:t>
            </a:r>
            <a:r>
              <a:rPr lang="cs-CZ" sz="2000" dirty="0" smtClean="0">
                <a:cs typeface="Courier New" pitchFamily="49" charset="0"/>
              </a:rPr>
              <a:t> (in bot</a:t>
            </a:r>
            <a:r>
              <a:rPr lang="en-US" sz="2000" dirty="0" smtClean="0">
                <a:cs typeface="Courier New" pitchFamily="49" charset="0"/>
              </a:rPr>
              <a:t>’s </a:t>
            </a:r>
            <a:r>
              <a:rPr lang="cs-CZ" sz="2000" dirty="0" smtClean="0">
                <a:cs typeface="Courier New" pitchFamily="49" charset="0"/>
              </a:rPr>
              <a:t>FOV)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Agent modules ~ low-level API façades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Self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players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Player(s)</a:t>
            </a: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Item(s)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(s)</a:t>
            </a:r>
          </a:p>
          <a:p>
            <a:pPr lvl="1">
              <a:buNone/>
            </a:pP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Advantages: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</a:rPr>
              <a:t>List of methods with </a:t>
            </a:r>
            <a:r>
              <a:rPr lang="en-US" dirty="0" err="1" smtClean="0">
                <a:cs typeface="Courier New" pitchFamily="49" charset="0"/>
              </a:rPr>
              <a:t>JavaDoc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way to explore Pogamut API</a:t>
            </a:r>
            <a:endParaRPr lang="en-US" dirty="0" smtClean="0"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 startAt="2"/>
            </a:pPr>
            <a:r>
              <a:rPr lang="en-US" dirty="0" smtClean="0">
                <a:cs typeface="Courier New" pitchFamily="49" charset="0"/>
              </a:rPr>
              <a:t>Comprehensibly named methods</a:t>
            </a: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read &amp; understand the code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Font typeface="+mj-lt"/>
              <a:buAutoNum type="arabicPeriod" startAt="2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33222" indent="-51435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X, Y, Z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can be used as “vector”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add(), sub(), scale(), </a:t>
            </a:r>
            <a:r>
              <a:rPr lang="en-US" dirty="0" err="1" smtClean="0">
                <a:latin typeface="+mj-lt"/>
                <a:cs typeface="Courier New" pitchFamily="49" charset="0"/>
              </a:rPr>
              <a:t>getDistance</a:t>
            </a:r>
            <a:r>
              <a:rPr lang="en-US" dirty="0" smtClean="0">
                <a:latin typeface="+mj-lt"/>
                <a:cs typeface="Courier New" pitchFamily="49" charset="0"/>
              </a:rPr>
              <a:t>(), dot(), cross()</a:t>
            </a:r>
          </a:p>
          <a:p>
            <a:pPr lvl="2"/>
            <a:r>
              <a:rPr lang="en-US" dirty="0" err="1" smtClean="0">
                <a:latin typeface="+mj-lt"/>
                <a:cs typeface="Courier New" pitchFamily="49" charset="0"/>
              </a:rPr>
              <a:t>rotateXY</a:t>
            </a:r>
            <a:r>
              <a:rPr lang="en-US" dirty="0" smtClean="0">
                <a:latin typeface="+mj-lt"/>
                <a:cs typeface="Courier New" pitchFamily="49" charset="0"/>
              </a:rPr>
              <a:t>/XZ/YZ()</a:t>
            </a:r>
          </a:p>
          <a:p>
            <a:pPr lvl="2"/>
            <a:endParaRPr lang="en-US" sz="11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Pitch (XZ), Yaw (XY), Roll (YZ)</a:t>
            </a:r>
          </a:p>
          <a:p>
            <a:pPr lvl="1">
              <a:buNone/>
            </a:pPr>
            <a:endParaRPr lang="en-US" sz="12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X, Y, Z</a:t>
            </a:r>
          </a:p>
          <a:p>
            <a:pPr lvl="1"/>
            <a:endParaRPr lang="en-US" sz="1200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All objects are </a:t>
            </a:r>
            <a:r>
              <a:rPr lang="en-US" dirty="0" err="1" smtClean="0">
                <a:cs typeface="Courier New" pitchFamily="49" charset="0"/>
              </a:rPr>
              <a:t>immutables</a:t>
            </a:r>
            <a:endParaRPr lang="en-US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wnloads\yawpitch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61" y="3861048"/>
            <a:ext cx="2998309" cy="1944216"/>
          </a:xfrm>
          <a:prstGeom prst="rect">
            <a:avLst/>
          </a:prstGeom>
          <a:noFill/>
        </p:spPr>
      </p:pic>
      <p:pic>
        <p:nvPicPr>
          <p:cNvPr id="4099" name="Picture 3" descr="D:\Downloads\Cartesian_xy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70033"/>
            <a:ext cx="2662213" cy="20318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Dodge</a:t>
            </a:r>
            <a:endParaRPr lang="en-US" dirty="0" smtClean="0"/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Move()…)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Jump()…)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Dodge()…)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Agent module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~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cs-CZ" dirty="0" err="1" smtClean="0">
                <a:cs typeface="Courier New" pitchFamily="49" charset="0"/>
              </a:rPr>
              <a:t>low</a:t>
            </a:r>
            <a:r>
              <a:rPr lang="cs-CZ" dirty="0" smtClean="0">
                <a:cs typeface="Courier New" pitchFamily="49" charset="0"/>
              </a:rPr>
              <a:t>-</a:t>
            </a:r>
            <a:r>
              <a:rPr lang="cs-CZ" dirty="0" err="1" smtClean="0">
                <a:cs typeface="Courier New" pitchFamily="49" charset="0"/>
              </a:rPr>
              <a:t>level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1 location in advance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focus (where to look while moving), i.e., can be used for strafing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</a:p>
          <a:p>
            <a:pPr lvl="2"/>
            <a:r>
              <a:rPr lang="en-US" dirty="0" smtClean="0">
                <a:latin typeface="+mj-lt"/>
              </a:rPr>
              <a:t>Can be used for double-jumps as well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Dodge</a:t>
            </a:r>
          </a:p>
          <a:p>
            <a:pPr lvl="2"/>
            <a:r>
              <a:rPr lang="en-US" dirty="0" smtClean="0"/>
              <a:t>Can be used for quick direct jump to arbitrary location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Agent modules ~ low-level API façade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All commands wrapped into methods</a:t>
            </a:r>
          </a:p>
          <a:p>
            <a:pPr lvl="2"/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.moveTo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.strafeTo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.jump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Some simple algebra wrapped as well</a:t>
            </a:r>
          </a:p>
          <a:p>
            <a:pPr lvl="2"/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.dodgeLeft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.dodgeRight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b="1" dirty="0" err="1" smtClean="0">
                <a:sym typeface="Wingdings" pitchFamily="2" charset="2"/>
              </a:rPr>
              <a:t>Tag</a:t>
            </a:r>
            <a:r>
              <a:rPr lang="en-US" b="1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website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 </a:t>
            </a:r>
            <a:r>
              <a:rPr lang="en-US" sz="29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Pogamut</a:t>
            </a:r>
            <a:r>
              <a:rPr lang="en-US" sz="2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devel</a:t>
            </a:r>
            <a:r>
              <a:rPr lang="en-US" sz="2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wiki…</a:t>
            </a:r>
            <a:endParaRPr lang="cs-CZ" sz="29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Visit workshop website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pogamut.cuni.cz/pogamut-devel/doku.php?id=lectures:pilsen_pogamut_2014-15_summer_semester</a:t>
            </a:r>
            <a:endParaRPr lang="en-US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dirty="0" smtClean="0"/>
              <a:t>1) Go to </a:t>
            </a:r>
            <a:r>
              <a:rPr lang="en-US" dirty="0" smtClean="0">
                <a:hlinkClick r:id="rId3"/>
              </a:rPr>
              <a:t>http://pogamut.cuni.cz</a:t>
            </a:r>
            <a:r>
              <a:rPr lang="en-US" dirty="0" smtClean="0"/>
              <a:t> 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dirty="0" smtClean="0"/>
              <a:t>2) Find a link to </a:t>
            </a:r>
            <a:r>
              <a:rPr lang="en-US" dirty="0" err="1" smtClean="0"/>
              <a:t>devel</a:t>
            </a:r>
            <a:r>
              <a:rPr lang="en-US" dirty="0" smtClean="0"/>
              <a:t> wiki (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pogamut.cuni.cz/pogamut-devel</a:t>
            </a:r>
            <a:r>
              <a:rPr lang="en-US" dirty="0" smtClean="0"/>
              <a:t>)  </a:t>
            </a:r>
            <a:endParaRPr lang="en-US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dirty="0" smtClean="0"/>
              <a:t>3) In main menu Click Lectures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dirty="0" smtClean="0"/>
              <a:t>4) Find and click a link to this years </a:t>
            </a:r>
            <a:r>
              <a:rPr lang="en-US" dirty="0" err="1" smtClean="0"/>
              <a:t>Pilsen</a:t>
            </a:r>
            <a:r>
              <a:rPr lang="en-US" dirty="0" smtClean="0"/>
              <a:t> workshop website and …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Assigment</a:t>
            </a:r>
            <a:r>
              <a:rPr lang="en-US" sz="3200" dirty="0" smtClean="0"/>
              <a:t> Tag! </a:t>
            </a:r>
            <a:r>
              <a:rPr lang="en-US" sz="3200" dirty="0" err="1" smtClean="0"/>
              <a:t>Bot</a:t>
            </a: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downloading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TagBot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template (~64MB) in advance … now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+mj-lt"/>
                <a:cs typeface="Courier New" pitchFamily="49" charset="0"/>
              </a:rPr>
              <a:t>C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ustom</a:t>
            </a:r>
            <a:r>
              <a:rPr lang="en-US" sz="2800" dirty="0" smtClean="0">
                <a:latin typeface="+mj-lt"/>
                <a:cs typeface="Courier New" pitchFamily="49" charset="0"/>
              </a:rPr>
              <a:t> “game-mode” for UT2004</a:t>
            </a:r>
          </a:p>
          <a:p>
            <a:r>
              <a:rPr lang="cs-CZ" sz="2800" dirty="0" smtClean="0">
                <a:latin typeface="+mj-lt"/>
                <a:cs typeface="Courier New" pitchFamily="49" charset="0"/>
              </a:rPr>
              <a:t>T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wo</a:t>
            </a:r>
            <a:r>
              <a:rPr lang="en-US" sz="2800" dirty="0" smtClean="0">
                <a:latin typeface="+mj-lt"/>
                <a:cs typeface="Courier New" pitchFamily="49" charset="0"/>
              </a:rPr>
              <a:t> roles: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Seeker (having “it”)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Runner or Prey </a:t>
            </a:r>
          </a:p>
          <a:p>
            <a:pPr marL="621792" indent="-457200"/>
            <a:r>
              <a:rPr lang="cs-CZ" sz="2800" dirty="0" err="1" smtClean="0">
                <a:latin typeface="+mj-lt"/>
                <a:cs typeface="Courier New" pitchFamily="49" charset="0"/>
              </a:rPr>
              <a:t>Seeker</a:t>
            </a:r>
            <a:r>
              <a:rPr lang="cs-CZ" sz="2800" dirty="0" smtClean="0">
                <a:latin typeface="+mj-lt"/>
                <a:cs typeface="Courier New" pitchFamily="49" charset="0"/>
              </a:rPr>
              <a:t> has to chase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runners</a:t>
            </a:r>
            <a:r>
              <a:rPr lang="cs-CZ" sz="2800" dirty="0" smtClean="0">
                <a:latin typeface="+mj-lt"/>
                <a:cs typeface="Courier New" pitchFamily="49" charset="0"/>
              </a:rPr>
              <a:t> to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pass</a:t>
            </a:r>
            <a:r>
              <a:rPr lang="cs-CZ" sz="2800" dirty="0" smtClean="0">
                <a:latin typeface="+mj-lt"/>
                <a:cs typeface="Courier New" pitchFamily="49" charset="0"/>
              </a:rPr>
              <a:t> „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it</a:t>
            </a:r>
            <a:r>
              <a:rPr lang="cs-CZ" sz="2800" dirty="0" smtClean="0">
                <a:latin typeface="+mj-lt"/>
                <a:cs typeface="Courier New" pitchFamily="49" charset="0"/>
              </a:rPr>
              <a:t>“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800" dirty="0" smtClean="0">
                <a:latin typeface="+mj-lt"/>
                <a:cs typeface="Courier New" pitchFamily="49" charset="0"/>
              </a:rPr>
              <a:t>After passing “it”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former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 is immune to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new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</a:t>
            </a:r>
            <a:endParaRPr lang="cs-CZ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tag</a:t>
            </a:r>
            <a:r>
              <a:rPr lang="en-US" sz="2800" dirty="0" smtClean="0">
                <a:cs typeface="Courier New" pitchFamily="49" charset="0"/>
              </a:rPr>
              <a:t> agent module</a:t>
            </a:r>
            <a:endParaRPr lang="cs-CZ" sz="2800" dirty="0" smtClean="0">
              <a:cs typeface="Courier New" pitchFamily="49" charset="0"/>
            </a:endParaRPr>
          </a:p>
          <a:p>
            <a:pPr marL="621792" indent="-457200"/>
            <a:r>
              <a:rPr lang="cs-CZ" sz="2800" dirty="0" err="1" smtClean="0">
                <a:cs typeface="Courier New" pitchFamily="49" charset="0"/>
              </a:rPr>
              <a:t>Custom</a:t>
            </a:r>
            <a:r>
              <a:rPr lang="cs-CZ" sz="2800" dirty="0" smtClean="0">
                <a:cs typeface="Courier New" pitchFamily="49" charset="0"/>
              </a:rPr>
              <a:t> map: DM-</a:t>
            </a:r>
            <a:r>
              <a:rPr lang="cs-CZ" sz="2800" dirty="0" err="1" smtClean="0">
                <a:cs typeface="Courier New" pitchFamily="49" charset="0"/>
              </a:rPr>
              <a:t>TagMap</a:t>
            </a:r>
            <a:endParaRPr lang="cs-CZ" sz="28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Simple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rectangle</a:t>
            </a:r>
            <a:r>
              <a:rPr lang="cs-CZ" sz="2400" dirty="0" smtClean="0">
                <a:cs typeface="Courier New" pitchFamily="49" charset="0"/>
              </a:rPr>
              <a:t> map, no </a:t>
            </a:r>
            <a:r>
              <a:rPr lang="cs-CZ" sz="2400" dirty="0" err="1" smtClean="0">
                <a:cs typeface="Courier New" pitchFamily="49" charset="0"/>
              </a:rPr>
              <a:t>obstacles</a:t>
            </a:r>
            <a:endParaRPr lang="cs-CZ" sz="24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procedurally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decsribed</a:t>
            </a:r>
            <a:r>
              <a:rPr lang="cs-CZ" sz="2400" dirty="0" smtClean="0">
                <a:cs typeface="Courier New" pitchFamily="49" charset="0"/>
              </a:rPr>
              <a:t> by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TagMap</a:t>
            </a:r>
            <a:r>
              <a:rPr lang="cs-CZ" sz="2400" dirty="0" smtClean="0">
                <a:cs typeface="Courier New" pitchFamily="49" charset="0"/>
              </a:rPr>
              <a:t> static </a:t>
            </a:r>
            <a:r>
              <a:rPr lang="cs-CZ" sz="2400" dirty="0" err="1" smtClean="0">
                <a:cs typeface="Courier New" pitchFamily="49" charset="0"/>
              </a:rPr>
              <a:t>methods</a:t>
            </a:r>
            <a:endParaRPr lang="en-US" sz="2400" dirty="0" smtClean="0"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21792" indent="-457200">
              <a:buFont typeface="+mj-lt"/>
              <a:buAutoNum type="arabicPeriod"/>
            </a:pPr>
            <a:endParaRPr lang="en-US" sz="2400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Tag!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Children play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b="1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23728" y="2723677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6660578" y="2056928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947916" y="1715615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23802" y="4227048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1520" y="530120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55450" y="186047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251520" y="566124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2. Agent performs action-selection: f(P,S) -&gt; </a:t>
            </a:r>
            <a:r>
              <a:rPr lang="en-US" sz="2400" b="1" dirty="0" err="1" smtClean="0">
                <a:latin typeface="+mj-lt"/>
              </a:rPr>
              <a:t>AxS</a:t>
            </a:r>
            <a:endParaRPr lang="cs-CZ" sz="2400" b="1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51520" y="6165404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4" cstate="print"/>
          <a:srcRect l="5400" r="10001"/>
          <a:stretch>
            <a:fillRect/>
          </a:stretch>
        </p:blipFill>
        <p:spPr bwMode="auto">
          <a:xfrm>
            <a:off x="323874" y="2344960"/>
            <a:ext cx="3384376" cy="2500313"/>
          </a:xfrm>
          <a:prstGeom prst="rect">
            <a:avLst/>
          </a:prstGeom>
          <a:noFill/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Behavior Oriented Design</a:t>
            </a:r>
          </a:p>
          <a:p>
            <a:pPr>
              <a:buNone/>
            </a:pPr>
            <a:r>
              <a:rPr lang="en-US" sz="2000" i="1" dirty="0" smtClean="0"/>
              <a:t>	by Joanna J. Bryson (UK)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cs.bath.ac.uk</a:t>
            </a:r>
            <a:r>
              <a:rPr lang="cs-CZ" sz="2000" dirty="0" smtClean="0">
                <a:hlinkClick r:id="rId2"/>
              </a:rPr>
              <a:t>/~</a:t>
            </a:r>
            <a:r>
              <a:rPr lang="cs-CZ" sz="2000" dirty="0" err="1" smtClean="0">
                <a:hlinkClick r:id="rId2"/>
              </a:rPr>
              <a:t>jjb</a:t>
            </a:r>
            <a:r>
              <a:rPr lang="cs-CZ" sz="2000" dirty="0" smtClean="0">
                <a:hlinkClick r:id="rId2"/>
              </a:rPr>
              <a:t>/web/bod.</a:t>
            </a:r>
            <a:r>
              <a:rPr lang="cs-CZ" sz="2000" dirty="0" err="1" smtClean="0">
                <a:hlinkClick r:id="rId2"/>
              </a:rPr>
              <a:t>html</a:t>
            </a:r>
            <a:endParaRPr lang="en-US" sz="2000" b="1" dirty="0" smtClean="0">
              <a:sym typeface="Wingdings" pitchFamily="2" charset="2"/>
            </a:endParaRPr>
          </a:p>
          <a:p>
            <a:pPr>
              <a:buNone/>
            </a:pPr>
            <a:endParaRPr lang="en-US" sz="1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Specify top-level decision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Name the behaviors that the </a:t>
            </a:r>
            <a:r>
              <a:rPr lang="en-US" dirty="0" err="1" smtClean="0"/>
              <a:t>bot</a:t>
            </a:r>
            <a:r>
              <a:rPr lang="en-US" dirty="0" smtClean="0"/>
              <a:t> should do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list of sensors that is required to perform the behavior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priorities of behaviors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behavior switching conditions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Recursion on respective behaviors until primitive actions reached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Tag</a:t>
            </a:r>
            <a:r>
              <a:rPr lang="en-US" dirty="0" smtClean="0"/>
              <a:t>! Tournament</a:t>
            </a:r>
            <a:br>
              <a:rPr lang="en-US" dirty="0" smtClean="0"/>
            </a:b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Chance to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earn honor and glory!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 bots</a:t>
            </a:r>
          </a:p>
          <a:p>
            <a:pPr lvl="1"/>
            <a:r>
              <a:rPr lang="en-US" dirty="0" smtClean="0"/>
              <a:t>1 Seeker, 3 Runners (1 of them will be immune…)</a:t>
            </a:r>
          </a:p>
          <a:p>
            <a:r>
              <a:rPr lang="en-US" dirty="0" smtClean="0"/>
              <a:t>Random groups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shooting allowed, no bot speed reconfigurations </a:t>
            </a:r>
            <a:r>
              <a:rPr lang="en-US" dirty="0" smtClean="0"/>
              <a:t>allowed</a:t>
            </a:r>
          </a:p>
          <a:p>
            <a:r>
              <a:rPr lang="en-US" dirty="0" smtClean="0"/>
              <a:t>Details will be announced</a:t>
            </a:r>
          </a:p>
          <a:p>
            <a:pPr lvl="1"/>
            <a:r>
              <a:rPr lang="en-US" dirty="0" smtClean="0"/>
              <a:t>When, wher</a:t>
            </a:r>
            <a:r>
              <a:rPr lang="en-US" dirty="0" smtClean="0"/>
              <a:t>e, how…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best </a:t>
            </a:r>
            <a:r>
              <a:rPr lang="en-US" dirty="0" smtClean="0"/>
              <a:t>N </a:t>
            </a:r>
            <a:r>
              <a:rPr lang="en-US" dirty="0" smtClean="0"/>
              <a:t>bots from </a:t>
            </a:r>
            <a:r>
              <a:rPr lang="en-US" dirty="0" smtClean="0"/>
              <a:t>previous Tag</a:t>
            </a:r>
            <a:r>
              <a:rPr lang="en-US" dirty="0" smtClean="0"/>
              <a:t>! </a:t>
            </a:r>
            <a:r>
              <a:rPr lang="en-US" dirty="0" smtClean="0"/>
              <a:t>Tournament will participate?</a:t>
            </a:r>
            <a:endParaRPr lang="en-US" dirty="0" smtClean="0"/>
          </a:p>
          <a:p>
            <a:pPr lvl="1"/>
            <a:r>
              <a:rPr lang="en-US" dirty="0" smtClean="0"/>
              <a:t>You will have a chance to test your bots against them in advance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Tag! </a:t>
            </a:r>
            <a:r>
              <a:rPr lang="en-US" dirty="0" err="1" smtClean="0"/>
              <a:t>Bot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TagBot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template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Copy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map/DM-TagMap.ut2</a:t>
            </a:r>
            <a:r>
              <a:rPr lang="en-US" sz="3200" dirty="0" smtClean="0"/>
              <a:t> into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UT2004/Maps</a:t>
            </a:r>
            <a:r>
              <a:rPr lang="en-US" sz="3200" dirty="0" smtClean="0"/>
              <a:t> folder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Alter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UT2004/System/startGamebotsDMServer.bat</a:t>
            </a:r>
            <a:r>
              <a:rPr lang="en-US" sz="3200" dirty="0" smtClean="0"/>
              <a:t> replacing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DM-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TrainingDay</a:t>
            </a:r>
            <a:r>
              <a:rPr lang="en-US" sz="3200" dirty="0" smtClean="0"/>
              <a:t> with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DM-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TagMap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Implement both </a:t>
            </a:r>
            <a:r>
              <a:rPr lang="en-US" sz="3200" dirty="0" err="1" smtClean="0"/>
              <a:t>TagBot</a:t>
            </a:r>
            <a:r>
              <a:rPr lang="en-US" sz="3200" dirty="0" smtClean="0"/>
              <a:t> roles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Seeker</a:t>
            </a: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Runner</a:t>
            </a:r>
            <a:endParaRPr lang="en-US" sz="32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Implementations having one role only won’t be accepted </a:t>
            </a:r>
            <a:r>
              <a:rPr lang="en-US" sz="3200" dirty="0" smtClean="0"/>
              <a:t>for the tournament</a:t>
            </a: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Tag! </a:t>
            </a:r>
            <a:r>
              <a:rPr lang="en-US" dirty="0" err="1" smtClean="0"/>
              <a:t>Bot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are two “main” Java files in the project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TagBot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Bot template you have to finish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DO NOT ALTER ITS main METHOD!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TagGame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Class that starts the match between 4 your bots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Use this to test your bot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Tag! </a:t>
            </a:r>
            <a:r>
              <a:rPr lang="en-US" dirty="0" err="1" smtClean="0"/>
              <a:t>Bot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Files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folder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TagBot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/tournament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There are batch files to execute tournament matches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match-best-2013.bat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Performs match between the first 4 bots of the Tag! 2013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match-123.bat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Performs match between your bot and 1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st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, 2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nd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and 3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rd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bot of Tag! 2013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match-456.bat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Performs match between your bot and 4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th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, 5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th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and 6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th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bot of Tag! 2013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Tag! </a:t>
            </a:r>
            <a:r>
              <a:rPr lang="en-US" dirty="0" err="1" smtClean="0"/>
              <a:t>Bot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Files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WARNING!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You have to edit batch files first, to supply correct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UT2004_HOME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directory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Alter the line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set UT2004_HOME=d:\Games\UT2004-Devel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To match your environment, e.g.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set UT2004_HOME=c:\UT2004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&gt;&gt;&gt; Why am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  <a:sym typeface="Wingdings" pitchFamily="2" charset="2"/>
              </a:rPr>
              <a:t>I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sitting here?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We’re going to dive into PogamutUT2004  platform … technically.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Great, just another proprietary library…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Correct, but: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1) you have to deal with them everywhere,</a:t>
            </a: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2) platform is created around universal principles, you will learn what to look for in other game engines.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Really… </a:t>
            </a:r>
            <a:r>
              <a:rPr lang="en-US" i="1" dirty="0" smtClean="0">
                <a:sym typeface="Wingdings" pitchFamily="2" charset="2"/>
              </a:rPr>
              <a:t>[skeptical face]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 </a:t>
            </a:r>
            <a:r>
              <a:rPr lang="en-US" dirty="0" smtClean="0">
                <a:sym typeface="Wingdings" pitchFamily="2" charset="2"/>
              </a:rPr>
              <a:t>We can only show you the door, you are the one who has to go through it…  ;-)</a:t>
            </a: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3074" name="Picture 2" descr="D:\Downloads\0-the-matrix-red-blue-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530969"/>
            <a:ext cx="2627784" cy="13270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Tag! </a:t>
            </a:r>
            <a:r>
              <a:rPr lang="en-US" dirty="0" err="1" smtClean="0"/>
              <a:t>Bot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Files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WARNING!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Execution of the batch file might override you bot/server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ports within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UT2004_HOME\System\GameBots2004.ini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You might bump into “connection refused” exceptions when trying to run your bot from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TagGame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of the template project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ourier New" pitchFamily="49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Just restore original values within the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GameBots2004.ini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 file, and restart a dedicated server: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[GameBots2004.BotDeathMatch]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BotServerPort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=3000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ControlServerPort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=3001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ObservingServerPort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=3002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Tag! </a:t>
            </a:r>
            <a:r>
              <a:rPr lang="en-US" dirty="0" err="1" smtClean="0"/>
              <a:t>Bot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Videos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folder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TagBot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/tournament-videos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There are several videos that might inspire you for coding Seeker/Runner behaviors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</a:t>
            </a:r>
            <a:r>
              <a:rPr lang="en-US" sz="3200" dirty="0" err="1" smtClean="0"/>
              <a:t>Pogamut</a:t>
            </a:r>
            <a:r>
              <a:rPr lang="en-US" sz="3200" dirty="0" smtClean="0"/>
              <a:t> </a:t>
            </a:r>
            <a:r>
              <a:rPr lang="en-US" sz="3200" dirty="0" err="1" smtClean="0"/>
              <a:t>Pilsen</a:t>
            </a:r>
            <a:r>
              <a:rPr lang="en-US" sz="3200" dirty="0" smtClean="0"/>
              <a:t> 2015 </a:t>
            </a:r>
            <a:r>
              <a:rPr lang="en-US" sz="3200" dirty="0" smtClean="0"/>
              <a:t>– </a:t>
            </a:r>
            <a:r>
              <a:rPr lang="en-US" sz="3200" dirty="0" smtClean="0"/>
              <a:t>Tag </a:t>
            </a:r>
            <a:r>
              <a:rPr lang="en-US" sz="3200" dirty="0" err="1" smtClean="0"/>
              <a:t>Bot</a:t>
            </a:r>
            <a:r>
              <a:rPr lang="en-US" sz="3200" dirty="0" smtClean="0"/>
              <a:t>”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</a:t>
            </a:r>
            <a:r>
              <a:rPr lang="en-US" sz="3200" dirty="0" smtClean="0">
                <a:solidFill>
                  <a:srgbClr val="FF0000"/>
                </a:solidFill>
              </a:rPr>
              <a:t>penalization (I mean our wrath)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-3 </a:t>
            </a:r>
            <a:r>
              <a:rPr lang="en-US" sz="3300" dirty="0" smtClean="0">
                <a:solidFill>
                  <a:srgbClr val="FF0000"/>
                </a:solidFill>
              </a:rPr>
              <a:t>score </a:t>
            </a:r>
            <a:r>
              <a:rPr lang="en-US" sz="3300" dirty="0" smtClean="0">
                <a:solidFill>
                  <a:srgbClr val="FF0000"/>
                </a:solidFill>
              </a:rPr>
              <a:t>penalization (even greater wrath)</a:t>
            </a:r>
            <a:r>
              <a:rPr lang="en-US" sz="3300" dirty="0" smtClean="0"/>
              <a:t>)</a:t>
            </a:r>
            <a:endParaRPr lang="en-US" sz="33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6" y="2435645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6732586" y="1768896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019924" y="1427583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95810" y="3939016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23528" y="501317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7458" y="157244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23528" y="537321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2. Agent performs action-selection: f(P,S) -&gt; </a:t>
            </a:r>
            <a:r>
              <a:rPr lang="en-US" dirty="0" err="1" smtClean="0">
                <a:latin typeface="+mj-lt"/>
              </a:rPr>
              <a:t>AxS</a:t>
            </a:r>
            <a:endParaRPr lang="cs-CZ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23528" y="573325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3" cstate="print"/>
          <a:srcRect l="5400" r="10001"/>
          <a:stretch>
            <a:fillRect/>
          </a:stretch>
        </p:blipFill>
        <p:spPr bwMode="auto">
          <a:xfrm>
            <a:off x="395882" y="2056928"/>
            <a:ext cx="3384376" cy="2500313"/>
          </a:xfrm>
          <a:prstGeom prst="rect">
            <a:avLst/>
          </a:prstGeom>
          <a:noFill/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22138" y="6237412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What if we dive deeper?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b="1" dirty="0" smtClean="0">
                <a:latin typeface="+mj-lt"/>
                <a:sym typeface="Wingdings" pitchFamily="2" charset="2"/>
              </a:rPr>
              <a:t>,</a:t>
            </a:r>
            <a:r>
              <a:rPr lang="cs-CZ" sz="2400" b="1" dirty="0" smtClean="0"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b="1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b="1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+mj-lt"/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Item.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NavPoint.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Agent modules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players</a:t>
            </a:r>
            <a:endParaRPr lang="en-US" sz="2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endParaRPr lang="en-US" sz="2400" b="1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b="1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navPoints</a:t>
            </a:r>
            <a:endParaRPr lang="en-US" sz="2400" b="1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4786</TotalTime>
  <Words>1693</Words>
  <Application>Microsoft Office PowerPoint</Application>
  <PresentationFormat>Předvádění na obrazovce (4:3)</PresentationFormat>
  <Paragraphs>349</Paragraphs>
  <Slides>33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Module</vt:lpstr>
      <vt:lpstr>Tag! Tournament in Pogamut 3</vt:lpstr>
      <vt:lpstr>Workshop website  On Pogamut devel wiki…</vt:lpstr>
      <vt:lpstr>Motivation  &gt;&gt;&gt; Why am I sitting here?</vt:lpstr>
      <vt:lpstr>Today’s menu</vt:lpstr>
      <vt:lpstr>Big Picture</vt:lpstr>
      <vt:lpstr>Big Picture</vt:lpstr>
      <vt:lpstr>Big Picture Today</vt:lpstr>
      <vt:lpstr>Today’s menu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Today’s menu</vt:lpstr>
      <vt:lpstr>How to move? Actions</vt:lpstr>
      <vt:lpstr>How to move? Actions</vt:lpstr>
      <vt:lpstr>How to move? Actions</vt:lpstr>
      <vt:lpstr>Today’s menu</vt:lpstr>
      <vt:lpstr>Tag! Game Children play</vt:lpstr>
      <vt:lpstr>Today’s menu</vt:lpstr>
      <vt:lpstr>How to think? Intelligence by design</vt:lpstr>
      <vt:lpstr>How to think? Intelligence by design</vt:lpstr>
      <vt:lpstr>Today’s menu</vt:lpstr>
      <vt:lpstr>Tag! Tournament Chance to earn honor and glory!</vt:lpstr>
      <vt:lpstr>Assignment Tag! Bot</vt:lpstr>
      <vt:lpstr>Assignment Tag! Bot</vt:lpstr>
      <vt:lpstr>Assignment Tag! Bot Extra Tournament Files</vt:lpstr>
      <vt:lpstr>Assignment Tag! Bot Extra Tournament Files</vt:lpstr>
      <vt:lpstr>Assignment Tag! Bot Extra Tournament Files</vt:lpstr>
      <vt:lpstr>Assignment Tag! Bot Extra Tournament Videos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knight</cp:lastModifiedBy>
  <cp:revision>251</cp:revision>
  <dcterms:created xsi:type="dcterms:W3CDTF">2010-03-09T16:35:26Z</dcterms:created>
  <dcterms:modified xsi:type="dcterms:W3CDTF">2015-02-22T16:52:12Z</dcterms:modified>
</cp:coreProperties>
</file>